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124.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diagrams/colors1.xml" ContentType="application/vnd.openxmlformats-officedocument.drawingml.diagramColors+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diagrams/layout3.xml" ContentType="application/vnd.openxmlformats-officedocument.drawingml.diagram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notesSlides/notesSlide99.xml" ContentType="application/vnd.openxmlformats-officedocument.presentationml.notesSlide+xml"/>
  <Override PartName="/ppt/notesSlides/notesSlide126.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48.xml" ContentType="application/vnd.openxmlformats-officedocument.presentationml.notesSlide+xml"/>
  <Override PartName="/ppt/drawings/drawing1.xml" ContentType="application/vnd.openxmlformats-officedocument.drawingml.chartshapes+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charts/chart6.xml" ContentType="application/vnd.openxmlformats-officedocument.drawingml.chart+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27.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rawings/drawing2.xml" ContentType="application/vnd.openxmlformats-officedocument.drawingml.chartshapes+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126.xml" ContentType="application/vnd.openxmlformats-officedocument.presentationml.slide+xml"/>
  <Override PartName="/ppt/diagrams/data3.xml" ContentType="application/vnd.openxmlformats-officedocument.drawingml.diagramData+xml"/>
  <Override PartName="/ppt/charts/chart4.xml" ContentType="application/vnd.openxmlformats-officedocument.drawingml.chart+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125.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9"/>
  </p:notesMasterIdLst>
  <p:handoutMasterIdLst>
    <p:handoutMasterId r:id="rId130"/>
  </p:handoutMasterIdLst>
  <p:sldIdLst>
    <p:sldId id="256" r:id="rId2"/>
    <p:sldId id="291" r:id="rId3"/>
    <p:sldId id="365" r:id="rId4"/>
    <p:sldId id="278" r:id="rId5"/>
    <p:sldId id="359" r:id="rId6"/>
    <p:sldId id="314" r:id="rId7"/>
    <p:sldId id="361" r:id="rId8"/>
    <p:sldId id="310" r:id="rId9"/>
    <p:sldId id="377" r:id="rId10"/>
    <p:sldId id="313" r:id="rId11"/>
    <p:sldId id="329" r:id="rId12"/>
    <p:sldId id="328" r:id="rId13"/>
    <p:sldId id="364" r:id="rId14"/>
    <p:sldId id="447" r:id="rId15"/>
    <p:sldId id="435" r:id="rId16"/>
    <p:sldId id="433" r:id="rId17"/>
    <p:sldId id="349" r:id="rId18"/>
    <p:sldId id="378" r:id="rId19"/>
    <p:sldId id="460" r:id="rId20"/>
    <p:sldId id="471" r:id="rId21"/>
    <p:sldId id="510" r:id="rId22"/>
    <p:sldId id="474" r:id="rId23"/>
    <p:sldId id="373" r:id="rId24"/>
    <p:sldId id="401" r:id="rId25"/>
    <p:sldId id="400" r:id="rId26"/>
    <p:sldId id="476" r:id="rId27"/>
    <p:sldId id="472" r:id="rId28"/>
    <p:sldId id="434" r:id="rId29"/>
    <p:sldId id="412" r:id="rId30"/>
    <p:sldId id="346" r:id="rId31"/>
    <p:sldId id="360" r:id="rId32"/>
    <p:sldId id="396" r:id="rId33"/>
    <p:sldId id="398" r:id="rId34"/>
    <p:sldId id="397" r:id="rId35"/>
    <p:sldId id="399" r:id="rId36"/>
    <p:sldId id="498" r:id="rId37"/>
    <p:sldId id="481" r:id="rId38"/>
    <p:sldId id="482" r:id="rId39"/>
    <p:sldId id="483" r:id="rId40"/>
    <p:sldId id="484" r:id="rId41"/>
    <p:sldId id="485" r:id="rId42"/>
    <p:sldId id="486" r:id="rId43"/>
    <p:sldId id="487" r:id="rId44"/>
    <p:sldId id="489" r:id="rId45"/>
    <p:sldId id="381" r:id="rId46"/>
    <p:sldId id="499" r:id="rId47"/>
    <p:sldId id="383" r:id="rId48"/>
    <p:sldId id="384" r:id="rId49"/>
    <p:sldId id="385" r:id="rId50"/>
    <p:sldId id="490" r:id="rId51"/>
    <p:sldId id="452" r:id="rId52"/>
    <p:sldId id="453" r:id="rId53"/>
    <p:sldId id="449" r:id="rId54"/>
    <p:sldId id="308" r:id="rId55"/>
    <p:sldId id="402" r:id="rId56"/>
    <p:sldId id="309" r:id="rId57"/>
    <p:sldId id="403" r:id="rId58"/>
    <p:sldId id="404" r:id="rId59"/>
    <p:sldId id="405" r:id="rId60"/>
    <p:sldId id="431" r:id="rId61"/>
    <p:sldId id="432" r:id="rId62"/>
    <p:sldId id="464" r:id="rId63"/>
    <p:sldId id="465" r:id="rId64"/>
    <p:sldId id="362" r:id="rId65"/>
    <p:sldId id="496" r:id="rId66"/>
    <p:sldId id="500" r:id="rId67"/>
    <p:sldId id="497" r:id="rId68"/>
    <p:sldId id="347" r:id="rId69"/>
    <p:sldId id="350" r:id="rId70"/>
    <p:sldId id="341" r:id="rId71"/>
    <p:sldId id="342" r:id="rId72"/>
    <p:sldId id="353" r:id="rId73"/>
    <p:sldId id="504" r:id="rId74"/>
    <p:sldId id="448" r:id="rId75"/>
    <p:sldId id="505" r:id="rId76"/>
    <p:sldId id="491" r:id="rId77"/>
    <p:sldId id="492" r:id="rId78"/>
    <p:sldId id="345" r:id="rId79"/>
    <p:sldId id="351" r:id="rId80"/>
    <p:sldId id="506" r:id="rId81"/>
    <p:sldId id="352" r:id="rId82"/>
    <p:sldId id="344" r:id="rId83"/>
    <p:sldId id="456" r:id="rId84"/>
    <p:sldId id="357" r:id="rId85"/>
    <p:sldId id="426" r:id="rId86"/>
    <p:sldId id="427" r:id="rId87"/>
    <p:sldId id="410" r:id="rId88"/>
    <p:sldId id="445" r:id="rId89"/>
    <p:sldId id="501" r:id="rId90"/>
    <p:sldId id="411" r:id="rId91"/>
    <p:sldId id="446" r:id="rId92"/>
    <p:sldId id="356" r:id="rId93"/>
    <p:sldId id="414" r:id="rId94"/>
    <p:sldId id="415" r:id="rId95"/>
    <p:sldId id="416" r:id="rId96"/>
    <p:sldId id="425" r:id="rId97"/>
    <p:sldId id="440" r:id="rId98"/>
    <p:sldId id="468" r:id="rId99"/>
    <p:sldId id="467" r:id="rId100"/>
    <p:sldId id="469" r:id="rId101"/>
    <p:sldId id="461" r:id="rId102"/>
    <p:sldId id="417" r:id="rId103"/>
    <p:sldId id="462" r:id="rId104"/>
    <p:sldId id="458" r:id="rId105"/>
    <p:sldId id="455" r:id="rId106"/>
    <p:sldId id="418" r:id="rId107"/>
    <p:sldId id="457" r:id="rId108"/>
    <p:sldId id="419" r:id="rId109"/>
    <p:sldId id="420" r:id="rId110"/>
    <p:sldId id="443" r:id="rId111"/>
    <p:sldId id="463" r:id="rId112"/>
    <p:sldId id="428" r:id="rId113"/>
    <p:sldId id="466" r:id="rId114"/>
    <p:sldId id="421" r:id="rId115"/>
    <p:sldId id="444" r:id="rId116"/>
    <p:sldId id="429" r:id="rId117"/>
    <p:sldId id="430" r:id="rId118"/>
    <p:sldId id="441" r:id="rId119"/>
    <p:sldId id="502" r:id="rId120"/>
    <p:sldId id="503" r:id="rId121"/>
    <p:sldId id="423" r:id="rId122"/>
    <p:sldId id="459" r:id="rId123"/>
    <p:sldId id="424" r:id="rId124"/>
    <p:sldId id="494" r:id="rId125"/>
    <p:sldId id="493" r:id="rId126"/>
    <p:sldId id="495" r:id="rId127"/>
    <p:sldId id="270" r:id="rId128"/>
  </p:sldIdLst>
  <p:sldSz cx="9144000" cy="6858000" type="screen4x3"/>
  <p:notesSz cx="6805613" cy="99393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002"/>
    <a:srgbClr val="FFFFFF"/>
    <a:srgbClr val="F6F7BF"/>
    <a:srgbClr val="FF00FF"/>
    <a:srgbClr val="F0F298"/>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643" autoAdjust="0"/>
    <p:restoredTop sz="95318" autoAdjust="0"/>
  </p:normalViewPr>
  <p:slideViewPr>
    <p:cSldViewPr showGuides="1">
      <p:cViewPr varScale="1">
        <p:scale>
          <a:sx n="97" d="100"/>
          <a:sy n="97" d="100"/>
        </p:scale>
        <p:origin x="-570" y="-84"/>
      </p:cViewPr>
      <p:guideLst>
        <p:guide orient="horz" pos="2160"/>
        <p:guide pos="2925"/>
      </p:guideLst>
    </p:cSldViewPr>
  </p:slideViewPr>
  <p:outlineViewPr>
    <p:cViewPr>
      <p:scale>
        <a:sx n="33" d="100"/>
        <a:sy n="33" d="100"/>
      </p:scale>
      <p:origin x="0" y="2706"/>
    </p:cViewPr>
  </p:outlineViewPr>
  <p:notesTextViewPr>
    <p:cViewPr>
      <p:scale>
        <a:sx n="100" d="100"/>
        <a:sy n="100" d="100"/>
      </p:scale>
      <p:origin x="0" y="0"/>
    </p:cViewPr>
  </p:notesTextViewPr>
  <p:notesViewPr>
    <p:cSldViewPr showGuides="1">
      <p:cViewPr varScale="1">
        <p:scale>
          <a:sx n="75" d="100"/>
          <a:sy n="75" d="100"/>
        </p:scale>
        <p:origin x="-2520" y="-96"/>
      </p:cViewPr>
      <p:guideLst>
        <p:guide orient="horz" pos="3131"/>
        <p:guide pos="214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26657;&#34892;&#25919;&#26371;&#35696;&#24037;&#20316;&#22577;&#21578;\&#32113;&#35336;&#34920;%20(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26657;&#34892;&#25919;&#26371;&#35696;&#24037;&#20316;&#22577;&#21578;\&#32113;&#35336;&#34920;%2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26657;&#34892;&#25919;&#26371;&#35696;&#24037;&#20316;&#22577;&#21578;\&#32113;&#35336;&#34920;%20(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26657;&#34892;&#25919;&#26371;&#35696;&#24037;&#20316;&#22577;&#21578;\&#32113;&#35336;&#3492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style val="10"/>
  <c:chart>
    <c:autoTitleDeleted val="1"/>
    <c:view3D>
      <c:rotX val="30"/>
      <c:perspective val="30"/>
    </c:view3D>
    <c:plotArea>
      <c:layout>
        <c:manualLayout>
          <c:layoutTarget val="inner"/>
          <c:xMode val="edge"/>
          <c:yMode val="edge"/>
          <c:x val="0.13088795122537406"/>
          <c:y val="0.1253297739677518"/>
          <c:w val="0.79581407054544961"/>
          <c:h val="0.78284967584113663"/>
        </c:manualLayout>
      </c:layout>
      <c:pie3DChart>
        <c:varyColors val="1"/>
        <c:ser>
          <c:idx val="0"/>
          <c:order val="0"/>
          <c:explosion val="12"/>
          <c:dLbls>
            <c:dLbl>
              <c:idx val="0"/>
              <c:layout>
                <c:manualLayout>
                  <c:x val="7.3337656360177694E-2"/>
                  <c:y val="8.3889154390120582E-2"/>
                </c:manualLayout>
              </c:layout>
              <c:tx>
                <c:rich>
                  <a:bodyPr/>
                  <a:lstStyle/>
                  <a:p>
                    <a:r>
                      <a:rPr lang="zh-TW" altLang="en-US" dirty="0" smtClean="0"/>
                      <a:t>教授</a:t>
                    </a:r>
                    <a:r>
                      <a:rPr lang="en-US" altLang="zh-TW" dirty="0" smtClean="0"/>
                      <a:t>11</a:t>
                    </a:r>
                    <a:r>
                      <a:rPr lang="en-US" altLang="zh-TW" dirty="0"/>
                      <a:t>%</a:t>
                    </a:r>
                    <a:endParaRPr lang="zh-TW" altLang="en-US" dirty="0"/>
                  </a:p>
                </c:rich>
              </c:tx>
              <c:showCatName val="1"/>
              <c:showPercent val="1"/>
            </c:dLbl>
            <c:dLbl>
              <c:idx val="2"/>
              <c:layout>
                <c:manualLayout>
                  <c:x val="-1.7140952592569085E-2"/>
                  <c:y val="-8.4399708311442602E-4"/>
                </c:manualLayout>
              </c:layout>
              <c:tx>
                <c:rich>
                  <a:bodyPr/>
                  <a:lstStyle/>
                  <a:p>
                    <a:r>
                      <a:rPr lang="zh-TW" altLang="en-US" smtClean="0"/>
                      <a:t>助理</a:t>
                    </a:r>
                    <a:endParaRPr lang="en-US" altLang="zh-TW" smtClean="0"/>
                  </a:p>
                  <a:p>
                    <a:r>
                      <a:rPr lang="zh-TW" altLang="en-US" smtClean="0"/>
                      <a:t>教授</a:t>
                    </a:r>
                    <a:r>
                      <a:rPr lang="zh-TW" altLang="en-US"/>
                      <a:t>
</a:t>
                    </a:r>
                    <a:r>
                      <a:rPr lang="en-US" altLang="zh-TW" dirty="0"/>
                      <a:t>39%</a:t>
                    </a:r>
                    <a:endParaRPr lang="zh-TW" altLang="en-US" dirty="0"/>
                  </a:p>
                </c:rich>
              </c:tx>
              <c:showCatName val="1"/>
              <c:showPercent val="1"/>
            </c:dLbl>
            <c:dLbl>
              <c:idx val="3"/>
              <c:layout/>
              <c:tx>
                <c:rich>
                  <a:bodyPr/>
                  <a:lstStyle/>
                  <a:p>
                    <a:r>
                      <a:rPr lang="zh-TW" altLang="en-US" smtClean="0"/>
                      <a:t>講師</a:t>
                    </a:r>
                    <a:r>
                      <a:rPr lang="en-US" altLang="zh-TW" smtClean="0"/>
                      <a:t>3</a:t>
                    </a:r>
                    <a:r>
                      <a:rPr lang="en-US" altLang="zh-TW"/>
                      <a:t>%</a:t>
                    </a:r>
                    <a:endParaRPr lang="zh-TW" altLang="en-US" dirty="0"/>
                  </a:p>
                </c:rich>
              </c:tx>
              <c:showCatName val="1"/>
              <c:showPercent val="1"/>
            </c:dLbl>
            <c:txPr>
              <a:bodyPr/>
              <a:lstStyle/>
              <a:p>
                <a:pPr>
                  <a:defRPr sz="1600">
                    <a:solidFill>
                      <a:schemeClr val="tx1"/>
                    </a:solidFill>
                    <a:latin typeface="標楷體" pitchFamily="65" charset="-120"/>
                    <a:ea typeface="標楷體" pitchFamily="65" charset="-120"/>
                  </a:defRPr>
                </a:pPr>
                <a:endParaRPr lang="zh-TW"/>
              </a:p>
            </c:txPr>
            <c:showCatName val="1"/>
            <c:showPercent val="1"/>
          </c:dLbls>
          <c:cat>
            <c:strRef>
              <c:f>Sheet1!$A$1:$D$1</c:f>
              <c:strCache>
                <c:ptCount val="4"/>
                <c:pt idx="0">
                  <c:v>教授</c:v>
                </c:pt>
                <c:pt idx="1">
                  <c:v>副教授</c:v>
                </c:pt>
                <c:pt idx="2">
                  <c:v>助理教授</c:v>
                </c:pt>
                <c:pt idx="3">
                  <c:v>講師</c:v>
                </c:pt>
              </c:strCache>
            </c:strRef>
          </c:cat>
          <c:val>
            <c:numRef>
              <c:f>Sheet1!$A$2:$D$2</c:f>
              <c:numCache>
                <c:formatCode>General</c:formatCode>
                <c:ptCount val="4"/>
                <c:pt idx="0">
                  <c:v>4</c:v>
                </c:pt>
                <c:pt idx="1">
                  <c:v>17</c:v>
                </c:pt>
                <c:pt idx="2">
                  <c:v>14</c:v>
                </c:pt>
                <c:pt idx="3">
                  <c:v>1</c:v>
                </c:pt>
              </c:numCache>
            </c:numRef>
          </c:val>
        </c:ser>
        <c:ser>
          <c:idx val="1"/>
          <c:order val="1"/>
          <c:cat>
            <c:strRef>
              <c:f>Sheet1!$A$1:$D$1</c:f>
              <c:strCache>
                <c:ptCount val="4"/>
                <c:pt idx="0">
                  <c:v>教授</c:v>
                </c:pt>
                <c:pt idx="1">
                  <c:v>副教授</c:v>
                </c:pt>
                <c:pt idx="2">
                  <c:v>助理教授</c:v>
                </c:pt>
                <c:pt idx="3">
                  <c:v>講師</c:v>
                </c:pt>
              </c:strCache>
            </c:strRef>
          </c:cat>
          <c:val>
            <c:numRef>
              <c:f>Sheet1!$A$3:$D$3</c:f>
              <c:numCache>
                <c:formatCode>0.0_ </c:formatCode>
                <c:ptCount val="4"/>
                <c:pt idx="0">
                  <c:v>11.11111111111104</c:v>
                </c:pt>
                <c:pt idx="1">
                  <c:v>47.222222222222413</c:v>
                </c:pt>
                <c:pt idx="2">
                  <c:v>38.888888888888893</c:v>
                </c:pt>
                <c:pt idx="3">
                  <c:v>2.7777777777778025</c:v>
                </c:pt>
              </c:numCache>
            </c:numRef>
          </c:val>
        </c:ser>
        <c:dLbls>
          <c:showCatName val="1"/>
          <c:showPercent val="1"/>
        </c:dLbls>
      </c:pie3D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lrMapOvr bg1="lt1" tx1="dk1" bg2="lt2" tx2="dk2" accent1="accent1" accent2="accent2" accent3="accent3" accent4="accent4" accent5="accent5" accent6="accent6" hlink="hlink" folHlink="folHlink"/>
  <c:chart>
    <c:view3D>
      <c:rAngAx val="1"/>
    </c:view3D>
    <c:plotArea>
      <c:layout/>
      <c:bar3DChart>
        <c:barDir val="col"/>
        <c:grouping val="clustered"/>
        <c:ser>
          <c:idx val="0"/>
          <c:order val="0"/>
          <c:tx>
            <c:strRef>
              <c:f>Sheet1!$A$3</c:f>
              <c:strCache>
                <c:ptCount val="1"/>
                <c:pt idx="0">
                  <c:v>建築系 </c:v>
                </c:pt>
              </c:strCache>
            </c:strRef>
          </c:tx>
          <c:cat>
            <c:numRef>
              <c:f>Sheet1!$B$1:$E$2</c:f>
              <c:numCache>
                <c:formatCode>General</c:formatCode>
                <c:ptCount val="4"/>
                <c:pt idx="0">
                  <c:v>98</c:v>
                </c:pt>
                <c:pt idx="1">
                  <c:v>99</c:v>
                </c:pt>
                <c:pt idx="2">
                  <c:v>100</c:v>
                </c:pt>
                <c:pt idx="3">
                  <c:v>101</c:v>
                </c:pt>
              </c:numCache>
            </c:numRef>
          </c:cat>
          <c:val>
            <c:numRef>
              <c:f>Sheet1!$B$3:$E$3</c:f>
              <c:numCache>
                <c:formatCode>#,##0</c:formatCode>
                <c:ptCount val="4"/>
                <c:pt idx="0">
                  <c:v>3874000</c:v>
                </c:pt>
                <c:pt idx="1">
                  <c:v>7673000</c:v>
                </c:pt>
                <c:pt idx="2">
                  <c:v>2505000</c:v>
                </c:pt>
                <c:pt idx="3">
                  <c:v>11721000</c:v>
                </c:pt>
              </c:numCache>
            </c:numRef>
          </c:val>
        </c:ser>
        <c:ser>
          <c:idx val="1"/>
          <c:order val="1"/>
          <c:tx>
            <c:strRef>
              <c:f>Sheet1!$A$4</c:f>
              <c:strCache>
                <c:ptCount val="1"/>
                <c:pt idx="0">
                  <c:v>工設系 </c:v>
                </c:pt>
              </c:strCache>
            </c:strRef>
          </c:tx>
          <c:cat>
            <c:numRef>
              <c:f>Sheet1!$B$1:$E$2</c:f>
              <c:numCache>
                <c:formatCode>General</c:formatCode>
                <c:ptCount val="4"/>
                <c:pt idx="0">
                  <c:v>98</c:v>
                </c:pt>
                <c:pt idx="1">
                  <c:v>99</c:v>
                </c:pt>
                <c:pt idx="2">
                  <c:v>100</c:v>
                </c:pt>
                <c:pt idx="3">
                  <c:v>101</c:v>
                </c:pt>
              </c:numCache>
            </c:numRef>
          </c:cat>
          <c:val>
            <c:numRef>
              <c:f>Sheet1!$B$4:$E$4</c:f>
              <c:numCache>
                <c:formatCode>#,##0</c:formatCode>
                <c:ptCount val="4"/>
                <c:pt idx="0">
                  <c:v>3696070</c:v>
                </c:pt>
                <c:pt idx="1">
                  <c:v>3480000</c:v>
                </c:pt>
                <c:pt idx="2">
                  <c:v>2196000</c:v>
                </c:pt>
                <c:pt idx="3">
                  <c:v>5100000</c:v>
                </c:pt>
              </c:numCache>
            </c:numRef>
          </c:val>
        </c:ser>
        <c:ser>
          <c:idx val="2"/>
          <c:order val="2"/>
          <c:tx>
            <c:strRef>
              <c:f>Sheet1!$A$5</c:f>
              <c:strCache>
                <c:ptCount val="1"/>
                <c:pt idx="0">
                  <c:v>互動所 </c:v>
                </c:pt>
              </c:strCache>
            </c:strRef>
          </c:tx>
          <c:cat>
            <c:numRef>
              <c:f>Sheet1!$B$1:$E$2</c:f>
              <c:numCache>
                <c:formatCode>General</c:formatCode>
                <c:ptCount val="4"/>
                <c:pt idx="0">
                  <c:v>98</c:v>
                </c:pt>
                <c:pt idx="1">
                  <c:v>99</c:v>
                </c:pt>
                <c:pt idx="2">
                  <c:v>100</c:v>
                </c:pt>
                <c:pt idx="3">
                  <c:v>101</c:v>
                </c:pt>
              </c:numCache>
            </c:numRef>
          </c:cat>
          <c:val>
            <c:numRef>
              <c:f>Sheet1!$B$5:$E$5</c:f>
              <c:numCache>
                <c:formatCode>#,##0</c:formatCode>
                <c:ptCount val="4"/>
                <c:pt idx="0">
                  <c:v>902000</c:v>
                </c:pt>
                <c:pt idx="1">
                  <c:v>2448000</c:v>
                </c:pt>
                <c:pt idx="2">
                  <c:v>4057575</c:v>
                </c:pt>
                <c:pt idx="3">
                  <c:v>2573000</c:v>
                </c:pt>
              </c:numCache>
            </c:numRef>
          </c:val>
        </c:ser>
        <c:ser>
          <c:idx val="3"/>
          <c:order val="3"/>
          <c:tx>
            <c:strRef>
              <c:f>Sheet1!$A$6</c:f>
              <c:strCache>
                <c:ptCount val="1"/>
                <c:pt idx="0">
                  <c:v>全院 </c:v>
                </c:pt>
              </c:strCache>
            </c:strRef>
          </c:tx>
          <c:cat>
            <c:numRef>
              <c:f>Sheet1!$B$1:$E$2</c:f>
              <c:numCache>
                <c:formatCode>General</c:formatCode>
                <c:ptCount val="4"/>
                <c:pt idx="0">
                  <c:v>98</c:v>
                </c:pt>
                <c:pt idx="1">
                  <c:v>99</c:v>
                </c:pt>
                <c:pt idx="2">
                  <c:v>100</c:v>
                </c:pt>
                <c:pt idx="3">
                  <c:v>101</c:v>
                </c:pt>
              </c:numCache>
            </c:numRef>
          </c:cat>
          <c:val>
            <c:numRef>
              <c:f>Sheet1!$B$6:$E$6</c:f>
              <c:numCache>
                <c:formatCode>#,##0</c:formatCode>
                <c:ptCount val="4"/>
                <c:pt idx="0">
                  <c:v>8472070</c:v>
                </c:pt>
                <c:pt idx="1">
                  <c:v>10469000</c:v>
                </c:pt>
                <c:pt idx="2">
                  <c:v>8758575</c:v>
                </c:pt>
                <c:pt idx="3">
                  <c:v>19394000</c:v>
                </c:pt>
              </c:numCache>
            </c:numRef>
          </c:val>
        </c:ser>
        <c:shape val="cylinder"/>
        <c:axId val="110342528"/>
        <c:axId val="110344064"/>
        <c:axId val="0"/>
      </c:bar3DChart>
      <c:catAx>
        <c:axId val="110342528"/>
        <c:scaling>
          <c:orientation val="minMax"/>
        </c:scaling>
        <c:axPos val="b"/>
        <c:numFmt formatCode="General" sourceLinked="1"/>
        <c:tickLblPos val="nextTo"/>
        <c:txPr>
          <a:bodyPr/>
          <a:lstStyle/>
          <a:p>
            <a:pPr>
              <a:defRPr sz="1600"/>
            </a:pPr>
            <a:endParaRPr lang="zh-TW"/>
          </a:p>
        </c:txPr>
        <c:crossAx val="110344064"/>
        <c:crosses val="autoZero"/>
        <c:auto val="1"/>
        <c:lblAlgn val="ctr"/>
        <c:lblOffset val="100"/>
      </c:catAx>
      <c:valAx>
        <c:axId val="110344064"/>
        <c:scaling>
          <c:orientation val="minMax"/>
        </c:scaling>
        <c:axPos val="l"/>
        <c:majorGridlines/>
        <c:numFmt formatCode="#,##0" sourceLinked="1"/>
        <c:tickLblPos val="nextTo"/>
        <c:crossAx val="110342528"/>
        <c:crosses val="autoZero"/>
        <c:crossBetween val="between"/>
      </c:valAx>
    </c:plotArea>
    <c:legend>
      <c:legendPos val="r"/>
      <c:layout/>
    </c:legend>
    <c:plotVisOnly val="1"/>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zh-TW"/>
  <c:chart>
    <c:title>
      <c:tx>
        <c:rich>
          <a:bodyPr/>
          <a:lstStyle/>
          <a:p>
            <a:pPr>
              <a:defRPr/>
            </a:pPr>
            <a:r>
              <a:rPr lang="zh-TW" altLang="en-US" dirty="0"/>
              <a:t>國科會件數</a:t>
            </a:r>
            <a:r>
              <a:rPr lang="en-US" altLang="zh-TW" dirty="0"/>
              <a:t>-</a:t>
            </a:r>
            <a:r>
              <a:rPr lang="zh-TW" altLang="en-US" dirty="0"/>
              <a:t>人均值成長指標</a:t>
            </a:r>
          </a:p>
        </c:rich>
      </c:tx>
      <c:layout/>
    </c:title>
    <c:plotArea>
      <c:layout/>
      <c:lineChart>
        <c:grouping val="standard"/>
        <c:ser>
          <c:idx val="0"/>
          <c:order val="0"/>
          <c:tx>
            <c:strRef>
              <c:f>國科會!$B$2</c:f>
              <c:strCache>
                <c:ptCount val="1"/>
                <c:pt idx="0">
                  <c:v>建築系</c:v>
                </c:pt>
              </c:strCache>
            </c:strRef>
          </c:tx>
          <c:cat>
            <c:numRef>
              <c:f>國科會!$A$3:$A$9</c:f>
              <c:numCache>
                <c:formatCode>General</c:formatCode>
                <c:ptCount val="6"/>
                <c:pt idx="0">
                  <c:v>99</c:v>
                </c:pt>
                <c:pt idx="1">
                  <c:v>100</c:v>
                </c:pt>
                <c:pt idx="2">
                  <c:v>101</c:v>
                </c:pt>
                <c:pt idx="3">
                  <c:v>102</c:v>
                </c:pt>
                <c:pt idx="4">
                  <c:v>103</c:v>
                </c:pt>
                <c:pt idx="5">
                  <c:v>104</c:v>
                </c:pt>
              </c:numCache>
            </c:numRef>
          </c:cat>
          <c:val>
            <c:numRef>
              <c:f>國科會!$B$3:$B$9</c:f>
              <c:numCache>
                <c:formatCode>General</c:formatCode>
                <c:ptCount val="6"/>
                <c:pt idx="0">
                  <c:v>0.69000000000000061</c:v>
                </c:pt>
                <c:pt idx="1">
                  <c:v>0.33000000000000151</c:v>
                </c:pt>
                <c:pt idx="2">
                  <c:v>0.47000000000000008</c:v>
                </c:pt>
                <c:pt idx="3">
                  <c:v>0.61000000000000065</c:v>
                </c:pt>
                <c:pt idx="4">
                  <c:v>0.63000000000000256</c:v>
                </c:pt>
                <c:pt idx="5">
                  <c:v>0.6500000000000028</c:v>
                </c:pt>
              </c:numCache>
            </c:numRef>
          </c:val>
        </c:ser>
        <c:ser>
          <c:idx val="1"/>
          <c:order val="1"/>
          <c:tx>
            <c:strRef>
              <c:f>國科會!$C$2</c:f>
              <c:strCache>
                <c:ptCount val="1"/>
                <c:pt idx="0">
                  <c:v>工設系</c:v>
                </c:pt>
              </c:strCache>
            </c:strRef>
          </c:tx>
          <c:cat>
            <c:numRef>
              <c:f>國科會!$A$3:$A$9</c:f>
              <c:numCache>
                <c:formatCode>General</c:formatCode>
                <c:ptCount val="6"/>
                <c:pt idx="0">
                  <c:v>99</c:v>
                </c:pt>
                <c:pt idx="1">
                  <c:v>100</c:v>
                </c:pt>
                <c:pt idx="2">
                  <c:v>101</c:v>
                </c:pt>
                <c:pt idx="3">
                  <c:v>102</c:v>
                </c:pt>
                <c:pt idx="4">
                  <c:v>103</c:v>
                </c:pt>
                <c:pt idx="5">
                  <c:v>104</c:v>
                </c:pt>
              </c:numCache>
            </c:numRef>
          </c:cat>
          <c:val>
            <c:numRef>
              <c:f>國科會!$C$3:$C$9</c:f>
              <c:numCache>
                <c:formatCode>General</c:formatCode>
                <c:ptCount val="6"/>
                <c:pt idx="0">
                  <c:v>0.48000000000000032</c:v>
                </c:pt>
                <c:pt idx="1">
                  <c:v>0.46</c:v>
                </c:pt>
                <c:pt idx="2">
                  <c:v>0.69000000000000061</c:v>
                </c:pt>
                <c:pt idx="3">
                  <c:v>0.8</c:v>
                </c:pt>
                <c:pt idx="4">
                  <c:v>0.82000000000000062</c:v>
                </c:pt>
                <c:pt idx="5">
                  <c:v>0.85000000000000064</c:v>
                </c:pt>
              </c:numCache>
            </c:numRef>
          </c:val>
        </c:ser>
        <c:ser>
          <c:idx val="2"/>
          <c:order val="2"/>
          <c:tx>
            <c:strRef>
              <c:f>國科會!$D$2</c:f>
              <c:strCache>
                <c:ptCount val="1"/>
                <c:pt idx="0">
                  <c:v>互動系</c:v>
                </c:pt>
              </c:strCache>
            </c:strRef>
          </c:tx>
          <c:cat>
            <c:numRef>
              <c:f>國科會!$A$3:$A$9</c:f>
              <c:numCache>
                <c:formatCode>General</c:formatCode>
                <c:ptCount val="6"/>
                <c:pt idx="0">
                  <c:v>99</c:v>
                </c:pt>
                <c:pt idx="1">
                  <c:v>100</c:v>
                </c:pt>
                <c:pt idx="2">
                  <c:v>101</c:v>
                </c:pt>
                <c:pt idx="3">
                  <c:v>102</c:v>
                </c:pt>
                <c:pt idx="4">
                  <c:v>103</c:v>
                </c:pt>
                <c:pt idx="5">
                  <c:v>104</c:v>
                </c:pt>
              </c:numCache>
            </c:numRef>
          </c:cat>
          <c:val>
            <c:numRef>
              <c:f>國科會!$D$3:$D$9</c:f>
              <c:numCache>
                <c:formatCode>General</c:formatCode>
                <c:ptCount val="6"/>
                <c:pt idx="0">
                  <c:v>0.8</c:v>
                </c:pt>
                <c:pt idx="1">
                  <c:v>1</c:v>
                </c:pt>
                <c:pt idx="2">
                  <c:v>0.71000000000000063</c:v>
                </c:pt>
                <c:pt idx="3">
                  <c:v>0.9</c:v>
                </c:pt>
                <c:pt idx="4">
                  <c:v>0.93</c:v>
                </c:pt>
                <c:pt idx="5">
                  <c:v>0.95000000000000062</c:v>
                </c:pt>
              </c:numCache>
            </c:numRef>
          </c:val>
        </c:ser>
        <c:marker val="1"/>
        <c:axId val="110364928"/>
        <c:axId val="110379008"/>
      </c:lineChart>
      <c:catAx>
        <c:axId val="110364928"/>
        <c:scaling>
          <c:orientation val="minMax"/>
        </c:scaling>
        <c:axPos val="b"/>
        <c:numFmt formatCode="General" sourceLinked="1"/>
        <c:majorTickMark val="none"/>
        <c:tickLblPos val="nextTo"/>
        <c:txPr>
          <a:bodyPr/>
          <a:lstStyle/>
          <a:p>
            <a:pPr>
              <a:defRPr sz="1400"/>
            </a:pPr>
            <a:endParaRPr lang="zh-TW"/>
          </a:p>
        </c:txPr>
        <c:crossAx val="110379008"/>
        <c:crosses val="autoZero"/>
        <c:auto val="1"/>
        <c:lblAlgn val="ctr"/>
        <c:lblOffset val="100"/>
      </c:catAx>
      <c:valAx>
        <c:axId val="110379008"/>
        <c:scaling>
          <c:orientation val="minMax"/>
        </c:scaling>
        <c:axPos val="l"/>
        <c:majorGridlines/>
        <c:numFmt formatCode="General" sourceLinked="1"/>
        <c:majorTickMark val="none"/>
        <c:tickLblPos val="nextTo"/>
        <c:crossAx val="110364928"/>
        <c:crosses val="autoZero"/>
        <c:crossBetween val="between"/>
      </c:valAx>
    </c:plotArea>
    <c:legend>
      <c:legendPos val="r"/>
      <c:layout/>
    </c:legend>
    <c:plotVisOnly val="1"/>
    <c:dispBlanksAs val="gap"/>
  </c:chart>
  <c:spPr>
    <a:solidFill>
      <a:prstClr val="white"/>
    </a:solidFill>
  </c:sp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zh-TW" altLang="zh-TW" sz="1800" b="1" i="0" baseline="0"/>
              <a:t>國科會</a:t>
            </a:r>
            <a:r>
              <a:rPr lang="zh-TW" altLang="en-US" sz="1800" b="1" i="0" baseline="0"/>
              <a:t>金額</a:t>
            </a:r>
            <a:r>
              <a:rPr lang="en-US" altLang="zh-TW" sz="1800" b="1" i="0" baseline="0"/>
              <a:t>-</a:t>
            </a:r>
            <a:r>
              <a:rPr lang="zh-TW" altLang="zh-TW" sz="1800" b="1" i="0" baseline="0"/>
              <a:t>人均值成長指標</a:t>
            </a:r>
            <a:endParaRPr lang="zh-TW" altLang="zh-TW"/>
          </a:p>
        </c:rich>
      </c:tx>
      <c:layout/>
    </c:title>
    <c:plotArea>
      <c:layout/>
      <c:lineChart>
        <c:grouping val="standard"/>
        <c:ser>
          <c:idx val="0"/>
          <c:order val="0"/>
          <c:tx>
            <c:strRef>
              <c:f>國科會!$B$16</c:f>
              <c:strCache>
                <c:ptCount val="1"/>
                <c:pt idx="0">
                  <c:v>建築系</c:v>
                </c:pt>
              </c:strCache>
            </c:strRef>
          </c:tx>
          <c:cat>
            <c:numRef>
              <c:f>國科會!$A$17:$A$23</c:f>
              <c:numCache>
                <c:formatCode>General</c:formatCode>
                <c:ptCount val="6"/>
                <c:pt idx="0">
                  <c:v>99</c:v>
                </c:pt>
                <c:pt idx="1">
                  <c:v>100</c:v>
                </c:pt>
                <c:pt idx="2">
                  <c:v>101</c:v>
                </c:pt>
                <c:pt idx="3">
                  <c:v>102</c:v>
                </c:pt>
                <c:pt idx="4">
                  <c:v>103</c:v>
                </c:pt>
                <c:pt idx="5">
                  <c:v>104</c:v>
                </c:pt>
              </c:numCache>
            </c:numRef>
          </c:cat>
          <c:val>
            <c:numRef>
              <c:f>國科會!$B$17:$B$23</c:f>
              <c:numCache>
                <c:formatCode>#,##0</c:formatCode>
                <c:ptCount val="6"/>
                <c:pt idx="0">
                  <c:v>590231</c:v>
                </c:pt>
                <c:pt idx="1">
                  <c:v>167000</c:v>
                </c:pt>
                <c:pt idx="2">
                  <c:v>781400</c:v>
                </c:pt>
                <c:pt idx="3" formatCode="&quot;$&quot;#,##0;[Red]\-&quot;$&quot;#,##0">
                  <c:v>600000</c:v>
                </c:pt>
                <c:pt idx="4" formatCode="&quot;$&quot;#,##0;[Red]\-&quot;$&quot;#,##0">
                  <c:v>618000</c:v>
                </c:pt>
                <c:pt idx="5" formatCode="&quot;$&quot;#,##0;[Red]\-&quot;$&quot;#,##0">
                  <c:v>636540</c:v>
                </c:pt>
              </c:numCache>
            </c:numRef>
          </c:val>
        </c:ser>
        <c:ser>
          <c:idx val="1"/>
          <c:order val="1"/>
          <c:tx>
            <c:strRef>
              <c:f>國科會!$C$16</c:f>
              <c:strCache>
                <c:ptCount val="1"/>
                <c:pt idx="0">
                  <c:v>工設系</c:v>
                </c:pt>
              </c:strCache>
            </c:strRef>
          </c:tx>
          <c:cat>
            <c:numRef>
              <c:f>國科會!$A$17:$A$23</c:f>
              <c:numCache>
                <c:formatCode>General</c:formatCode>
                <c:ptCount val="6"/>
                <c:pt idx="0">
                  <c:v>99</c:v>
                </c:pt>
                <c:pt idx="1">
                  <c:v>100</c:v>
                </c:pt>
                <c:pt idx="2">
                  <c:v>101</c:v>
                </c:pt>
                <c:pt idx="3">
                  <c:v>102</c:v>
                </c:pt>
                <c:pt idx="4">
                  <c:v>103</c:v>
                </c:pt>
                <c:pt idx="5">
                  <c:v>104</c:v>
                </c:pt>
              </c:numCache>
            </c:numRef>
          </c:cat>
          <c:val>
            <c:numRef>
              <c:f>國科會!$C$17:$C$23</c:f>
              <c:numCache>
                <c:formatCode>#,##0</c:formatCode>
                <c:ptCount val="6"/>
                <c:pt idx="0">
                  <c:v>270400</c:v>
                </c:pt>
                <c:pt idx="1">
                  <c:v>186462</c:v>
                </c:pt>
                <c:pt idx="2">
                  <c:v>392308</c:v>
                </c:pt>
                <c:pt idx="3">
                  <c:v>500000</c:v>
                </c:pt>
                <c:pt idx="4" formatCode="&quot;$&quot;#,##0;[Red]\-&quot;$&quot;#,##0">
                  <c:v>515000</c:v>
                </c:pt>
                <c:pt idx="5" formatCode="&quot;$&quot;#,##0;[Red]\-&quot;$&quot;#,##0">
                  <c:v>530450</c:v>
                </c:pt>
              </c:numCache>
            </c:numRef>
          </c:val>
        </c:ser>
        <c:ser>
          <c:idx val="2"/>
          <c:order val="2"/>
          <c:tx>
            <c:strRef>
              <c:f>國科會!$D$16</c:f>
              <c:strCache>
                <c:ptCount val="1"/>
                <c:pt idx="0">
                  <c:v>互動系</c:v>
                </c:pt>
              </c:strCache>
            </c:strRef>
          </c:tx>
          <c:cat>
            <c:numRef>
              <c:f>國科會!$A$17:$A$23</c:f>
              <c:numCache>
                <c:formatCode>General</c:formatCode>
                <c:ptCount val="6"/>
                <c:pt idx="0">
                  <c:v>99</c:v>
                </c:pt>
                <c:pt idx="1">
                  <c:v>100</c:v>
                </c:pt>
                <c:pt idx="2">
                  <c:v>101</c:v>
                </c:pt>
                <c:pt idx="3">
                  <c:v>102</c:v>
                </c:pt>
                <c:pt idx="4">
                  <c:v>103</c:v>
                </c:pt>
                <c:pt idx="5">
                  <c:v>104</c:v>
                </c:pt>
              </c:numCache>
            </c:numRef>
          </c:cat>
          <c:val>
            <c:numRef>
              <c:f>國科會!$D$17:$D$23</c:f>
              <c:numCache>
                <c:formatCode>#,##0</c:formatCode>
                <c:ptCount val="6"/>
                <c:pt idx="0">
                  <c:v>423400</c:v>
                </c:pt>
                <c:pt idx="1">
                  <c:v>676263</c:v>
                </c:pt>
                <c:pt idx="2">
                  <c:v>367571</c:v>
                </c:pt>
                <c:pt idx="3">
                  <c:v>500000</c:v>
                </c:pt>
                <c:pt idx="4" formatCode="&quot;$&quot;#,##0;[Red]\-&quot;$&quot;#,##0">
                  <c:v>515000</c:v>
                </c:pt>
                <c:pt idx="5" formatCode="&quot;$&quot;#,##0;[Red]\-&quot;$&quot;#,##0">
                  <c:v>530450</c:v>
                </c:pt>
              </c:numCache>
            </c:numRef>
          </c:val>
        </c:ser>
        <c:marker val="1"/>
        <c:axId val="110404736"/>
        <c:axId val="110406272"/>
      </c:lineChart>
      <c:catAx>
        <c:axId val="110404736"/>
        <c:scaling>
          <c:orientation val="minMax"/>
        </c:scaling>
        <c:axPos val="b"/>
        <c:numFmt formatCode="General" sourceLinked="1"/>
        <c:majorTickMark val="none"/>
        <c:tickLblPos val="nextTo"/>
        <c:txPr>
          <a:bodyPr/>
          <a:lstStyle/>
          <a:p>
            <a:pPr>
              <a:defRPr sz="1400"/>
            </a:pPr>
            <a:endParaRPr lang="zh-TW"/>
          </a:p>
        </c:txPr>
        <c:crossAx val="110406272"/>
        <c:crosses val="autoZero"/>
        <c:auto val="1"/>
        <c:lblAlgn val="ctr"/>
        <c:lblOffset val="100"/>
      </c:catAx>
      <c:valAx>
        <c:axId val="110406272"/>
        <c:scaling>
          <c:orientation val="minMax"/>
        </c:scaling>
        <c:axPos val="l"/>
        <c:majorGridlines/>
        <c:numFmt formatCode="#,##0" sourceLinked="1"/>
        <c:majorTickMark val="none"/>
        <c:tickLblPos val="nextTo"/>
        <c:crossAx val="110404736"/>
        <c:crosses val="autoZero"/>
        <c:crossBetween val="between"/>
      </c:valAx>
    </c:plotArea>
    <c:legend>
      <c:legendPos val="r"/>
      <c:layout/>
    </c:legend>
    <c:plotVisOnly val="1"/>
    <c:dispBlanksAs val="gap"/>
  </c:chart>
  <c:spPr>
    <a:solidFill>
      <a:prstClr val="white"/>
    </a:solidFill>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zh-TW"/>
  <c:chart>
    <c:view3D>
      <c:rAngAx val="1"/>
    </c:view3D>
    <c:plotArea>
      <c:layout>
        <c:manualLayout>
          <c:layoutTarget val="inner"/>
          <c:xMode val="edge"/>
          <c:yMode val="edge"/>
          <c:x val="0.10019599185615874"/>
          <c:y val="2.6853771991372392E-2"/>
          <c:w val="0.80481259351926759"/>
          <c:h val="0.84090572836811828"/>
        </c:manualLayout>
      </c:layout>
      <c:bar3DChart>
        <c:barDir val="col"/>
        <c:grouping val="clustered"/>
        <c:ser>
          <c:idx val="1"/>
          <c:order val="0"/>
          <c:tx>
            <c:strRef>
              <c:f>Sheet1!$A$2</c:f>
              <c:strCache>
                <c:ptCount val="1"/>
                <c:pt idx="0">
                  <c:v>建築系</c:v>
                </c:pt>
              </c:strCache>
            </c:strRef>
          </c:tx>
          <c:cat>
            <c:numRef>
              <c:f>Sheet1!$B$1:$E$1</c:f>
              <c:numCache>
                <c:formatCode>General</c:formatCode>
                <c:ptCount val="4"/>
                <c:pt idx="0">
                  <c:v>98</c:v>
                </c:pt>
                <c:pt idx="1">
                  <c:v>99</c:v>
                </c:pt>
                <c:pt idx="2">
                  <c:v>100</c:v>
                </c:pt>
                <c:pt idx="3">
                  <c:v>101</c:v>
                </c:pt>
              </c:numCache>
            </c:numRef>
          </c:cat>
          <c:val>
            <c:numRef>
              <c:f>Sheet1!$B$2:$E$2</c:f>
              <c:numCache>
                <c:formatCode>#,##0</c:formatCode>
                <c:ptCount val="4"/>
                <c:pt idx="0">
                  <c:v>30190000</c:v>
                </c:pt>
                <c:pt idx="1">
                  <c:v>5336870</c:v>
                </c:pt>
                <c:pt idx="2">
                  <c:v>15998727</c:v>
                </c:pt>
                <c:pt idx="3">
                  <c:v>14256698</c:v>
                </c:pt>
              </c:numCache>
            </c:numRef>
          </c:val>
        </c:ser>
        <c:ser>
          <c:idx val="2"/>
          <c:order val="1"/>
          <c:tx>
            <c:strRef>
              <c:f>Sheet1!$A$3</c:f>
              <c:strCache>
                <c:ptCount val="1"/>
                <c:pt idx="0">
                  <c:v>工設系</c:v>
                </c:pt>
              </c:strCache>
            </c:strRef>
          </c:tx>
          <c:cat>
            <c:numRef>
              <c:f>Sheet1!$B$1:$E$1</c:f>
              <c:numCache>
                <c:formatCode>General</c:formatCode>
                <c:ptCount val="4"/>
                <c:pt idx="0">
                  <c:v>98</c:v>
                </c:pt>
                <c:pt idx="1">
                  <c:v>99</c:v>
                </c:pt>
                <c:pt idx="2">
                  <c:v>100</c:v>
                </c:pt>
                <c:pt idx="3">
                  <c:v>101</c:v>
                </c:pt>
              </c:numCache>
            </c:numRef>
          </c:cat>
          <c:val>
            <c:numRef>
              <c:f>Sheet1!$B$3:$E$3</c:f>
              <c:numCache>
                <c:formatCode>#,##0</c:formatCode>
                <c:ptCount val="4"/>
                <c:pt idx="0">
                  <c:v>11002150</c:v>
                </c:pt>
                <c:pt idx="1">
                  <c:v>4070850</c:v>
                </c:pt>
                <c:pt idx="2">
                  <c:v>3561500</c:v>
                </c:pt>
                <c:pt idx="3">
                  <c:v>3504000</c:v>
                </c:pt>
              </c:numCache>
            </c:numRef>
          </c:val>
        </c:ser>
        <c:ser>
          <c:idx val="3"/>
          <c:order val="2"/>
          <c:tx>
            <c:strRef>
              <c:f>Sheet1!$A$4</c:f>
              <c:strCache>
                <c:ptCount val="1"/>
                <c:pt idx="0">
                  <c:v>互動所</c:v>
                </c:pt>
              </c:strCache>
            </c:strRef>
          </c:tx>
          <c:cat>
            <c:numRef>
              <c:f>Sheet1!$B$1:$E$1</c:f>
              <c:numCache>
                <c:formatCode>General</c:formatCode>
                <c:ptCount val="4"/>
                <c:pt idx="0">
                  <c:v>98</c:v>
                </c:pt>
                <c:pt idx="1">
                  <c:v>99</c:v>
                </c:pt>
                <c:pt idx="2">
                  <c:v>100</c:v>
                </c:pt>
                <c:pt idx="3">
                  <c:v>101</c:v>
                </c:pt>
              </c:numCache>
            </c:numRef>
          </c:cat>
          <c:val>
            <c:numRef>
              <c:f>Sheet1!$B$4:$E$4</c:f>
              <c:numCache>
                <c:formatCode>#,##0</c:formatCode>
                <c:ptCount val="4"/>
                <c:pt idx="0">
                  <c:v>5945000</c:v>
                </c:pt>
                <c:pt idx="1">
                  <c:v>1044000</c:v>
                </c:pt>
                <c:pt idx="2">
                  <c:v>1309474</c:v>
                </c:pt>
                <c:pt idx="3">
                  <c:v>1575000</c:v>
                </c:pt>
              </c:numCache>
            </c:numRef>
          </c:val>
        </c:ser>
        <c:ser>
          <c:idx val="4"/>
          <c:order val="3"/>
          <c:tx>
            <c:strRef>
              <c:f>Sheet1!$A$5</c:f>
              <c:strCache>
                <c:ptCount val="1"/>
                <c:pt idx="0">
                  <c:v>全院</c:v>
                </c:pt>
              </c:strCache>
            </c:strRef>
          </c:tx>
          <c:cat>
            <c:numRef>
              <c:f>Sheet1!$B$1:$E$1</c:f>
              <c:numCache>
                <c:formatCode>General</c:formatCode>
                <c:ptCount val="4"/>
                <c:pt idx="0">
                  <c:v>98</c:v>
                </c:pt>
                <c:pt idx="1">
                  <c:v>99</c:v>
                </c:pt>
                <c:pt idx="2">
                  <c:v>100</c:v>
                </c:pt>
                <c:pt idx="3">
                  <c:v>101</c:v>
                </c:pt>
              </c:numCache>
            </c:numRef>
          </c:cat>
          <c:val>
            <c:numRef>
              <c:f>Sheet1!$B$5:$E$5</c:f>
              <c:numCache>
                <c:formatCode>#,##0</c:formatCode>
                <c:ptCount val="4"/>
                <c:pt idx="0">
                  <c:v>47137150</c:v>
                </c:pt>
                <c:pt idx="1">
                  <c:v>10451720</c:v>
                </c:pt>
                <c:pt idx="2">
                  <c:v>20869701</c:v>
                </c:pt>
                <c:pt idx="3">
                  <c:v>19335698</c:v>
                </c:pt>
              </c:numCache>
            </c:numRef>
          </c:val>
        </c:ser>
        <c:shape val="cylinder"/>
        <c:axId val="110660224"/>
        <c:axId val="110674304"/>
        <c:axId val="0"/>
      </c:bar3DChart>
      <c:catAx>
        <c:axId val="110660224"/>
        <c:scaling>
          <c:orientation val="minMax"/>
        </c:scaling>
        <c:axPos val="b"/>
        <c:numFmt formatCode="General" sourceLinked="1"/>
        <c:tickLblPos val="nextTo"/>
        <c:txPr>
          <a:bodyPr/>
          <a:lstStyle/>
          <a:p>
            <a:pPr>
              <a:defRPr sz="1600"/>
            </a:pPr>
            <a:endParaRPr lang="zh-TW"/>
          </a:p>
        </c:txPr>
        <c:crossAx val="110674304"/>
        <c:crosses val="autoZero"/>
        <c:auto val="1"/>
        <c:lblAlgn val="ctr"/>
        <c:lblOffset val="100"/>
      </c:catAx>
      <c:valAx>
        <c:axId val="110674304"/>
        <c:scaling>
          <c:orientation val="minMax"/>
        </c:scaling>
        <c:axPos val="l"/>
        <c:majorGridlines/>
        <c:numFmt formatCode="#,##0" sourceLinked="1"/>
        <c:tickLblPos val="nextTo"/>
        <c:crossAx val="110660224"/>
        <c:crosses val="autoZero"/>
        <c:crossBetween val="between"/>
      </c:valAx>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a:defRPr/>
            </a:pPr>
            <a:r>
              <a:rPr lang="zh-TW" altLang="en-US" sz="1800" b="1" i="0" baseline="0" dirty="0" smtClean="0"/>
              <a:t>產學合作</a:t>
            </a:r>
            <a:r>
              <a:rPr lang="zh-TW" altLang="zh-TW" sz="1800" b="1" i="0" baseline="0" dirty="0" smtClean="0"/>
              <a:t>件數</a:t>
            </a:r>
            <a:r>
              <a:rPr lang="en-US" altLang="zh-TW" sz="1800" b="1" i="0" baseline="0" dirty="0" smtClean="0"/>
              <a:t>-</a:t>
            </a:r>
            <a:r>
              <a:rPr lang="zh-TW" altLang="zh-TW" sz="1800" b="1" i="0" baseline="0" dirty="0" smtClean="0"/>
              <a:t>人均值成長指標</a:t>
            </a:r>
            <a:endParaRPr lang="zh-TW" altLang="zh-TW" dirty="0"/>
          </a:p>
        </c:rich>
      </c:tx>
      <c:layout/>
    </c:title>
    <c:plotArea>
      <c:layout/>
      <c:lineChart>
        <c:grouping val="standard"/>
        <c:ser>
          <c:idx val="0"/>
          <c:order val="0"/>
          <c:tx>
            <c:strRef>
              <c:f>產學與研究計畫!$B$2</c:f>
              <c:strCache>
                <c:ptCount val="1"/>
                <c:pt idx="0">
                  <c:v>建築系</c:v>
                </c:pt>
              </c:strCache>
            </c:strRef>
          </c:tx>
          <c:cat>
            <c:numRef>
              <c:f>產學與研究計畫!$A$3:$A$9</c:f>
              <c:numCache>
                <c:formatCode>General</c:formatCode>
                <c:ptCount val="6"/>
                <c:pt idx="0">
                  <c:v>99</c:v>
                </c:pt>
                <c:pt idx="1">
                  <c:v>100</c:v>
                </c:pt>
                <c:pt idx="2">
                  <c:v>101</c:v>
                </c:pt>
                <c:pt idx="3">
                  <c:v>102</c:v>
                </c:pt>
                <c:pt idx="4">
                  <c:v>103</c:v>
                </c:pt>
                <c:pt idx="5">
                  <c:v>104</c:v>
                </c:pt>
              </c:numCache>
            </c:numRef>
          </c:cat>
          <c:val>
            <c:numRef>
              <c:f>產學與研究計畫!$B$3:$B$9</c:f>
              <c:numCache>
                <c:formatCode>General</c:formatCode>
                <c:ptCount val="6"/>
                <c:pt idx="0">
                  <c:v>1.08</c:v>
                </c:pt>
                <c:pt idx="1">
                  <c:v>1.47</c:v>
                </c:pt>
                <c:pt idx="2">
                  <c:v>1.4</c:v>
                </c:pt>
                <c:pt idx="3">
                  <c:v>1.5</c:v>
                </c:pt>
                <c:pt idx="4">
                  <c:v>1.37</c:v>
                </c:pt>
                <c:pt idx="5">
                  <c:v>1.41</c:v>
                </c:pt>
              </c:numCache>
            </c:numRef>
          </c:val>
        </c:ser>
        <c:ser>
          <c:idx val="1"/>
          <c:order val="1"/>
          <c:tx>
            <c:strRef>
              <c:f>產學與研究計畫!$C$2</c:f>
              <c:strCache>
                <c:ptCount val="1"/>
                <c:pt idx="0">
                  <c:v>工設系</c:v>
                </c:pt>
              </c:strCache>
            </c:strRef>
          </c:tx>
          <c:cat>
            <c:numRef>
              <c:f>產學與研究計畫!$A$3:$A$9</c:f>
              <c:numCache>
                <c:formatCode>General</c:formatCode>
                <c:ptCount val="6"/>
                <c:pt idx="0">
                  <c:v>99</c:v>
                </c:pt>
                <c:pt idx="1">
                  <c:v>100</c:v>
                </c:pt>
                <c:pt idx="2">
                  <c:v>101</c:v>
                </c:pt>
                <c:pt idx="3">
                  <c:v>102</c:v>
                </c:pt>
                <c:pt idx="4">
                  <c:v>103</c:v>
                </c:pt>
                <c:pt idx="5">
                  <c:v>104</c:v>
                </c:pt>
              </c:numCache>
            </c:numRef>
          </c:cat>
          <c:val>
            <c:numRef>
              <c:f>產學與研究計畫!$C$3:$C$9</c:f>
              <c:numCache>
                <c:formatCode>General</c:formatCode>
                <c:ptCount val="6"/>
                <c:pt idx="0">
                  <c:v>1.44</c:v>
                </c:pt>
                <c:pt idx="1">
                  <c:v>0.92</c:v>
                </c:pt>
                <c:pt idx="2">
                  <c:v>0.77000000000000268</c:v>
                </c:pt>
                <c:pt idx="3">
                  <c:v>1.2</c:v>
                </c:pt>
                <c:pt idx="4">
                  <c:v>1.55</c:v>
                </c:pt>
                <c:pt idx="5">
                  <c:v>1.59</c:v>
                </c:pt>
              </c:numCache>
            </c:numRef>
          </c:val>
        </c:ser>
        <c:ser>
          <c:idx val="2"/>
          <c:order val="2"/>
          <c:tx>
            <c:strRef>
              <c:f>產學與研究計畫!$D$2</c:f>
              <c:strCache>
                <c:ptCount val="1"/>
                <c:pt idx="0">
                  <c:v>互動系</c:v>
                </c:pt>
              </c:strCache>
            </c:strRef>
          </c:tx>
          <c:cat>
            <c:numRef>
              <c:f>產學與研究計畫!$A$3:$A$9</c:f>
              <c:numCache>
                <c:formatCode>General</c:formatCode>
                <c:ptCount val="6"/>
                <c:pt idx="0">
                  <c:v>99</c:v>
                </c:pt>
                <c:pt idx="1">
                  <c:v>100</c:v>
                </c:pt>
                <c:pt idx="2">
                  <c:v>101</c:v>
                </c:pt>
                <c:pt idx="3">
                  <c:v>102</c:v>
                </c:pt>
                <c:pt idx="4">
                  <c:v>103</c:v>
                </c:pt>
                <c:pt idx="5">
                  <c:v>104</c:v>
                </c:pt>
              </c:numCache>
            </c:numRef>
          </c:cat>
          <c:val>
            <c:numRef>
              <c:f>產學與研究計畫!$D$3:$D$9</c:f>
              <c:numCache>
                <c:formatCode>General</c:formatCode>
                <c:ptCount val="6"/>
                <c:pt idx="0">
                  <c:v>1.2</c:v>
                </c:pt>
                <c:pt idx="1">
                  <c:v>0.83000000000000063</c:v>
                </c:pt>
                <c:pt idx="2">
                  <c:v>1</c:v>
                </c:pt>
                <c:pt idx="3">
                  <c:v>1.29</c:v>
                </c:pt>
                <c:pt idx="4">
                  <c:v>1.33</c:v>
                </c:pt>
                <c:pt idx="5">
                  <c:v>1.37</c:v>
                </c:pt>
              </c:numCache>
            </c:numRef>
          </c:val>
        </c:ser>
        <c:marker val="1"/>
        <c:axId val="110465792"/>
        <c:axId val="110467328"/>
      </c:lineChart>
      <c:catAx>
        <c:axId val="110465792"/>
        <c:scaling>
          <c:orientation val="minMax"/>
        </c:scaling>
        <c:axPos val="b"/>
        <c:numFmt formatCode="General" sourceLinked="1"/>
        <c:majorTickMark val="none"/>
        <c:tickLblPos val="nextTo"/>
        <c:txPr>
          <a:bodyPr/>
          <a:lstStyle/>
          <a:p>
            <a:pPr>
              <a:defRPr sz="1400"/>
            </a:pPr>
            <a:endParaRPr lang="zh-TW"/>
          </a:p>
        </c:txPr>
        <c:crossAx val="110467328"/>
        <c:crosses val="autoZero"/>
        <c:auto val="1"/>
        <c:lblAlgn val="ctr"/>
        <c:lblOffset val="100"/>
      </c:catAx>
      <c:valAx>
        <c:axId val="110467328"/>
        <c:scaling>
          <c:orientation val="minMax"/>
        </c:scaling>
        <c:axPos val="l"/>
        <c:majorGridlines/>
        <c:numFmt formatCode="General" sourceLinked="1"/>
        <c:majorTickMark val="none"/>
        <c:tickLblPos val="nextTo"/>
        <c:crossAx val="110465792"/>
        <c:crosses val="autoZero"/>
        <c:crossBetween val="between"/>
      </c:valAx>
    </c:plotArea>
    <c:legend>
      <c:legendPos val="r"/>
      <c:layout/>
    </c:legend>
    <c:plotVisOnly val="1"/>
    <c:dispBlanksAs val="gap"/>
  </c:chart>
  <c:spPr>
    <a:solidFill>
      <a:prstClr val="white"/>
    </a:solidFill>
  </c:sp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a:defRPr/>
            </a:pPr>
            <a:r>
              <a:rPr lang="zh-TW" altLang="zh-TW" sz="1800" b="1" i="0" baseline="0" dirty="0" smtClean="0"/>
              <a:t>產學合作</a:t>
            </a:r>
            <a:r>
              <a:rPr lang="zh-TW" altLang="en-US" sz="1800" b="1" i="0" baseline="0" dirty="0" smtClean="0"/>
              <a:t>金額</a:t>
            </a:r>
            <a:r>
              <a:rPr lang="en-US" altLang="zh-TW" sz="1800" b="1" i="0" baseline="0" dirty="0" smtClean="0"/>
              <a:t>-</a:t>
            </a:r>
            <a:r>
              <a:rPr lang="zh-TW" altLang="zh-TW" sz="1800" b="1" i="0" baseline="0" dirty="0" smtClean="0"/>
              <a:t>人均值成長指標</a:t>
            </a:r>
            <a:endParaRPr lang="zh-TW" altLang="zh-TW" sz="1800" b="1" i="0" baseline="0" dirty="0"/>
          </a:p>
        </c:rich>
      </c:tx>
      <c:layout/>
    </c:title>
    <c:plotArea>
      <c:layout>
        <c:manualLayout>
          <c:layoutTarget val="inner"/>
          <c:xMode val="edge"/>
          <c:yMode val="edge"/>
          <c:x val="8.6922633596267188E-2"/>
          <c:y val="0.22466462525517622"/>
          <c:w val="0.77401696285882771"/>
          <c:h val="0.64812882764654589"/>
        </c:manualLayout>
      </c:layout>
      <c:lineChart>
        <c:grouping val="standard"/>
        <c:ser>
          <c:idx val="0"/>
          <c:order val="0"/>
          <c:tx>
            <c:strRef>
              <c:f>產學與研究計畫!$B$16</c:f>
              <c:strCache>
                <c:ptCount val="1"/>
                <c:pt idx="0">
                  <c:v>建築系</c:v>
                </c:pt>
              </c:strCache>
            </c:strRef>
          </c:tx>
          <c:cat>
            <c:numRef>
              <c:f>產學與研究計畫!$A$17:$A$23</c:f>
              <c:numCache>
                <c:formatCode>General</c:formatCode>
                <c:ptCount val="6"/>
                <c:pt idx="0">
                  <c:v>99</c:v>
                </c:pt>
                <c:pt idx="1">
                  <c:v>100</c:v>
                </c:pt>
                <c:pt idx="2">
                  <c:v>101</c:v>
                </c:pt>
                <c:pt idx="3">
                  <c:v>102</c:v>
                </c:pt>
                <c:pt idx="4">
                  <c:v>103</c:v>
                </c:pt>
                <c:pt idx="5">
                  <c:v>104</c:v>
                </c:pt>
              </c:numCache>
            </c:numRef>
          </c:cat>
          <c:val>
            <c:numRef>
              <c:f>產學與研究計畫!$B$17:$B$23</c:f>
              <c:numCache>
                <c:formatCode>#,##0</c:formatCode>
                <c:ptCount val="6"/>
                <c:pt idx="0">
                  <c:v>410528</c:v>
                </c:pt>
                <c:pt idx="1">
                  <c:v>1066582</c:v>
                </c:pt>
                <c:pt idx="2">
                  <c:v>950447</c:v>
                </c:pt>
                <c:pt idx="3">
                  <c:v>1200000</c:v>
                </c:pt>
                <c:pt idx="4" formatCode="&quot;$&quot;#,##0;[Red]\-&quot;$&quot;#,##0">
                  <c:v>1236000</c:v>
                </c:pt>
                <c:pt idx="5" formatCode="&quot;$&quot;#,##0;[Red]\-&quot;$&quot;#,##0">
                  <c:v>1273080</c:v>
                </c:pt>
              </c:numCache>
            </c:numRef>
          </c:val>
        </c:ser>
        <c:ser>
          <c:idx val="1"/>
          <c:order val="1"/>
          <c:tx>
            <c:strRef>
              <c:f>產學與研究計畫!$C$16</c:f>
              <c:strCache>
                <c:ptCount val="1"/>
                <c:pt idx="0">
                  <c:v>工設系</c:v>
                </c:pt>
              </c:strCache>
            </c:strRef>
          </c:tx>
          <c:cat>
            <c:numRef>
              <c:f>產學與研究計畫!$A$17:$A$23</c:f>
              <c:numCache>
                <c:formatCode>General</c:formatCode>
                <c:ptCount val="6"/>
                <c:pt idx="0">
                  <c:v>99</c:v>
                </c:pt>
                <c:pt idx="1">
                  <c:v>100</c:v>
                </c:pt>
                <c:pt idx="2">
                  <c:v>101</c:v>
                </c:pt>
                <c:pt idx="3">
                  <c:v>102</c:v>
                </c:pt>
                <c:pt idx="4">
                  <c:v>103</c:v>
                </c:pt>
                <c:pt idx="5">
                  <c:v>104</c:v>
                </c:pt>
              </c:numCache>
            </c:numRef>
          </c:cat>
          <c:val>
            <c:numRef>
              <c:f>產學與研究計畫!$C$17:$C$23</c:f>
              <c:numCache>
                <c:formatCode>#,##0</c:formatCode>
                <c:ptCount val="6"/>
                <c:pt idx="0">
                  <c:v>325668</c:v>
                </c:pt>
                <c:pt idx="1">
                  <c:v>273962</c:v>
                </c:pt>
                <c:pt idx="2">
                  <c:v>269538</c:v>
                </c:pt>
                <c:pt idx="3">
                  <c:v>600000</c:v>
                </c:pt>
                <c:pt idx="4" formatCode="&quot;$&quot;#,##0;[Red]\-&quot;$&quot;#,##0">
                  <c:v>618000</c:v>
                </c:pt>
                <c:pt idx="5" formatCode="&quot;$&quot;#,##0;[Red]\-&quot;$&quot;#,##0">
                  <c:v>636540</c:v>
                </c:pt>
              </c:numCache>
            </c:numRef>
          </c:val>
        </c:ser>
        <c:ser>
          <c:idx val="2"/>
          <c:order val="2"/>
          <c:tx>
            <c:strRef>
              <c:f>產學與研究計畫!$D$16</c:f>
              <c:strCache>
                <c:ptCount val="1"/>
                <c:pt idx="0">
                  <c:v>互動系</c:v>
                </c:pt>
              </c:strCache>
            </c:strRef>
          </c:tx>
          <c:cat>
            <c:numRef>
              <c:f>產學與研究計畫!$A$17:$A$23</c:f>
              <c:numCache>
                <c:formatCode>General</c:formatCode>
                <c:ptCount val="6"/>
                <c:pt idx="0">
                  <c:v>99</c:v>
                </c:pt>
                <c:pt idx="1">
                  <c:v>100</c:v>
                </c:pt>
                <c:pt idx="2">
                  <c:v>101</c:v>
                </c:pt>
                <c:pt idx="3">
                  <c:v>102</c:v>
                </c:pt>
                <c:pt idx="4">
                  <c:v>103</c:v>
                </c:pt>
                <c:pt idx="5">
                  <c:v>104</c:v>
                </c:pt>
              </c:numCache>
            </c:numRef>
          </c:cat>
          <c:val>
            <c:numRef>
              <c:f>產學與研究計畫!$D$17:$D$23</c:f>
              <c:numCache>
                <c:formatCode>#,##0</c:formatCode>
                <c:ptCount val="6"/>
                <c:pt idx="0">
                  <c:v>244340</c:v>
                </c:pt>
                <c:pt idx="1">
                  <c:v>218246</c:v>
                </c:pt>
                <c:pt idx="2">
                  <c:v>225000</c:v>
                </c:pt>
                <c:pt idx="3">
                  <c:v>650000</c:v>
                </c:pt>
                <c:pt idx="4" formatCode="&quot;$&quot;#,##0;[Red]\-&quot;$&quot;#,##0">
                  <c:v>669500</c:v>
                </c:pt>
                <c:pt idx="5" formatCode="&quot;$&quot;#,##0;[Red]\-&quot;$&quot;#,##0">
                  <c:v>689585</c:v>
                </c:pt>
              </c:numCache>
            </c:numRef>
          </c:val>
        </c:ser>
        <c:marker val="1"/>
        <c:axId val="110824832"/>
        <c:axId val="110834816"/>
      </c:lineChart>
      <c:catAx>
        <c:axId val="110824832"/>
        <c:scaling>
          <c:orientation val="minMax"/>
        </c:scaling>
        <c:axPos val="b"/>
        <c:numFmt formatCode="General" sourceLinked="1"/>
        <c:tickLblPos val="nextTo"/>
        <c:txPr>
          <a:bodyPr/>
          <a:lstStyle/>
          <a:p>
            <a:pPr>
              <a:defRPr sz="1400"/>
            </a:pPr>
            <a:endParaRPr lang="zh-TW"/>
          </a:p>
        </c:txPr>
        <c:crossAx val="110834816"/>
        <c:crosses val="autoZero"/>
        <c:auto val="1"/>
        <c:lblAlgn val="ctr"/>
        <c:lblOffset val="100"/>
      </c:catAx>
      <c:valAx>
        <c:axId val="110834816"/>
        <c:scaling>
          <c:orientation val="minMax"/>
        </c:scaling>
        <c:axPos val="l"/>
        <c:majorGridlines/>
        <c:numFmt formatCode="#,##0" sourceLinked="1"/>
        <c:tickLblPos val="nextTo"/>
        <c:crossAx val="110824832"/>
        <c:crosses val="autoZero"/>
        <c:crossBetween val="between"/>
      </c:valAx>
    </c:plotArea>
    <c:legend>
      <c:legendPos val="r"/>
      <c:layout/>
    </c:legend>
    <c:plotVisOnly val="1"/>
    <c:dispBlanksAs val="gap"/>
  </c:chart>
  <c:spPr>
    <a:solidFill>
      <a:prstClr val="white"/>
    </a:solidFill>
  </c:spPr>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F8C531-A56C-414E-9B7B-147774010385}" type="doc">
      <dgm:prSet loTypeId="urn:microsoft.com/office/officeart/2005/8/layout/matrix2" loCatId="matrix" qsTypeId="urn:microsoft.com/office/officeart/2005/8/quickstyle/simple5" qsCatId="simple" csTypeId="urn:microsoft.com/office/officeart/2005/8/colors/colorful3" csCatId="colorful" phldr="1"/>
      <dgm:spPr/>
      <dgm:t>
        <a:bodyPr/>
        <a:lstStyle/>
        <a:p>
          <a:endParaRPr lang="zh-TW" altLang="en-US"/>
        </a:p>
      </dgm:t>
    </dgm:pt>
    <dgm:pt modelId="{ECC06ADF-FC2D-453B-ADFE-7DF06B740E76}">
      <dgm:prSet phldrT="[文字]"/>
      <dgm:spPr/>
      <dgm:t>
        <a:bodyPr/>
        <a:lstStyle/>
        <a:p>
          <a:r>
            <a:rPr lang="zh-TW" altLang="en-US" dirty="0" smtClean="0">
              <a:latin typeface="標楷體" pitchFamily="65" charset="-120"/>
              <a:ea typeface="標楷體" pitchFamily="65" charset="-120"/>
            </a:rPr>
            <a:t>永續環境與綠建築研發中心 </a:t>
          </a:r>
          <a:endParaRPr lang="zh-TW" altLang="en-US" dirty="0"/>
        </a:p>
      </dgm:t>
    </dgm:pt>
    <dgm:pt modelId="{522F03E9-6AEA-4489-B2AA-FECCAF1FFDAC}" type="parTrans" cxnId="{4FE54B5A-D9AF-49F5-8EC7-8C6DDF67C55D}">
      <dgm:prSet/>
      <dgm:spPr/>
      <dgm:t>
        <a:bodyPr/>
        <a:lstStyle/>
        <a:p>
          <a:endParaRPr lang="zh-TW" altLang="en-US"/>
        </a:p>
      </dgm:t>
    </dgm:pt>
    <dgm:pt modelId="{2D426512-F1BD-4E40-905F-E75AC23AA313}" type="sibTrans" cxnId="{4FE54B5A-D9AF-49F5-8EC7-8C6DDF67C55D}">
      <dgm:prSet/>
      <dgm:spPr/>
      <dgm:t>
        <a:bodyPr/>
        <a:lstStyle/>
        <a:p>
          <a:endParaRPr lang="zh-TW" altLang="en-US"/>
        </a:p>
      </dgm:t>
    </dgm:pt>
    <dgm:pt modelId="{B53216B8-3BE3-4DFF-A335-EB4ACBF2C00D}">
      <dgm:prSet phldrT="[文字]"/>
      <dgm:spPr/>
      <dgm:t>
        <a:bodyPr/>
        <a:lstStyle/>
        <a:p>
          <a:r>
            <a:rPr lang="zh-TW" altLang="en-US" dirty="0" smtClean="0">
              <a:latin typeface="標楷體" pitchFamily="65" charset="-120"/>
              <a:ea typeface="標楷體" pitchFamily="65" charset="-120"/>
            </a:rPr>
            <a:t>創新設計與知識管理研發中心 </a:t>
          </a:r>
          <a:endParaRPr lang="zh-TW" altLang="en-US" dirty="0"/>
        </a:p>
      </dgm:t>
    </dgm:pt>
    <dgm:pt modelId="{F3ABBC32-E1FE-4591-9C47-3D7645D55AC5}" type="parTrans" cxnId="{F2EF772F-DE5E-4D5C-8245-F6069386ECF3}">
      <dgm:prSet/>
      <dgm:spPr/>
      <dgm:t>
        <a:bodyPr/>
        <a:lstStyle/>
        <a:p>
          <a:endParaRPr lang="zh-TW" altLang="en-US"/>
        </a:p>
      </dgm:t>
    </dgm:pt>
    <dgm:pt modelId="{14DFA16A-C3D4-4883-93B2-0F901315EB6E}" type="sibTrans" cxnId="{F2EF772F-DE5E-4D5C-8245-F6069386ECF3}">
      <dgm:prSet/>
      <dgm:spPr/>
      <dgm:t>
        <a:bodyPr/>
        <a:lstStyle/>
        <a:p>
          <a:endParaRPr lang="zh-TW" altLang="en-US"/>
        </a:p>
      </dgm:t>
    </dgm:pt>
    <dgm:pt modelId="{D57E6B16-C1E5-485A-BA91-25137DC07C44}">
      <dgm:prSet phldrT="[文字]"/>
      <dgm:spPr/>
      <dgm:t>
        <a:bodyPr/>
        <a:lstStyle/>
        <a:p>
          <a:r>
            <a:rPr lang="zh-TW" altLang="en-US" dirty="0" smtClean="0">
              <a:latin typeface="標楷體" pitchFamily="65" charset="-120"/>
              <a:ea typeface="標楷體" pitchFamily="65" charset="-120"/>
            </a:rPr>
            <a:t>零碳建築研究中心 </a:t>
          </a:r>
          <a:endParaRPr lang="zh-TW" altLang="en-US" dirty="0"/>
        </a:p>
      </dgm:t>
    </dgm:pt>
    <dgm:pt modelId="{47E81E5E-409D-482D-8442-27B1C51A0E14}" type="parTrans" cxnId="{A7CCEE09-1A4C-4C97-BA59-B01CEE772A11}">
      <dgm:prSet/>
      <dgm:spPr/>
      <dgm:t>
        <a:bodyPr/>
        <a:lstStyle/>
        <a:p>
          <a:endParaRPr lang="zh-TW" altLang="en-US"/>
        </a:p>
      </dgm:t>
    </dgm:pt>
    <dgm:pt modelId="{26E99D75-09E0-4505-913B-966BFF777511}" type="sibTrans" cxnId="{A7CCEE09-1A4C-4C97-BA59-B01CEE772A11}">
      <dgm:prSet/>
      <dgm:spPr/>
      <dgm:t>
        <a:bodyPr/>
        <a:lstStyle/>
        <a:p>
          <a:endParaRPr lang="zh-TW" altLang="en-US"/>
        </a:p>
      </dgm:t>
    </dgm:pt>
    <dgm:pt modelId="{A213C04A-897C-44EB-94A1-B910063D950B}">
      <dgm:prSet phldrT="[文字]" phldr="1"/>
      <dgm:spPr/>
      <dgm:t>
        <a:bodyPr/>
        <a:lstStyle/>
        <a:p>
          <a:endParaRPr lang="zh-TW" altLang="en-US"/>
        </a:p>
      </dgm:t>
    </dgm:pt>
    <dgm:pt modelId="{D7F631F3-87DF-4BE1-A639-D76FF3C969EE}" type="parTrans" cxnId="{2C05B79E-7074-4A7E-A9CF-9DABCCB49845}">
      <dgm:prSet/>
      <dgm:spPr/>
      <dgm:t>
        <a:bodyPr/>
        <a:lstStyle/>
        <a:p>
          <a:endParaRPr lang="zh-TW" altLang="en-US"/>
        </a:p>
      </dgm:t>
    </dgm:pt>
    <dgm:pt modelId="{4E7CECF9-5D50-4D95-A803-92F98CD8BACD}" type="sibTrans" cxnId="{2C05B79E-7074-4A7E-A9CF-9DABCCB49845}">
      <dgm:prSet/>
      <dgm:spPr/>
      <dgm:t>
        <a:bodyPr/>
        <a:lstStyle/>
        <a:p>
          <a:endParaRPr lang="zh-TW" altLang="en-US"/>
        </a:p>
      </dgm:t>
    </dgm:pt>
    <dgm:pt modelId="{9F2A881D-6D25-4806-BDBA-F7D9F15BB49E}">
      <dgm:prSet/>
      <dgm:spPr/>
      <dgm:t>
        <a:bodyPr/>
        <a:lstStyle/>
        <a:p>
          <a:r>
            <a:rPr lang="zh-TW" altLang="en-US" dirty="0" smtClean="0">
              <a:latin typeface="標楷體" pitchFamily="65" charset="-120"/>
              <a:ea typeface="標楷體" pitchFamily="65" charset="-120"/>
            </a:rPr>
            <a:t>創新綠建材研發與推廣中心 </a:t>
          </a:r>
        </a:p>
      </dgm:t>
    </dgm:pt>
    <dgm:pt modelId="{F0F546DA-4CA9-4D6C-AB6C-F58A0F17AECF}" type="parTrans" cxnId="{93CA234B-66F7-4449-ADCE-990D53545446}">
      <dgm:prSet/>
      <dgm:spPr/>
      <dgm:t>
        <a:bodyPr/>
        <a:lstStyle/>
        <a:p>
          <a:endParaRPr lang="zh-TW" altLang="en-US"/>
        </a:p>
      </dgm:t>
    </dgm:pt>
    <dgm:pt modelId="{881BEDBD-4880-4A19-84EB-5599F42A38D1}" type="sibTrans" cxnId="{93CA234B-66F7-4449-ADCE-990D53545446}">
      <dgm:prSet/>
      <dgm:spPr/>
      <dgm:t>
        <a:bodyPr/>
        <a:lstStyle/>
        <a:p>
          <a:endParaRPr lang="zh-TW" altLang="en-US"/>
        </a:p>
      </dgm:t>
    </dgm:pt>
    <dgm:pt modelId="{DD380DD1-B7B2-4A1F-8AFD-8E329EBD5E2B}" type="pres">
      <dgm:prSet presAssocID="{60F8C531-A56C-414E-9B7B-147774010385}" presName="matrix" presStyleCnt="0">
        <dgm:presLayoutVars>
          <dgm:chMax val="1"/>
          <dgm:dir/>
          <dgm:resizeHandles val="exact"/>
        </dgm:presLayoutVars>
      </dgm:prSet>
      <dgm:spPr/>
      <dgm:t>
        <a:bodyPr/>
        <a:lstStyle/>
        <a:p>
          <a:endParaRPr lang="zh-TW" altLang="en-US"/>
        </a:p>
      </dgm:t>
    </dgm:pt>
    <dgm:pt modelId="{36AEB1D0-F8AC-457F-9D2E-0C4E20C3A14C}" type="pres">
      <dgm:prSet presAssocID="{60F8C531-A56C-414E-9B7B-147774010385}" presName="axisShape" presStyleLbl="bgShp" presStyleIdx="0" presStyleCnt="1"/>
      <dgm:spPr/>
    </dgm:pt>
    <dgm:pt modelId="{C7E98025-D5F6-452D-B678-68BC50B9B2C6}" type="pres">
      <dgm:prSet presAssocID="{60F8C531-A56C-414E-9B7B-147774010385}" presName="rect1" presStyleLbl="node1" presStyleIdx="0" presStyleCnt="4">
        <dgm:presLayoutVars>
          <dgm:chMax val="0"/>
          <dgm:chPref val="0"/>
          <dgm:bulletEnabled val="1"/>
        </dgm:presLayoutVars>
      </dgm:prSet>
      <dgm:spPr/>
      <dgm:t>
        <a:bodyPr/>
        <a:lstStyle/>
        <a:p>
          <a:endParaRPr lang="zh-TW" altLang="en-US"/>
        </a:p>
      </dgm:t>
    </dgm:pt>
    <dgm:pt modelId="{5345E376-1D18-44D5-AB85-81E6034395ED}" type="pres">
      <dgm:prSet presAssocID="{60F8C531-A56C-414E-9B7B-147774010385}" presName="rect2" presStyleLbl="node1" presStyleIdx="1" presStyleCnt="4">
        <dgm:presLayoutVars>
          <dgm:chMax val="0"/>
          <dgm:chPref val="0"/>
          <dgm:bulletEnabled val="1"/>
        </dgm:presLayoutVars>
      </dgm:prSet>
      <dgm:spPr/>
      <dgm:t>
        <a:bodyPr/>
        <a:lstStyle/>
        <a:p>
          <a:endParaRPr lang="zh-TW" altLang="en-US"/>
        </a:p>
      </dgm:t>
    </dgm:pt>
    <dgm:pt modelId="{1C2B7B2D-B6B8-451E-9CDF-5F55B7802DC6}" type="pres">
      <dgm:prSet presAssocID="{60F8C531-A56C-414E-9B7B-147774010385}" presName="rect3" presStyleLbl="node1" presStyleIdx="2" presStyleCnt="4">
        <dgm:presLayoutVars>
          <dgm:chMax val="0"/>
          <dgm:chPref val="0"/>
          <dgm:bulletEnabled val="1"/>
        </dgm:presLayoutVars>
      </dgm:prSet>
      <dgm:spPr/>
      <dgm:t>
        <a:bodyPr/>
        <a:lstStyle/>
        <a:p>
          <a:endParaRPr lang="zh-TW" altLang="en-US"/>
        </a:p>
      </dgm:t>
    </dgm:pt>
    <dgm:pt modelId="{9A435A66-4AB4-4E4E-9FB8-DC86F6779FA3}" type="pres">
      <dgm:prSet presAssocID="{60F8C531-A56C-414E-9B7B-147774010385}" presName="rect4" presStyleLbl="node1" presStyleIdx="3" presStyleCnt="4">
        <dgm:presLayoutVars>
          <dgm:chMax val="0"/>
          <dgm:chPref val="0"/>
          <dgm:bulletEnabled val="1"/>
        </dgm:presLayoutVars>
      </dgm:prSet>
      <dgm:spPr/>
      <dgm:t>
        <a:bodyPr/>
        <a:lstStyle/>
        <a:p>
          <a:endParaRPr lang="zh-TW" altLang="en-US"/>
        </a:p>
      </dgm:t>
    </dgm:pt>
  </dgm:ptLst>
  <dgm:cxnLst>
    <dgm:cxn modelId="{4FE54B5A-D9AF-49F5-8EC7-8C6DDF67C55D}" srcId="{60F8C531-A56C-414E-9B7B-147774010385}" destId="{ECC06ADF-FC2D-453B-ADFE-7DF06B740E76}" srcOrd="0" destOrd="0" parTransId="{522F03E9-6AEA-4489-B2AA-FECCAF1FFDAC}" sibTransId="{2D426512-F1BD-4E40-905F-E75AC23AA313}"/>
    <dgm:cxn modelId="{A38C5445-0FF4-4B21-A20E-0894896660B1}" type="presOf" srcId="{ECC06ADF-FC2D-453B-ADFE-7DF06B740E76}" destId="{C7E98025-D5F6-452D-B678-68BC50B9B2C6}" srcOrd="0" destOrd="0" presId="urn:microsoft.com/office/officeart/2005/8/layout/matrix2"/>
    <dgm:cxn modelId="{1722930F-7B62-4DCF-A676-CED04078B62B}" type="presOf" srcId="{D57E6B16-C1E5-485A-BA91-25137DC07C44}" destId="{9A435A66-4AB4-4E4E-9FB8-DC86F6779FA3}" srcOrd="0" destOrd="0" presId="urn:microsoft.com/office/officeart/2005/8/layout/matrix2"/>
    <dgm:cxn modelId="{6B701A4D-AAD5-4380-9F0A-B34DAECC9D12}" type="presOf" srcId="{60F8C531-A56C-414E-9B7B-147774010385}" destId="{DD380DD1-B7B2-4A1F-8AFD-8E329EBD5E2B}" srcOrd="0" destOrd="0" presId="urn:microsoft.com/office/officeart/2005/8/layout/matrix2"/>
    <dgm:cxn modelId="{F2EF772F-DE5E-4D5C-8245-F6069386ECF3}" srcId="{60F8C531-A56C-414E-9B7B-147774010385}" destId="{B53216B8-3BE3-4DFF-A335-EB4ACBF2C00D}" srcOrd="1" destOrd="0" parTransId="{F3ABBC32-E1FE-4591-9C47-3D7645D55AC5}" sibTransId="{14DFA16A-C3D4-4883-93B2-0F901315EB6E}"/>
    <dgm:cxn modelId="{A7CCEE09-1A4C-4C97-BA59-B01CEE772A11}" srcId="{60F8C531-A56C-414E-9B7B-147774010385}" destId="{D57E6B16-C1E5-485A-BA91-25137DC07C44}" srcOrd="3" destOrd="0" parTransId="{47E81E5E-409D-482D-8442-27B1C51A0E14}" sibTransId="{26E99D75-09E0-4505-913B-966BFF777511}"/>
    <dgm:cxn modelId="{2C05B79E-7074-4A7E-A9CF-9DABCCB49845}" srcId="{60F8C531-A56C-414E-9B7B-147774010385}" destId="{A213C04A-897C-44EB-94A1-B910063D950B}" srcOrd="4" destOrd="0" parTransId="{D7F631F3-87DF-4BE1-A639-D76FF3C969EE}" sibTransId="{4E7CECF9-5D50-4D95-A803-92F98CD8BACD}"/>
    <dgm:cxn modelId="{93CA234B-66F7-4449-ADCE-990D53545446}" srcId="{60F8C531-A56C-414E-9B7B-147774010385}" destId="{9F2A881D-6D25-4806-BDBA-F7D9F15BB49E}" srcOrd="2" destOrd="0" parTransId="{F0F546DA-4CA9-4D6C-AB6C-F58A0F17AECF}" sibTransId="{881BEDBD-4880-4A19-84EB-5599F42A38D1}"/>
    <dgm:cxn modelId="{BB3CCABF-5278-4ED3-9773-A7D46AC72AA0}" type="presOf" srcId="{9F2A881D-6D25-4806-BDBA-F7D9F15BB49E}" destId="{1C2B7B2D-B6B8-451E-9CDF-5F55B7802DC6}" srcOrd="0" destOrd="0" presId="urn:microsoft.com/office/officeart/2005/8/layout/matrix2"/>
    <dgm:cxn modelId="{9E878EE6-99DA-470A-A2CE-4E50D0ADFBCB}" type="presOf" srcId="{B53216B8-3BE3-4DFF-A335-EB4ACBF2C00D}" destId="{5345E376-1D18-44D5-AB85-81E6034395ED}" srcOrd="0" destOrd="0" presId="urn:microsoft.com/office/officeart/2005/8/layout/matrix2"/>
    <dgm:cxn modelId="{85C5F4E1-C5DA-4B3E-A3F8-5B5A4615328C}" type="presParOf" srcId="{DD380DD1-B7B2-4A1F-8AFD-8E329EBD5E2B}" destId="{36AEB1D0-F8AC-457F-9D2E-0C4E20C3A14C}" srcOrd="0" destOrd="0" presId="urn:microsoft.com/office/officeart/2005/8/layout/matrix2"/>
    <dgm:cxn modelId="{592137D0-47FA-49E5-88BE-8EB8DBA67E09}" type="presParOf" srcId="{DD380DD1-B7B2-4A1F-8AFD-8E329EBD5E2B}" destId="{C7E98025-D5F6-452D-B678-68BC50B9B2C6}" srcOrd="1" destOrd="0" presId="urn:microsoft.com/office/officeart/2005/8/layout/matrix2"/>
    <dgm:cxn modelId="{A41D8190-74D2-4CCA-9FF8-16604BE96D5E}" type="presParOf" srcId="{DD380DD1-B7B2-4A1F-8AFD-8E329EBD5E2B}" destId="{5345E376-1D18-44D5-AB85-81E6034395ED}" srcOrd="2" destOrd="0" presId="urn:microsoft.com/office/officeart/2005/8/layout/matrix2"/>
    <dgm:cxn modelId="{B70DA12D-2C50-4F43-9425-6CCF559F0F4B}" type="presParOf" srcId="{DD380DD1-B7B2-4A1F-8AFD-8E329EBD5E2B}" destId="{1C2B7B2D-B6B8-451E-9CDF-5F55B7802DC6}" srcOrd="3" destOrd="0" presId="urn:microsoft.com/office/officeart/2005/8/layout/matrix2"/>
    <dgm:cxn modelId="{986C437C-5F60-4A4B-B6BB-E5FE431BF4D8}" type="presParOf" srcId="{DD380DD1-B7B2-4A1F-8AFD-8E329EBD5E2B}" destId="{9A435A66-4AB4-4E4E-9FB8-DC86F6779FA3}" srcOrd="4" destOrd="0" presId="urn:microsoft.com/office/officeart/2005/8/layout/matrix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58344B-B1D7-407D-A19E-AECF13A450DA}" type="doc">
      <dgm:prSet loTypeId="urn:microsoft.com/office/officeart/2005/8/layout/venn1" loCatId="relationship" qsTypeId="urn:microsoft.com/office/officeart/2005/8/quickstyle/simple1" qsCatId="simple" csTypeId="urn:microsoft.com/office/officeart/2005/8/colors/colorful1#1" csCatId="colorful" phldr="1"/>
      <dgm:spPr/>
    </dgm:pt>
    <dgm:pt modelId="{09760D47-A929-4B9C-AE18-D156D64E423D}">
      <dgm:prSet phldrT="[文字]"/>
      <dgm:spPr/>
      <dgm:t>
        <a:bodyPr/>
        <a:lstStyle/>
        <a:p>
          <a:r>
            <a:rPr lang="zh-TW" altLang="en-US" b="0" dirty="0" smtClean="0"/>
            <a:t>人</a:t>
          </a:r>
          <a:endParaRPr lang="zh-TW" altLang="en-US" b="0" dirty="0"/>
        </a:p>
      </dgm:t>
    </dgm:pt>
    <dgm:pt modelId="{3ABE9FF0-D0BE-4069-95DE-B685E8B2AD1D}" type="parTrans" cxnId="{D881ADFC-2665-4B57-9CFB-05CC8ADC07CB}">
      <dgm:prSet/>
      <dgm:spPr/>
      <dgm:t>
        <a:bodyPr/>
        <a:lstStyle/>
        <a:p>
          <a:endParaRPr lang="zh-TW" altLang="en-US"/>
        </a:p>
      </dgm:t>
    </dgm:pt>
    <dgm:pt modelId="{9E475E33-22FE-4D86-8DA0-8ECBD20B29BE}" type="sibTrans" cxnId="{D881ADFC-2665-4B57-9CFB-05CC8ADC07CB}">
      <dgm:prSet/>
      <dgm:spPr/>
      <dgm:t>
        <a:bodyPr/>
        <a:lstStyle/>
        <a:p>
          <a:endParaRPr lang="zh-TW" altLang="en-US"/>
        </a:p>
      </dgm:t>
    </dgm:pt>
    <dgm:pt modelId="{41FEDED7-A38D-4185-AC7A-DF995D203416}">
      <dgm:prSet phldrT="[文字]"/>
      <dgm:spPr/>
      <dgm:t>
        <a:bodyPr/>
        <a:lstStyle/>
        <a:p>
          <a:r>
            <a:rPr lang="zh-TW" altLang="en-US" dirty="0" smtClean="0"/>
            <a:t>環</a:t>
          </a:r>
          <a:endParaRPr lang="zh-TW" altLang="en-US" dirty="0"/>
        </a:p>
      </dgm:t>
    </dgm:pt>
    <dgm:pt modelId="{1B3DF79B-260A-445B-8A8A-257189D04849}" type="parTrans" cxnId="{5888CA5D-D14D-40F5-92AF-B2AB62FA48BD}">
      <dgm:prSet/>
      <dgm:spPr/>
      <dgm:t>
        <a:bodyPr/>
        <a:lstStyle/>
        <a:p>
          <a:endParaRPr lang="zh-TW" altLang="en-US"/>
        </a:p>
      </dgm:t>
    </dgm:pt>
    <dgm:pt modelId="{2BA4C9DA-7560-498A-B368-1038768777D3}" type="sibTrans" cxnId="{5888CA5D-D14D-40F5-92AF-B2AB62FA48BD}">
      <dgm:prSet/>
      <dgm:spPr/>
      <dgm:t>
        <a:bodyPr/>
        <a:lstStyle/>
        <a:p>
          <a:endParaRPr lang="zh-TW" altLang="en-US"/>
        </a:p>
      </dgm:t>
    </dgm:pt>
    <dgm:pt modelId="{F02888FD-D64E-47E7-A523-0F3E820D8AC5}">
      <dgm:prSet phldrT="[文字]"/>
      <dgm:spPr/>
      <dgm:t>
        <a:bodyPr/>
        <a:lstStyle/>
        <a:p>
          <a:r>
            <a:rPr lang="zh-TW" altLang="en-US" b="0" dirty="0" smtClean="0"/>
            <a:t> 機</a:t>
          </a:r>
          <a:endParaRPr lang="zh-TW" altLang="en-US" b="0" dirty="0"/>
        </a:p>
      </dgm:t>
    </dgm:pt>
    <dgm:pt modelId="{81B6644E-0070-4E68-BE0C-194A3540D8DB}" type="parTrans" cxnId="{5A68AF5D-0ADD-4676-965F-87C889B27720}">
      <dgm:prSet/>
      <dgm:spPr/>
      <dgm:t>
        <a:bodyPr/>
        <a:lstStyle/>
        <a:p>
          <a:endParaRPr lang="zh-TW" altLang="en-US"/>
        </a:p>
      </dgm:t>
    </dgm:pt>
    <dgm:pt modelId="{80AF54EE-F7B1-4CC3-8107-FA668E0ED579}" type="sibTrans" cxnId="{5A68AF5D-0ADD-4676-965F-87C889B27720}">
      <dgm:prSet/>
      <dgm:spPr/>
      <dgm:t>
        <a:bodyPr/>
        <a:lstStyle/>
        <a:p>
          <a:endParaRPr lang="zh-TW" altLang="en-US"/>
        </a:p>
      </dgm:t>
    </dgm:pt>
    <dgm:pt modelId="{BBB698CF-5D90-432C-8EB1-DCD121956B4F}" type="pres">
      <dgm:prSet presAssocID="{DC58344B-B1D7-407D-A19E-AECF13A450DA}" presName="compositeShape" presStyleCnt="0">
        <dgm:presLayoutVars>
          <dgm:chMax val="7"/>
          <dgm:dir/>
          <dgm:resizeHandles val="exact"/>
        </dgm:presLayoutVars>
      </dgm:prSet>
      <dgm:spPr/>
    </dgm:pt>
    <dgm:pt modelId="{90316CB6-065D-401C-981C-0FD99FFAFE85}" type="pres">
      <dgm:prSet presAssocID="{09760D47-A929-4B9C-AE18-D156D64E423D}" presName="circ1" presStyleLbl="vennNode1" presStyleIdx="0" presStyleCnt="3" custScaleX="76375" custScaleY="76375" custLinFactNeighborX="2231" custLinFactNeighborY="18327"/>
      <dgm:spPr/>
      <dgm:t>
        <a:bodyPr/>
        <a:lstStyle/>
        <a:p>
          <a:endParaRPr lang="zh-TW" altLang="en-US"/>
        </a:p>
      </dgm:t>
    </dgm:pt>
    <dgm:pt modelId="{698E61A7-EEDA-4234-B7BC-931871C57208}" type="pres">
      <dgm:prSet presAssocID="{09760D47-A929-4B9C-AE18-D156D64E423D}" presName="circ1Tx" presStyleLbl="revTx" presStyleIdx="0" presStyleCnt="0">
        <dgm:presLayoutVars>
          <dgm:chMax val="0"/>
          <dgm:chPref val="0"/>
          <dgm:bulletEnabled val="1"/>
        </dgm:presLayoutVars>
      </dgm:prSet>
      <dgm:spPr/>
      <dgm:t>
        <a:bodyPr/>
        <a:lstStyle/>
        <a:p>
          <a:endParaRPr lang="zh-TW" altLang="en-US"/>
        </a:p>
      </dgm:t>
    </dgm:pt>
    <dgm:pt modelId="{C18D5EFC-C96F-4229-ABA6-409E4B2C89DA}" type="pres">
      <dgm:prSet presAssocID="{41FEDED7-A38D-4185-AC7A-DF995D203416}" presName="circ2" presStyleLbl="vennNode1" presStyleIdx="1" presStyleCnt="3" custScaleX="73342" custScaleY="73342" custLinFactNeighborX="-2631" custLinFactNeighborY="-1047"/>
      <dgm:spPr/>
      <dgm:t>
        <a:bodyPr/>
        <a:lstStyle/>
        <a:p>
          <a:endParaRPr lang="zh-TW" altLang="en-US"/>
        </a:p>
      </dgm:t>
    </dgm:pt>
    <dgm:pt modelId="{5680CA81-6DE3-447F-A5C1-344778B6FD3A}" type="pres">
      <dgm:prSet presAssocID="{41FEDED7-A38D-4185-AC7A-DF995D203416}" presName="circ2Tx" presStyleLbl="revTx" presStyleIdx="0" presStyleCnt="0">
        <dgm:presLayoutVars>
          <dgm:chMax val="0"/>
          <dgm:chPref val="0"/>
          <dgm:bulletEnabled val="1"/>
        </dgm:presLayoutVars>
      </dgm:prSet>
      <dgm:spPr/>
      <dgm:t>
        <a:bodyPr/>
        <a:lstStyle/>
        <a:p>
          <a:endParaRPr lang="zh-TW" altLang="en-US"/>
        </a:p>
      </dgm:t>
    </dgm:pt>
    <dgm:pt modelId="{D603AAA5-4CE0-41A0-A05A-75591EC388DB}" type="pres">
      <dgm:prSet presAssocID="{F02888FD-D64E-47E7-A523-0F3E820D8AC5}" presName="circ3" presStyleLbl="vennNode1" presStyleIdx="2" presStyleCnt="3" custScaleX="74312" custScaleY="74312" custLinFactNeighborX="4544" custLinFactNeighborY="-562"/>
      <dgm:spPr/>
      <dgm:t>
        <a:bodyPr/>
        <a:lstStyle/>
        <a:p>
          <a:endParaRPr lang="zh-TW" altLang="en-US"/>
        </a:p>
      </dgm:t>
    </dgm:pt>
    <dgm:pt modelId="{4008BAE0-6501-478F-AA23-01CCCED21A18}" type="pres">
      <dgm:prSet presAssocID="{F02888FD-D64E-47E7-A523-0F3E820D8AC5}" presName="circ3Tx" presStyleLbl="revTx" presStyleIdx="0" presStyleCnt="0">
        <dgm:presLayoutVars>
          <dgm:chMax val="0"/>
          <dgm:chPref val="0"/>
          <dgm:bulletEnabled val="1"/>
        </dgm:presLayoutVars>
      </dgm:prSet>
      <dgm:spPr/>
      <dgm:t>
        <a:bodyPr/>
        <a:lstStyle/>
        <a:p>
          <a:endParaRPr lang="zh-TW" altLang="en-US"/>
        </a:p>
      </dgm:t>
    </dgm:pt>
  </dgm:ptLst>
  <dgm:cxnLst>
    <dgm:cxn modelId="{0A7F592D-D343-4DA2-A97B-7FC08584E320}" type="presOf" srcId="{DC58344B-B1D7-407D-A19E-AECF13A450DA}" destId="{BBB698CF-5D90-432C-8EB1-DCD121956B4F}" srcOrd="0" destOrd="0" presId="urn:microsoft.com/office/officeart/2005/8/layout/venn1"/>
    <dgm:cxn modelId="{32CC71E1-11DA-44EC-BE8D-08A659D4DB42}" type="presOf" srcId="{41FEDED7-A38D-4185-AC7A-DF995D203416}" destId="{5680CA81-6DE3-447F-A5C1-344778B6FD3A}" srcOrd="1" destOrd="0" presId="urn:microsoft.com/office/officeart/2005/8/layout/venn1"/>
    <dgm:cxn modelId="{5A68AF5D-0ADD-4676-965F-87C889B27720}" srcId="{DC58344B-B1D7-407D-A19E-AECF13A450DA}" destId="{F02888FD-D64E-47E7-A523-0F3E820D8AC5}" srcOrd="2" destOrd="0" parTransId="{81B6644E-0070-4E68-BE0C-194A3540D8DB}" sibTransId="{80AF54EE-F7B1-4CC3-8107-FA668E0ED579}"/>
    <dgm:cxn modelId="{B166857A-2B10-4FB5-A53A-8F3D5AC794B8}" type="presOf" srcId="{F02888FD-D64E-47E7-A523-0F3E820D8AC5}" destId="{4008BAE0-6501-478F-AA23-01CCCED21A18}" srcOrd="1" destOrd="0" presId="urn:microsoft.com/office/officeart/2005/8/layout/venn1"/>
    <dgm:cxn modelId="{5A0857AB-F584-4C7F-A98A-7FF1B0F40C5C}" type="presOf" srcId="{09760D47-A929-4B9C-AE18-D156D64E423D}" destId="{90316CB6-065D-401C-981C-0FD99FFAFE85}" srcOrd="0" destOrd="0" presId="urn:microsoft.com/office/officeart/2005/8/layout/venn1"/>
    <dgm:cxn modelId="{D881ADFC-2665-4B57-9CFB-05CC8ADC07CB}" srcId="{DC58344B-B1D7-407D-A19E-AECF13A450DA}" destId="{09760D47-A929-4B9C-AE18-D156D64E423D}" srcOrd="0" destOrd="0" parTransId="{3ABE9FF0-D0BE-4069-95DE-B685E8B2AD1D}" sibTransId="{9E475E33-22FE-4D86-8DA0-8ECBD20B29BE}"/>
    <dgm:cxn modelId="{41EDA027-15D0-407E-BC18-EA9783F8AFB8}" type="presOf" srcId="{41FEDED7-A38D-4185-AC7A-DF995D203416}" destId="{C18D5EFC-C96F-4229-ABA6-409E4B2C89DA}" srcOrd="0" destOrd="0" presId="urn:microsoft.com/office/officeart/2005/8/layout/venn1"/>
    <dgm:cxn modelId="{53B73C9E-D29B-4C36-B9C5-DAA0AEE6803B}" type="presOf" srcId="{09760D47-A929-4B9C-AE18-D156D64E423D}" destId="{698E61A7-EEDA-4234-B7BC-931871C57208}" srcOrd="1" destOrd="0" presId="urn:microsoft.com/office/officeart/2005/8/layout/venn1"/>
    <dgm:cxn modelId="{5888CA5D-D14D-40F5-92AF-B2AB62FA48BD}" srcId="{DC58344B-B1D7-407D-A19E-AECF13A450DA}" destId="{41FEDED7-A38D-4185-AC7A-DF995D203416}" srcOrd="1" destOrd="0" parTransId="{1B3DF79B-260A-445B-8A8A-257189D04849}" sibTransId="{2BA4C9DA-7560-498A-B368-1038768777D3}"/>
    <dgm:cxn modelId="{B16C74E1-4D03-447E-898D-8E9A6DD803D9}" type="presOf" srcId="{F02888FD-D64E-47E7-A523-0F3E820D8AC5}" destId="{D603AAA5-4CE0-41A0-A05A-75591EC388DB}" srcOrd="0" destOrd="0" presId="urn:microsoft.com/office/officeart/2005/8/layout/venn1"/>
    <dgm:cxn modelId="{E0DF4F55-7E27-4A32-ABA8-AFEB1AD4EBFA}" type="presParOf" srcId="{BBB698CF-5D90-432C-8EB1-DCD121956B4F}" destId="{90316CB6-065D-401C-981C-0FD99FFAFE85}" srcOrd="0" destOrd="0" presId="urn:microsoft.com/office/officeart/2005/8/layout/venn1"/>
    <dgm:cxn modelId="{70451003-235B-4D06-9E8B-28C215B2455F}" type="presParOf" srcId="{BBB698CF-5D90-432C-8EB1-DCD121956B4F}" destId="{698E61A7-EEDA-4234-B7BC-931871C57208}" srcOrd="1" destOrd="0" presId="urn:microsoft.com/office/officeart/2005/8/layout/venn1"/>
    <dgm:cxn modelId="{CD2B93B3-BFDD-46F3-A547-B4EEE730422E}" type="presParOf" srcId="{BBB698CF-5D90-432C-8EB1-DCD121956B4F}" destId="{C18D5EFC-C96F-4229-ABA6-409E4B2C89DA}" srcOrd="2" destOrd="0" presId="urn:microsoft.com/office/officeart/2005/8/layout/venn1"/>
    <dgm:cxn modelId="{5D218654-134F-4FFB-9D90-F25F4319A96F}" type="presParOf" srcId="{BBB698CF-5D90-432C-8EB1-DCD121956B4F}" destId="{5680CA81-6DE3-447F-A5C1-344778B6FD3A}" srcOrd="3" destOrd="0" presId="urn:microsoft.com/office/officeart/2005/8/layout/venn1"/>
    <dgm:cxn modelId="{673427E4-D936-4427-B1E1-6C967FA18136}" type="presParOf" srcId="{BBB698CF-5D90-432C-8EB1-DCD121956B4F}" destId="{D603AAA5-4CE0-41A0-A05A-75591EC388DB}" srcOrd="4" destOrd="0" presId="urn:microsoft.com/office/officeart/2005/8/layout/venn1"/>
    <dgm:cxn modelId="{024A50B0-339D-47DB-BA69-16EA33D26DC4}" type="presParOf" srcId="{BBB698CF-5D90-432C-8EB1-DCD121956B4F}" destId="{4008BAE0-6501-478F-AA23-01CCCED21A18}"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970DCA-9BA0-4549-90E6-257E0D04F009}"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zh-TW" altLang="en-US"/>
        </a:p>
      </dgm:t>
    </dgm:pt>
    <dgm:pt modelId="{72AD6274-F954-43B8-B4BE-E020AD98F2A0}">
      <dgm:prSet phldrT="[文字]" custT="1"/>
      <dgm:spPr>
        <a:solidFill>
          <a:schemeClr val="accent2">
            <a:lumMod val="75000"/>
          </a:schemeClr>
        </a:solidFill>
        <a:ln w="38100">
          <a:solidFill>
            <a:schemeClr val="bg1"/>
          </a:solidFill>
        </a:ln>
      </dgm:spPr>
      <dgm:t>
        <a:bodyPr/>
        <a:lstStyle/>
        <a:p>
          <a:r>
            <a:rPr lang="zh-TW" altLang="en-US" sz="2700" b="1"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數位內容</a:t>
          </a:r>
          <a:endParaRPr lang="zh-TW" altLang="en-US" sz="2700" b="1" dirty="0">
            <a:solidFill>
              <a:schemeClr val="bg1"/>
            </a:solidFill>
            <a:latin typeface="新細明體" pitchFamily="18" charset="-120"/>
            <a:ea typeface="新細明體" pitchFamily="18" charset="-120"/>
          </a:endParaRPr>
        </a:p>
      </dgm:t>
    </dgm:pt>
    <dgm:pt modelId="{59ABD412-9D39-4637-8F4A-9A9DDF621313}" type="parTrans" cxnId="{CC6E7669-8567-424D-91C7-584A77249DAA}">
      <dgm:prSet/>
      <dgm:spPr/>
      <dgm:t>
        <a:bodyPr/>
        <a:lstStyle/>
        <a:p>
          <a:endParaRPr lang="zh-TW" altLang="en-US" b="1"/>
        </a:p>
      </dgm:t>
    </dgm:pt>
    <dgm:pt modelId="{53A5B335-62B3-422B-BAB7-F0A9F5F966CF}" type="sibTrans" cxnId="{CC6E7669-8567-424D-91C7-584A77249DAA}">
      <dgm:prSet/>
      <dgm:spPr>
        <a:ln>
          <a:noFill/>
        </a:ln>
      </dgm:spPr>
      <dgm:t>
        <a:bodyPr/>
        <a:lstStyle/>
        <a:p>
          <a:endParaRPr lang="zh-TW" altLang="en-US" b="1"/>
        </a:p>
      </dgm:t>
    </dgm:pt>
    <dgm:pt modelId="{3362F4E5-1267-404D-A1B3-8E69BBBB31E9}">
      <dgm:prSet phldrT="[文字]" custT="1"/>
      <dgm:spPr>
        <a:solidFill>
          <a:schemeClr val="accent1">
            <a:lumMod val="75000"/>
          </a:schemeClr>
        </a:solidFill>
        <a:ln w="38100">
          <a:solidFill>
            <a:schemeClr val="bg1"/>
          </a:solidFill>
        </a:ln>
      </dgm:spPr>
      <dgm:t>
        <a:bodyPr/>
        <a:lstStyle/>
        <a:p>
          <a:r>
            <a:rPr lang="zh-TW" altLang="en-US" sz="2700" b="1"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展示科技</a:t>
          </a:r>
          <a:endParaRPr lang="zh-TW" altLang="en-US" sz="2700" b="1" dirty="0">
            <a:solidFill>
              <a:schemeClr val="bg1"/>
            </a:solidFill>
            <a:latin typeface="新細明體" pitchFamily="18" charset="-120"/>
            <a:ea typeface="新細明體" pitchFamily="18" charset="-120"/>
          </a:endParaRPr>
        </a:p>
      </dgm:t>
    </dgm:pt>
    <dgm:pt modelId="{D5091ED1-9AE4-48F3-AEB8-45A66DAC6495}" type="parTrans" cxnId="{932C29A2-98C4-4E09-9F40-21D246FB0FA9}">
      <dgm:prSet/>
      <dgm:spPr/>
      <dgm:t>
        <a:bodyPr/>
        <a:lstStyle/>
        <a:p>
          <a:endParaRPr lang="zh-TW" altLang="en-US" b="1"/>
        </a:p>
      </dgm:t>
    </dgm:pt>
    <dgm:pt modelId="{64405F01-8D8F-4AD2-8796-AFBCDEBB6566}" type="sibTrans" cxnId="{932C29A2-98C4-4E09-9F40-21D246FB0FA9}">
      <dgm:prSet/>
      <dgm:spPr>
        <a:ln>
          <a:noFill/>
        </a:ln>
      </dgm:spPr>
      <dgm:t>
        <a:bodyPr/>
        <a:lstStyle/>
        <a:p>
          <a:endParaRPr lang="zh-TW" altLang="en-US" b="1"/>
        </a:p>
      </dgm:t>
    </dgm:pt>
    <dgm:pt modelId="{DD4D6839-7D9D-4400-BA95-938B58992F50}">
      <dgm:prSet phldrT="[文字]" custT="1"/>
      <dgm:spPr>
        <a:solidFill>
          <a:schemeClr val="accent4">
            <a:lumMod val="75000"/>
          </a:schemeClr>
        </a:solidFill>
        <a:ln w="38100">
          <a:solidFill>
            <a:schemeClr val="bg1"/>
          </a:solidFill>
        </a:ln>
      </dgm:spPr>
      <dgm:t>
        <a:bodyPr/>
        <a:lstStyle/>
        <a:p>
          <a:r>
            <a:rPr lang="zh-TW" altLang="en-US" sz="2700" b="1"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行動服務</a:t>
          </a:r>
          <a:endParaRPr lang="zh-TW" altLang="en-US" sz="2700" b="1" dirty="0">
            <a:solidFill>
              <a:schemeClr val="bg1"/>
            </a:solidFill>
            <a:latin typeface="新細明體" pitchFamily="18" charset="-120"/>
            <a:ea typeface="新細明體" pitchFamily="18" charset="-120"/>
          </a:endParaRPr>
        </a:p>
      </dgm:t>
    </dgm:pt>
    <dgm:pt modelId="{CFCC33F6-6929-43AF-B73A-F41A20029D12}" type="parTrans" cxnId="{C38BAA1C-C45E-4C01-937A-A9C98AC033F5}">
      <dgm:prSet/>
      <dgm:spPr/>
      <dgm:t>
        <a:bodyPr/>
        <a:lstStyle/>
        <a:p>
          <a:endParaRPr lang="zh-TW" altLang="en-US" b="1"/>
        </a:p>
      </dgm:t>
    </dgm:pt>
    <dgm:pt modelId="{51FA802B-37A3-45FB-A83E-142CD574E4E0}" type="sibTrans" cxnId="{C38BAA1C-C45E-4C01-937A-A9C98AC033F5}">
      <dgm:prSet/>
      <dgm:spPr>
        <a:ln>
          <a:noFill/>
        </a:ln>
      </dgm:spPr>
      <dgm:t>
        <a:bodyPr/>
        <a:lstStyle/>
        <a:p>
          <a:endParaRPr lang="zh-TW" altLang="en-US" b="1"/>
        </a:p>
      </dgm:t>
    </dgm:pt>
    <dgm:pt modelId="{B054DB5B-23C6-4128-964F-9AE733D75085}">
      <dgm:prSet phldrT="[文字]" custT="1"/>
      <dgm:spPr>
        <a:solidFill>
          <a:schemeClr val="accent3">
            <a:lumMod val="50000"/>
          </a:schemeClr>
        </a:solidFill>
        <a:ln w="38100">
          <a:solidFill>
            <a:schemeClr val="bg1"/>
          </a:solidFill>
        </a:ln>
      </dgm:spPr>
      <dgm:t>
        <a:bodyPr/>
        <a:lstStyle/>
        <a:p>
          <a:r>
            <a:rPr lang="zh-TW" altLang="en-US" sz="2700" b="1"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文化創意</a:t>
          </a:r>
          <a:endParaRPr lang="zh-TW" altLang="en-US" sz="2700" b="1" dirty="0">
            <a:solidFill>
              <a:schemeClr val="bg1"/>
            </a:solidFill>
            <a:latin typeface="新細明體" pitchFamily="18" charset="-120"/>
            <a:ea typeface="新細明體" pitchFamily="18" charset="-120"/>
          </a:endParaRPr>
        </a:p>
      </dgm:t>
    </dgm:pt>
    <dgm:pt modelId="{E65EFF5F-BDD7-45D3-A44E-E8B3AA3646C7}" type="parTrans" cxnId="{21195A24-0150-4123-86F6-5C019FF6C049}">
      <dgm:prSet/>
      <dgm:spPr/>
      <dgm:t>
        <a:bodyPr/>
        <a:lstStyle/>
        <a:p>
          <a:endParaRPr lang="zh-TW" altLang="en-US" b="1"/>
        </a:p>
      </dgm:t>
    </dgm:pt>
    <dgm:pt modelId="{ED245EA5-8FEF-4B15-BB80-9380F21C6E8D}" type="sibTrans" cxnId="{21195A24-0150-4123-86F6-5C019FF6C049}">
      <dgm:prSet/>
      <dgm:spPr>
        <a:noFill/>
        <a:ln>
          <a:noFill/>
        </a:ln>
      </dgm:spPr>
      <dgm:t>
        <a:bodyPr/>
        <a:lstStyle/>
        <a:p>
          <a:endParaRPr lang="zh-TW" altLang="en-US" b="1">
            <a:ln>
              <a:noFill/>
            </a:ln>
            <a:noFill/>
            <a:effectLst/>
          </a:endParaRPr>
        </a:p>
      </dgm:t>
    </dgm:pt>
    <dgm:pt modelId="{43784153-31EF-49F1-B778-253AFBE37E1A}">
      <dgm:prSet phldrT="[文字]" custT="1"/>
      <dgm:spPr>
        <a:solidFill>
          <a:schemeClr val="accent6">
            <a:lumMod val="75000"/>
          </a:schemeClr>
        </a:solidFill>
        <a:ln w="38100">
          <a:solidFill>
            <a:schemeClr val="bg1"/>
          </a:solidFill>
        </a:ln>
      </dgm:spPr>
      <dgm:t>
        <a:bodyPr/>
        <a:lstStyle/>
        <a:p>
          <a:r>
            <a:rPr lang="zh-TW" altLang="en-US" sz="2700" b="1"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智慧生活</a:t>
          </a:r>
          <a:endParaRPr lang="zh-TW" altLang="en-US" sz="2700" b="1" dirty="0">
            <a:solidFill>
              <a:schemeClr val="bg1"/>
            </a:solidFill>
            <a:latin typeface="新細明體" pitchFamily="18" charset="-120"/>
            <a:ea typeface="新細明體" pitchFamily="18" charset="-120"/>
          </a:endParaRPr>
        </a:p>
      </dgm:t>
    </dgm:pt>
    <dgm:pt modelId="{B1BE2190-CF73-49AD-B527-1990300E4274}" type="parTrans" cxnId="{79CACED8-1C90-4266-86F2-C574F2065AD6}">
      <dgm:prSet/>
      <dgm:spPr/>
      <dgm:t>
        <a:bodyPr/>
        <a:lstStyle/>
        <a:p>
          <a:endParaRPr lang="zh-TW" altLang="en-US" b="1"/>
        </a:p>
      </dgm:t>
    </dgm:pt>
    <dgm:pt modelId="{B8A6CD61-520D-48F1-A236-DA1E64E877EA}" type="sibTrans" cxnId="{79CACED8-1C90-4266-86F2-C574F2065AD6}">
      <dgm:prSet/>
      <dgm:spPr>
        <a:ln>
          <a:noFill/>
        </a:ln>
      </dgm:spPr>
      <dgm:t>
        <a:bodyPr/>
        <a:lstStyle/>
        <a:p>
          <a:endParaRPr lang="zh-TW" altLang="en-US" b="1"/>
        </a:p>
      </dgm:t>
    </dgm:pt>
    <dgm:pt modelId="{7042AB9E-F185-4B3B-B3D3-CDB1018C6903}" type="pres">
      <dgm:prSet presAssocID="{AE970DCA-9BA0-4549-90E6-257E0D04F009}" presName="cycle" presStyleCnt="0">
        <dgm:presLayoutVars>
          <dgm:dir/>
          <dgm:resizeHandles val="exact"/>
        </dgm:presLayoutVars>
      </dgm:prSet>
      <dgm:spPr/>
      <dgm:t>
        <a:bodyPr/>
        <a:lstStyle/>
        <a:p>
          <a:endParaRPr lang="zh-TW" altLang="en-US"/>
        </a:p>
      </dgm:t>
    </dgm:pt>
    <dgm:pt modelId="{FFA65F2C-33EB-4F5A-B05E-31ACD195EE5C}" type="pres">
      <dgm:prSet presAssocID="{72AD6274-F954-43B8-B4BE-E020AD98F2A0}" presName="node" presStyleLbl="node1" presStyleIdx="0" presStyleCnt="5" custScaleX="112154" custScaleY="174183" custRadScaleRad="87963" custRadScaleInc="-9966">
        <dgm:presLayoutVars>
          <dgm:bulletEnabled val="1"/>
        </dgm:presLayoutVars>
      </dgm:prSet>
      <dgm:spPr>
        <a:prstGeom prst="ellipse">
          <a:avLst/>
        </a:prstGeom>
      </dgm:spPr>
      <dgm:t>
        <a:bodyPr/>
        <a:lstStyle/>
        <a:p>
          <a:endParaRPr lang="zh-TW" altLang="en-US"/>
        </a:p>
      </dgm:t>
    </dgm:pt>
    <dgm:pt modelId="{08BD814A-05E4-4F8F-873F-485A52B3BA30}" type="pres">
      <dgm:prSet presAssocID="{72AD6274-F954-43B8-B4BE-E020AD98F2A0}" presName="spNode" presStyleCnt="0"/>
      <dgm:spPr/>
    </dgm:pt>
    <dgm:pt modelId="{CE6250BC-2CFB-4D47-8C8E-74B7637C0948}" type="pres">
      <dgm:prSet presAssocID="{53A5B335-62B3-422B-BAB7-F0A9F5F966CF}" presName="sibTrans" presStyleLbl="sibTrans1D1" presStyleIdx="0" presStyleCnt="5"/>
      <dgm:spPr/>
      <dgm:t>
        <a:bodyPr/>
        <a:lstStyle/>
        <a:p>
          <a:endParaRPr lang="zh-TW" altLang="en-US"/>
        </a:p>
      </dgm:t>
    </dgm:pt>
    <dgm:pt modelId="{BD5C6345-EF22-4DDA-A85E-9E48E2085AB4}" type="pres">
      <dgm:prSet presAssocID="{3362F4E5-1267-404D-A1B3-8E69BBBB31E9}" presName="node" presStyleLbl="node1" presStyleIdx="1" presStyleCnt="5" custScaleX="112154" custScaleY="174183" custRadScaleRad="83023" custRadScaleInc="-16050">
        <dgm:presLayoutVars>
          <dgm:bulletEnabled val="1"/>
        </dgm:presLayoutVars>
      </dgm:prSet>
      <dgm:spPr>
        <a:prstGeom prst="ellipse">
          <a:avLst/>
        </a:prstGeom>
      </dgm:spPr>
      <dgm:t>
        <a:bodyPr/>
        <a:lstStyle/>
        <a:p>
          <a:endParaRPr lang="zh-TW" altLang="en-US"/>
        </a:p>
      </dgm:t>
    </dgm:pt>
    <dgm:pt modelId="{A9CCD38A-E38A-40FF-9BD9-6D569BE08520}" type="pres">
      <dgm:prSet presAssocID="{3362F4E5-1267-404D-A1B3-8E69BBBB31E9}" presName="spNode" presStyleCnt="0"/>
      <dgm:spPr/>
    </dgm:pt>
    <dgm:pt modelId="{7819AF05-8985-47A9-92B8-B4FE0306DF46}" type="pres">
      <dgm:prSet presAssocID="{64405F01-8D8F-4AD2-8796-AFBCDEBB6566}" presName="sibTrans" presStyleLbl="sibTrans1D1" presStyleIdx="1" presStyleCnt="5"/>
      <dgm:spPr/>
      <dgm:t>
        <a:bodyPr/>
        <a:lstStyle/>
        <a:p>
          <a:endParaRPr lang="zh-TW" altLang="en-US"/>
        </a:p>
      </dgm:t>
    </dgm:pt>
    <dgm:pt modelId="{6635FF46-C43E-4636-B5C1-4EA762C1A979}" type="pres">
      <dgm:prSet presAssocID="{DD4D6839-7D9D-4400-BA95-938B58992F50}" presName="node" presStyleLbl="node1" presStyleIdx="2" presStyleCnt="5" custScaleX="112154" custScaleY="174183" custRadScaleRad="73751" custRadScaleInc="-1872">
        <dgm:presLayoutVars>
          <dgm:bulletEnabled val="1"/>
        </dgm:presLayoutVars>
      </dgm:prSet>
      <dgm:spPr>
        <a:prstGeom prst="ellipse">
          <a:avLst/>
        </a:prstGeom>
      </dgm:spPr>
      <dgm:t>
        <a:bodyPr/>
        <a:lstStyle/>
        <a:p>
          <a:endParaRPr lang="zh-TW" altLang="en-US"/>
        </a:p>
      </dgm:t>
    </dgm:pt>
    <dgm:pt modelId="{22749951-2214-4263-B7A1-49406098A81C}" type="pres">
      <dgm:prSet presAssocID="{DD4D6839-7D9D-4400-BA95-938B58992F50}" presName="spNode" presStyleCnt="0"/>
      <dgm:spPr/>
    </dgm:pt>
    <dgm:pt modelId="{12346014-299F-4083-A0AF-3A5D05303DCB}" type="pres">
      <dgm:prSet presAssocID="{51FA802B-37A3-45FB-A83E-142CD574E4E0}" presName="sibTrans" presStyleLbl="sibTrans1D1" presStyleIdx="2" presStyleCnt="5"/>
      <dgm:spPr/>
      <dgm:t>
        <a:bodyPr/>
        <a:lstStyle/>
        <a:p>
          <a:endParaRPr lang="zh-TW" altLang="en-US"/>
        </a:p>
      </dgm:t>
    </dgm:pt>
    <dgm:pt modelId="{2C70CA6A-94FD-4465-B93D-118B578F26DC}" type="pres">
      <dgm:prSet presAssocID="{B054DB5B-23C6-4128-964F-9AE733D75085}" presName="node" presStyleLbl="node1" presStyleIdx="3" presStyleCnt="5" custScaleX="112154" custScaleY="174183" custRadScaleRad="75321" custRadScaleInc="8485">
        <dgm:presLayoutVars>
          <dgm:bulletEnabled val="1"/>
        </dgm:presLayoutVars>
      </dgm:prSet>
      <dgm:spPr>
        <a:prstGeom prst="ellipse">
          <a:avLst/>
        </a:prstGeom>
      </dgm:spPr>
      <dgm:t>
        <a:bodyPr/>
        <a:lstStyle/>
        <a:p>
          <a:endParaRPr lang="zh-TW" altLang="en-US"/>
        </a:p>
      </dgm:t>
    </dgm:pt>
    <dgm:pt modelId="{65A7B836-781E-4DA6-BBA9-0AC6246B0D78}" type="pres">
      <dgm:prSet presAssocID="{B054DB5B-23C6-4128-964F-9AE733D75085}" presName="spNode" presStyleCnt="0"/>
      <dgm:spPr/>
    </dgm:pt>
    <dgm:pt modelId="{F54477A5-AAF4-48DE-8E32-CFF9CD65ECA3}" type="pres">
      <dgm:prSet presAssocID="{ED245EA5-8FEF-4B15-BB80-9380F21C6E8D}" presName="sibTrans" presStyleLbl="sibTrans1D1" presStyleIdx="3" presStyleCnt="5"/>
      <dgm:spPr/>
      <dgm:t>
        <a:bodyPr/>
        <a:lstStyle/>
        <a:p>
          <a:endParaRPr lang="zh-TW" altLang="en-US"/>
        </a:p>
      </dgm:t>
    </dgm:pt>
    <dgm:pt modelId="{A7C572D2-773A-468F-956E-879B40F598AB}" type="pres">
      <dgm:prSet presAssocID="{43784153-31EF-49F1-B778-253AFBE37E1A}" presName="node" presStyleLbl="node1" presStyleIdx="4" presStyleCnt="5" custScaleX="112154" custScaleY="174183" custRadScaleRad="85435" custRadScaleInc="13352">
        <dgm:presLayoutVars>
          <dgm:bulletEnabled val="1"/>
        </dgm:presLayoutVars>
      </dgm:prSet>
      <dgm:spPr>
        <a:prstGeom prst="ellipse">
          <a:avLst/>
        </a:prstGeom>
      </dgm:spPr>
      <dgm:t>
        <a:bodyPr/>
        <a:lstStyle/>
        <a:p>
          <a:endParaRPr lang="zh-TW" altLang="en-US"/>
        </a:p>
      </dgm:t>
    </dgm:pt>
    <dgm:pt modelId="{9760A854-BEC5-4035-8164-220EA50B658E}" type="pres">
      <dgm:prSet presAssocID="{43784153-31EF-49F1-B778-253AFBE37E1A}" presName="spNode" presStyleCnt="0"/>
      <dgm:spPr/>
    </dgm:pt>
    <dgm:pt modelId="{15094B4A-46AD-4FA3-9CD9-381B6CE823EE}" type="pres">
      <dgm:prSet presAssocID="{B8A6CD61-520D-48F1-A236-DA1E64E877EA}" presName="sibTrans" presStyleLbl="sibTrans1D1" presStyleIdx="4" presStyleCnt="5"/>
      <dgm:spPr/>
      <dgm:t>
        <a:bodyPr/>
        <a:lstStyle/>
        <a:p>
          <a:endParaRPr lang="zh-TW" altLang="en-US"/>
        </a:p>
      </dgm:t>
    </dgm:pt>
  </dgm:ptLst>
  <dgm:cxnLst>
    <dgm:cxn modelId="{C37F7BAE-CB58-464F-9944-083BD3A580E3}" type="presOf" srcId="{3362F4E5-1267-404D-A1B3-8E69BBBB31E9}" destId="{BD5C6345-EF22-4DDA-A85E-9E48E2085AB4}" srcOrd="0" destOrd="0" presId="urn:microsoft.com/office/officeart/2005/8/layout/cycle6"/>
    <dgm:cxn modelId="{9ACF3BC2-CF77-4112-A798-AC36270D1DCD}" type="presOf" srcId="{72AD6274-F954-43B8-B4BE-E020AD98F2A0}" destId="{FFA65F2C-33EB-4F5A-B05E-31ACD195EE5C}" srcOrd="0" destOrd="0" presId="urn:microsoft.com/office/officeart/2005/8/layout/cycle6"/>
    <dgm:cxn modelId="{32F16157-B69A-488D-97DF-AA46847A3EC5}" type="presOf" srcId="{53A5B335-62B3-422B-BAB7-F0A9F5F966CF}" destId="{CE6250BC-2CFB-4D47-8C8E-74B7637C0948}" srcOrd="0" destOrd="0" presId="urn:microsoft.com/office/officeart/2005/8/layout/cycle6"/>
    <dgm:cxn modelId="{BAFB484C-4164-4B2C-9443-07545C20AD1D}" type="presOf" srcId="{51FA802B-37A3-45FB-A83E-142CD574E4E0}" destId="{12346014-299F-4083-A0AF-3A5D05303DCB}" srcOrd="0" destOrd="0" presId="urn:microsoft.com/office/officeart/2005/8/layout/cycle6"/>
    <dgm:cxn modelId="{CC6E7669-8567-424D-91C7-584A77249DAA}" srcId="{AE970DCA-9BA0-4549-90E6-257E0D04F009}" destId="{72AD6274-F954-43B8-B4BE-E020AD98F2A0}" srcOrd="0" destOrd="0" parTransId="{59ABD412-9D39-4637-8F4A-9A9DDF621313}" sibTransId="{53A5B335-62B3-422B-BAB7-F0A9F5F966CF}"/>
    <dgm:cxn modelId="{8B8263C4-980B-4855-BC20-B58429F7EE03}" type="presOf" srcId="{B8A6CD61-520D-48F1-A236-DA1E64E877EA}" destId="{15094B4A-46AD-4FA3-9CD9-381B6CE823EE}" srcOrd="0" destOrd="0" presId="urn:microsoft.com/office/officeart/2005/8/layout/cycle6"/>
    <dgm:cxn modelId="{C38BAA1C-C45E-4C01-937A-A9C98AC033F5}" srcId="{AE970DCA-9BA0-4549-90E6-257E0D04F009}" destId="{DD4D6839-7D9D-4400-BA95-938B58992F50}" srcOrd="2" destOrd="0" parTransId="{CFCC33F6-6929-43AF-B73A-F41A20029D12}" sibTransId="{51FA802B-37A3-45FB-A83E-142CD574E4E0}"/>
    <dgm:cxn modelId="{5E941286-3CA7-43CE-B770-D542F649CE1C}" type="presOf" srcId="{B054DB5B-23C6-4128-964F-9AE733D75085}" destId="{2C70CA6A-94FD-4465-B93D-118B578F26DC}" srcOrd="0" destOrd="0" presId="urn:microsoft.com/office/officeart/2005/8/layout/cycle6"/>
    <dgm:cxn modelId="{5D823769-1A5F-42B6-8A64-AF33F8095C22}" type="presOf" srcId="{AE970DCA-9BA0-4549-90E6-257E0D04F009}" destId="{7042AB9E-F185-4B3B-B3D3-CDB1018C6903}" srcOrd="0" destOrd="0" presId="urn:microsoft.com/office/officeart/2005/8/layout/cycle6"/>
    <dgm:cxn modelId="{F53EBED5-2AEA-43CC-8A62-63C027C810C5}" type="presOf" srcId="{ED245EA5-8FEF-4B15-BB80-9380F21C6E8D}" destId="{F54477A5-AAF4-48DE-8E32-CFF9CD65ECA3}" srcOrd="0" destOrd="0" presId="urn:microsoft.com/office/officeart/2005/8/layout/cycle6"/>
    <dgm:cxn modelId="{5FC81CC0-8480-4BB4-9326-7CBE76693D43}" type="presOf" srcId="{DD4D6839-7D9D-4400-BA95-938B58992F50}" destId="{6635FF46-C43E-4636-B5C1-4EA762C1A979}" srcOrd="0" destOrd="0" presId="urn:microsoft.com/office/officeart/2005/8/layout/cycle6"/>
    <dgm:cxn modelId="{79CACED8-1C90-4266-86F2-C574F2065AD6}" srcId="{AE970DCA-9BA0-4549-90E6-257E0D04F009}" destId="{43784153-31EF-49F1-B778-253AFBE37E1A}" srcOrd="4" destOrd="0" parTransId="{B1BE2190-CF73-49AD-B527-1990300E4274}" sibTransId="{B8A6CD61-520D-48F1-A236-DA1E64E877EA}"/>
    <dgm:cxn modelId="{DCB58520-8CE2-4C68-956B-318063FD8A94}" type="presOf" srcId="{43784153-31EF-49F1-B778-253AFBE37E1A}" destId="{A7C572D2-773A-468F-956E-879B40F598AB}" srcOrd="0" destOrd="0" presId="urn:microsoft.com/office/officeart/2005/8/layout/cycle6"/>
    <dgm:cxn modelId="{932C29A2-98C4-4E09-9F40-21D246FB0FA9}" srcId="{AE970DCA-9BA0-4549-90E6-257E0D04F009}" destId="{3362F4E5-1267-404D-A1B3-8E69BBBB31E9}" srcOrd="1" destOrd="0" parTransId="{D5091ED1-9AE4-48F3-AEB8-45A66DAC6495}" sibTransId="{64405F01-8D8F-4AD2-8796-AFBCDEBB6566}"/>
    <dgm:cxn modelId="{98B4C201-2CE3-4B5D-95EF-5DE75F6CB7BD}" type="presOf" srcId="{64405F01-8D8F-4AD2-8796-AFBCDEBB6566}" destId="{7819AF05-8985-47A9-92B8-B4FE0306DF46}" srcOrd="0" destOrd="0" presId="urn:microsoft.com/office/officeart/2005/8/layout/cycle6"/>
    <dgm:cxn modelId="{21195A24-0150-4123-86F6-5C019FF6C049}" srcId="{AE970DCA-9BA0-4549-90E6-257E0D04F009}" destId="{B054DB5B-23C6-4128-964F-9AE733D75085}" srcOrd="3" destOrd="0" parTransId="{E65EFF5F-BDD7-45D3-A44E-E8B3AA3646C7}" sibTransId="{ED245EA5-8FEF-4B15-BB80-9380F21C6E8D}"/>
    <dgm:cxn modelId="{C7FFAA5F-235A-4971-9048-00CF8964B6AF}" type="presParOf" srcId="{7042AB9E-F185-4B3B-B3D3-CDB1018C6903}" destId="{FFA65F2C-33EB-4F5A-B05E-31ACD195EE5C}" srcOrd="0" destOrd="0" presId="urn:microsoft.com/office/officeart/2005/8/layout/cycle6"/>
    <dgm:cxn modelId="{133A4070-4BF0-460A-BD09-83A2B3F082A2}" type="presParOf" srcId="{7042AB9E-F185-4B3B-B3D3-CDB1018C6903}" destId="{08BD814A-05E4-4F8F-873F-485A52B3BA30}" srcOrd="1" destOrd="0" presId="urn:microsoft.com/office/officeart/2005/8/layout/cycle6"/>
    <dgm:cxn modelId="{625082B0-2EA2-412D-A873-23365BE6814A}" type="presParOf" srcId="{7042AB9E-F185-4B3B-B3D3-CDB1018C6903}" destId="{CE6250BC-2CFB-4D47-8C8E-74B7637C0948}" srcOrd="2" destOrd="0" presId="urn:microsoft.com/office/officeart/2005/8/layout/cycle6"/>
    <dgm:cxn modelId="{1AB9FDC0-61AC-47D0-88AE-77E14D40979E}" type="presParOf" srcId="{7042AB9E-F185-4B3B-B3D3-CDB1018C6903}" destId="{BD5C6345-EF22-4DDA-A85E-9E48E2085AB4}" srcOrd="3" destOrd="0" presId="urn:microsoft.com/office/officeart/2005/8/layout/cycle6"/>
    <dgm:cxn modelId="{ED37C7A5-2D6E-4811-93AB-BE7A12551D66}" type="presParOf" srcId="{7042AB9E-F185-4B3B-B3D3-CDB1018C6903}" destId="{A9CCD38A-E38A-40FF-9BD9-6D569BE08520}" srcOrd="4" destOrd="0" presId="urn:microsoft.com/office/officeart/2005/8/layout/cycle6"/>
    <dgm:cxn modelId="{09285F24-485D-4560-A968-4A64B0A5B04A}" type="presParOf" srcId="{7042AB9E-F185-4B3B-B3D3-CDB1018C6903}" destId="{7819AF05-8985-47A9-92B8-B4FE0306DF46}" srcOrd="5" destOrd="0" presId="urn:microsoft.com/office/officeart/2005/8/layout/cycle6"/>
    <dgm:cxn modelId="{4CABBBC0-DE36-4FAA-982A-9D805D912D9A}" type="presParOf" srcId="{7042AB9E-F185-4B3B-B3D3-CDB1018C6903}" destId="{6635FF46-C43E-4636-B5C1-4EA762C1A979}" srcOrd="6" destOrd="0" presId="urn:microsoft.com/office/officeart/2005/8/layout/cycle6"/>
    <dgm:cxn modelId="{1DA0A16D-90C0-4F2D-AEF6-CDE62AF67657}" type="presParOf" srcId="{7042AB9E-F185-4B3B-B3D3-CDB1018C6903}" destId="{22749951-2214-4263-B7A1-49406098A81C}" srcOrd="7" destOrd="0" presId="urn:microsoft.com/office/officeart/2005/8/layout/cycle6"/>
    <dgm:cxn modelId="{0A7842EA-D9AB-484F-B307-585C16C3B8BD}" type="presParOf" srcId="{7042AB9E-F185-4B3B-B3D3-CDB1018C6903}" destId="{12346014-299F-4083-A0AF-3A5D05303DCB}" srcOrd="8" destOrd="0" presId="urn:microsoft.com/office/officeart/2005/8/layout/cycle6"/>
    <dgm:cxn modelId="{F95516B7-3DCF-4D70-A924-44B032B45CE1}" type="presParOf" srcId="{7042AB9E-F185-4B3B-B3D3-CDB1018C6903}" destId="{2C70CA6A-94FD-4465-B93D-118B578F26DC}" srcOrd="9" destOrd="0" presId="urn:microsoft.com/office/officeart/2005/8/layout/cycle6"/>
    <dgm:cxn modelId="{08C1A36A-CFE2-4B6A-B1B9-41AE23009B0D}" type="presParOf" srcId="{7042AB9E-F185-4B3B-B3D3-CDB1018C6903}" destId="{65A7B836-781E-4DA6-BBA9-0AC6246B0D78}" srcOrd="10" destOrd="0" presId="urn:microsoft.com/office/officeart/2005/8/layout/cycle6"/>
    <dgm:cxn modelId="{25CFE83E-81B3-40F1-8F6D-BBF7F22D31CC}" type="presParOf" srcId="{7042AB9E-F185-4B3B-B3D3-CDB1018C6903}" destId="{F54477A5-AAF4-48DE-8E32-CFF9CD65ECA3}" srcOrd="11" destOrd="0" presId="urn:microsoft.com/office/officeart/2005/8/layout/cycle6"/>
    <dgm:cxn modelId="{6E1FB4D0-3AB0-462A-8A8F-A538F4CE0EAA}" type="presParOf" srcId="{7042AB9E-F185-4B3B-B3D3-CDB1018C6903}" destId="{A7C572D2-773A-468F-956E-879B40F598AB}" srcOrd="12" destOrd="0" presId="urn:microsoft.com/office/officeart/2005/8/layout/cycle6"/>
    <dgm:cxn modelId="{5D8F2DF9-0B67-4AD2-BC57-F179DEB2369E}" type="presParOf" srcId="{7042AB9E-F185-4B3B-B3D3-CDB1018C6903}" destId="{9760A854-BEC5-4035-8164-220EA50B658E}" srcOrd="13" destOrd="0" presId="urn:microsoft.com/office/officeart/2005/8/layout/cycle6"/>
    <dgm:cxn modelId="{0CAF92E5-6DA9-4F6A-8D30-36702C659C85}" type="presParOf" srcId="{7042AB9E-F185-4B3B-B3D3-CDB1018C6903}" destId="{15094B4A-46AD-4FA3-9CD9-381B6CE823EE}" srcOrd="14"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AEB1D0-F8AC-457F-9D2E-0C4E20C3A14C}">
      <dsp:nvSpPr>
        <dsp:cNvPr id="0" name=""/>
        <dsp:cNvSpPr/>
      </dsp:nvSpPr>
      <dsp:spPr>
        <a:xfrm>
          <a:off x="1343980" y="0"/>
          <a:ext cx="4824536" cy="4824536"/>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7E98025-D5F6-452D-B678-68BC50B9B2C6}">
      <dsp:nvSpPr>
        <dsp:cNvPr id="0" name=""/>
        <dsp:cNvSpPr/>
      </dsp:nvSpPr>
      <dsp:spPr>
        <a:xfrm>
          <a:off x="1657574" y="313594"/>
          <a:ext cx="1929814" cy="192981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latin typeface="標楷體" pitchFamily="65" charset="-120"/>
              <a:ea typeface="標楷體" pitchFamily="65" charset="-120"/>
            </a:rPr>
            <a:t>永續環境與綠建築研發中心 </a:t>
          </a:r>
          <a:endParaRPr lang="zh-TW" altLang="en-US" sz="2500" kern="1200" dirty="0"/>
        </a:p>
      </dsp:txBody>
      <dsp:txXfrm>
        <a:off x="1657574" y="313594"/>
        <a:ext cx="1929814" cy="1929814"/>
      </dsp:txXfrm>
    </dsp:sp>
    <dsp:sp modelId="{5345E376-1D18-44D5-AB85-81E6034395ED}">
      <dsp:nvSpPr>
        <dsp:cNvPr id="0" name=""/>
        <dsp:cNvSpPr/>
      </dsp:nvSpPr>
      <dsp:spPr>
        <a:xfrm>
          <a:off x="3925106" y="313594"/>
          <a:ext cx="1929814" cy="1929814"/>
        </a:xfrm>
        <a:prstGeom prst="roundRect">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latin typeface="標楷體" pitchFamily="65" charset="-120"/>
              <a:ea typeface="標楷體" pitchFamily="65" charset="-120"/>
            </a:rPr>
            <a:t>創新設計與知識管理研發中心 </a:t>
          </a:r>
          <a:endParaRPr lang="zh-TW" altLang="en-US" sz="2500" kern="1200" dirty="0"/>
        </a:p>
      </dsp:txBody>
      <dsp:txXfrm>
        <a:off x="3925106" y="313594"/>
        <a:ext cx="1929814" cy="1929814"/>
      </dsp:txXfrm>
    </dsp:sp>
    <dsp:sp modelId="{1C2B7B2D-B6B8-451E-9CDF-5F55B7802DC6}">
      <dsp:nvSpPr>
        <dsp:cNvPr id="0" name=""/>
        <dsp:cNvSpPr/>
      </dsp:nvSpPr>
      <dsp:spPr>
        <a:xfrm>
          <a:off x="1657574" y="2581126"/>
          <a:ext cx="1929814" cy="1929814"/>
        </a:xfrm>
        <a:prstGeom prst="roundRect">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latin typeface="標楷體" pitchFamily="65" charset="-120"/>
              <a:ea typeface="標楷體" pitchFamily="65" charset="-120"/>
            </a:rPr>
            <a:t>創新綠建材研發與推廣中心 </a:t>
          </a:r>
        </a:p>
      </dsp:txBody>
      <dsp:txXfrm>
        <a:off x="1657574" y="2581126"/>
        <a:ext cx="1929814" cy="1929814"/>
      </dsp:txXfrm>
    </dsp:sp>
    <dsp:sp modelId="{9A435A66-4AB4-4E4E-9FB8-DC86F6779FA3}">
      <dsp:nvSpPr>
        <dsp:cNvPr id="0" name=""/>
        <dsp:cNvSpPr/>
      </dsp:nvSpPr>
      <dsp:spPr>
        <a:xfrm>
          <a:off x="3925106" y="2581126"/>
          <a:ext cx="1929814" cy="1929814"/>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latin typeface="標楷體" pitchFamily="65" charset="-120"/>
              <a:ea typeface="標楷體" pitchFamily="65" charset="-120"/>
            </a:rPr>
            <a:t>零碳建築研究中心 </a:t>
          </a:r>
          <a:endParaRPr lang="zh-TW" altLang="en-US" sz="2500" kern="1200" dirty="0"/>
        </a:p>
      </dsp:txBody>
      <dsp:txXfrm>
        <a:off x="3925106" y="2581126"/>
        <a:ext cx="1929814" cy="192981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316CB6-065D-401C-981C-0FD99FFAFE85}">
      <dsp:nvSpPr>
        <dsp:cNvPr id="0" name=""/>
        <dsp:cNvSpPr/>
      </dsp:nvSpPr>
      <dsp:spPr>
        <a:xfrm>
          <a:off x="1800206" y="792099"/>
          <a:ext cx="1847869" cy="1847869"/>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r>
            <a:rPr lang="zh-TW" altLang="en-US" sz="5400" b="0" kern="1200" dirty="0" smtClean="0"/>
            <a:t>人</a:t>
          </a:r>
          <a:endParaRPr lang="zh-TW" altLang="en-US" sz="5400" b="0" kern="1200" dirty="0"/>
        </a:p>
      </dsp:txBody>
      <dsp:txXfrm>
        <a:off x="2046589" y="1115476"/>
        <a:ext cx="1355104" cy="831541"/>
      </dsp:txXfrm>
    </dsp:sp>
    <dsp:sp modelId="{C18D5EFC-C96F-4229-ABA6-409E4B2C89DA}">
      <dsp:nvSpPr>
        <dsp:cNvPr id="0" name=""/>
        <dsp:cNvSpPr/>
      </dsp:nvSpPr>
      <dsp:spPr>
        <a:xfrm>
          <a:off x="2592288" y="1872211"/>
          <a:ext cx="1774486" cy="177448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r>
            <a:rPr lang="zh-TW" altLang="en-US" sz="5400" kern="1200" dirty="0" smtClean="0"/>
            <a:t>環</a:t>
          </a:r>
          <a:endParaRPr lang="zh-TW" altLang="en-US" sz="5400" kern="1200" dirty="0"/>
        </a:p>
      </dsp:txBody>
      <dsp:txXfrm>
        <a:off x="3134985" y="2330620"/>
        <a:ext cx="1064692" cy="975967"/>
      </dsp:txXfrm>
    </dsp:sp>
    <dsp:sp modelId="{D603AAA5-4CE0-41A0-A05A-75591EC388DB}">
      <dsp:nvSpPr>
        <dsp:cNvPr id="0" name=""/>
        <dsp:cNvSpPr/>
      </dsp:nvSpPr>
      <dsp:spPr>
        <a:xfrm>
          <a:off x="1008101" y="1872211"/>
          <a:ext cx="1797955" cy="1797955"/>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r>
            <a:rPr lang="zh-TW" altLang="en-US" sz="5400" b="0" kern="1200" dirty="0" smtClean="0"/>
            <a:t> 機</a:t>
          </a:r>
          <a:endParaRPr lang="zh-TW" altLang="en-US" sz="5400" b="0" kern="1200" dirty="0"/>
        </a:p>
      </dsp:txBody>
      <dsp:txXfrm>
        <a:off x="1177408" y="2336683"/>
        <a:ext cx="1078773" cy="98887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A65F2C-33EB-4F5A-B05E-31ACD195EE5C}">
      <dsp:nvSpPr>
        <dsp:cNvPr id="0" name=""/>
        <dsp:cNvSpPr/>
      </dsp:nvSpPr>
      <dsp:spPr>
        <a:xfrm>
          <a:off x="2520281" y="-72005"/>
          <a:ext cx="1309149" cy="1321580"/>
        </a:xfrm>
        <a:prstGeom prst="ellipse">
          <a:avLst/>
        </a:prstGeom>
        <a:solidFill>
          <a:schemeClr val="accent2">
            <a:lumMod val="75000"/>
          </a:schemeClr>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數位內容</a:t>
          </a:r>
          <a:endParaRPr lang="zh-TW" altLang="en-US" sz="2700" b="1" kern="1200" dirty="0">
            <a:solidFill>
              <a:schemeClr val="bg1"/>
            </a:solidFill>
            <a:latin typeface="新細明體" pitchFamily="18" charset="-120"/>
            <a:ea typeface="新細明體" pitchFamily="18" charset="-120"/>
          </a:endParaRPr>
        </a:p>
      </dsp:txBody>
      <dsp:txXfrm>
        <a:off x="2520281" y="-72005"/>
        <a:ext cx="1309149" cy="1321580"/>
      </dsp:txXfrm>
    </dsp:sp>
    <dsp:sp modelId="{CE6250BC-2CFB-4D47-8C8E-74B7637C0948}">
      <dsp:nvSpPr>
        <dsp:cNvPr id="0" name=""/>
        <dsp:cNvSpPr/>
      </dsp:nvSpPr>
      <dsp:spPr>
        <a:xfrm>
          <a:off x="1040035" y="-1610590"/>
          <a:ext cx="3032730" cy="3032730"/>
        </a:xfrm>
        <a:custGeom>
          <a:avLst/>
          <a:gdLst/>
          <a:ahLst/>
          <a:cxnLst/>
          <a:rect l="0" t="0" r="0" b="0"/>
          <a:pathLst>
            <a:path>
              <a:moveTo>
                <a:pt x="2788984" y="2340866"/>
              </a:moveTo>
              <a:arcTo wR="1516365" hR="1516365" stAng="1976298" swAng="168034"/>
            </a:path>
          </a:pathLst>
        </a:custGeom>
        <a:noFill/>
        <a:ln w="9525" cap="flat" cmpd="sng" algn="ctr">
          <a:noFill/>
          <a:prstDash val="solid"/>
        </a:ln>
        <a:effectLst/>
      </dsp:spPr>
      <dsp:style>
        <a:lnRef idx="1">
          <a:scrgbClr r="0" g="0" b="0"/>
        </a:lnRef>
        <a:fillRef idx="0">
          <a:scrgbClr r="0" g="0" b="0"/>
        </a:fillRef>
        <a:effectRef idx="0">
          <a:scrgbClr r="0" g="0" b="0"/>
        </a:effectRef>
        <a:fontRef idx="minor"/>
      </dsp:style>
    </dsp:sp>
    <dsp:sp modelId="{BD5C6345-EF22-4DDA-A85E-9E48E2085AB4}">
      <dsp:nvSpPr>
        <dsp:cNvPr id="0" name=""/>
        <dsp:cNvSpPr/>
      </dsp:nvSpPr>
      <dsp:spPr>
        <a:xfrm>
          <a:off x="3744422" y="792084"/>
          <a:ext cx="1309149" cy="1321580"/>
        </a:xfrm>
        <a:prstGeom prst="ellipse">
          <a:avLst/>
        </a:prstGeom>
        <a:solidFill>
          <a:schemeClr val="accent1">
            <a:lumMod val="75000"/>
          </a:schemeClr>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展示科技</a:t>
          </a:r>
          <a:endParaRPr lang="zh-TW" altLang="en-US" sz="2700" b="1" kern="1200" dirty="0">
            <a:solidFill>
              <a:schemeClr val="bg1"/>
            </a:solidFill>
            <a:latin typeface="新細明體" pitchFamily="18" charset="-120"/>
            <a:ea typeface="新細明體" pitchFamily="18" charset="-120"/>
          </a:endParaRPr>
        </a:p>
      </dsp:txBody>
      <dsp:txXfrm>
        <a:off x="3744422" y="792084"/>
        <a:ext cx="1309149" cy="1321580"/>
      </dsp:txXfrm>
    </dsp:sp>
    <dsp:sp modelId="{7819AF05-8985-47A9-92B8-B4FE0306DF46}">
      <dsp:nvSpPr>
        <dsp:cNvPr id="0" name=""/>
        <dsp:cNvSpPr/>
      </dsp:nvSpPr>
      <dsp:spPr>
        <a:xfrm>
          <a:off x="2437867" y="-826947"/>
          <a:ext cx="3032730" cy="3032730"/>
        </a:xfrm>
        <a:custGeom>
          <a:avLst/>
          <a:gdLst/>
          <a:ahLst/>
          <a:cxnLst/>
          <a:rect l="0" t="0" r="0" b="0"/>
          <a:pathLst>
            <a:path>
              <a:moveTo>
                <a:pt x="2035338" y="2941156"/>
              </a:moveTo>
              <a:arcTo wR="1516365" hR="1516365" stAng="4199166" swAng="352579"/>
            </a:path>
          </a:pathLst>
        </a:custGeom>
        <a:noFill/>
        <a:ln w="9525" cap="flat" cmpd="sng" algn="ctr">
          <a:noFill/>
          <a:prstDash val="solid"/>
        </a:ln>
        <a:effectLst/>
      </dsp:spPr>
      <dsp:style>
        <a:lnRef idx="1">
          <a:scrgbClr r="0" g="0" b="0"/>
        </a:lnRef>
        <a:fillRef idx="0">
          <a:scrgbClr r="0" g="0" b="0"/>
        </a:fillRef>
        <a:effectRef idx="0">
          <a:scrgbClr r="0" g="0" b="0"/>
        </a:effectRef>
        <a:fontRef idx="minor"/>
      </dsp:style>
    </dsp:sp>
    <dsp:sp modelId="{6635FF46-C43E-4636-B5C1-4EA762C1A979}">
      <dsp:nvSpPr>
        <dsp:cNvPr id="0" name=""/>
        <dsp:cNvSpPr/>
      </dsp:nvSpPr>
      <dsp:spPr>
        <a:xfrm>
          <a:off x="3240362" y="2160241"/>
          <a:ext cx="1309149" cy="1321580"/>
        </a:xfrm>
        <a:prstGeom prst="ellipse">
          <a:avLst/>
        </a:prstGeom>
        <a:solidFill>
          <a:schemeClr val="accent4">
            <a:lumMod val="75000"/>
          </a:schemeClr>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行動服務</a:t>
          </a:r>
          <a:endParaRPr lang="zh-TW" altLang="en-US" sz="2700" b="1" kern="1200" dirty="0">
            <a:solidFill>
              <a:schemeClr val="bg1"/>
            </a:solidFill>
            <a:latin typeface="新細明體" pitchFamily="18" charset="-120"/>
            <a:ea typeface="新細明體" pitchFamily="18" charset="-120"/>
          </a:endParaRPr>
        </a:p>
      </dsp:txBody>
      <dsp:txXfrm>
        <a:off x="3240362" y="2160241"/>
        <a:ext cx="1309149" cy="1321580"/>
      </dsp:txXfrm>
    </dsp:sp>
    <dsp:sp modelId="{12346014-299F-4083-A0AF-3A5D05303DCB}">
      <dsp:nvSpPr>
        <dsp:cNvPr id="0" name=""/>
        <dsp:cNvSpPr/>
      </dsp:nvSpPr>
      <dsp:spPr>
        <a:xfrm>
          <a:off x="1148275" y="120566"/>
          <a:ext cx="3032730" cy="3032730"/>
        </a:xfrm>
        <a:custGeom>
          <a:avLst/>
          <a:gdLst/>
          <a:ahLst/>
          <a:cxnLst/>
          <a:rect l="0" t="0" r="0" b="0"/>
          <a:pathLst>
            <a:path>
              <a:moveTo>
                <a:pt x="2091501" y="2919426"/>
              </a:moveTo>
              <a:arcTo wR="1516365" hR="1516365" stAng="4062632" swAng="140554"/>
            </a:path>
          </a:pathLst>
        </a:custGeom>
        <a:noFill/>
        <a:ln w="9525" cap="flat" cmpd="sng" algn="ctr">
          <a:noFill/>
          <a:prstDash val="solid"/>
        </a:ln>
        <a:effectLst/>
      </dsp:spPr>
      <dsp:style>
        <a:lnRef idx="1">
          <a:scrgbClr r="0" g="0" b="0"/>
        </a:lnRef>
        <a:fillRef idx="0">
          <a:scrgbClr r="0" g="0" b="0"/>
        </a:fillRef>
        <a:effectRef idx="0">
          <a:scrgbClr r="0" g="0" b="0"/>
        </a:effectRef>
        <a:fontRef idx="minor"/>
      </dsp:style>
    </dsp:sp>
    <dsp:sp modelId="{2C70CA6A-94FD-4465-B93D-118B578F26DC}">
      <dsp:nvSpPr>
        <dsp:cNvPr id="0" name=""/>
        <dsp:cNvSpPr/>
      </dsp:nvSpPr>
      <dsp:spPr>
        <a:xfrm>
          <a:off x="1872203" y="2160245"/>
          <a:ext cx="1309149" cy="1321580"/>
        </a:xfrm>
        <a:prstGeom prst="ellipse">
          <a:avLst/>
        </a:prstGeom>
        <a:solidFill>
          <a:schemeClr val="accent3">
            <a:lumMod val="50000"/>
          </a:schemeClr>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文化創意</a:t>
          </a:r>
          <a:endParaRPr lang="zh-TW" altLang="en-US" sz="2700" b="1" kern="1200" dirty="0">
            <a:solidFill>
              <a:schemeClr val="bg1"/>
            </a:solidFill>
            <a:latin typeface="新細明體" pitchFamily="18" charset="-120"/>
            <a:ea typeface="新細明體" pitchFamily="18" charset="-120"/>
          </a:endParaRPr>
        </a:p>
      </dsp:txBody>
      <dsp:txXfrm>
        <a:off x="1872203" y="2160245"/>
        <a:ext cx="1309149" cy="1321580"/>
      </dsp:txXfrm>
    </dsp:sp>
    <dsp:sp modelId="{F54477A5-AAF4-48DE-8E32-CFF9CD65ECA3}">
      <dsp:nvSpPr>
        <dsp:cNvPr id="0" name=""/>
        <dsp:cNvSpPr/>
      </dsp:nvSpPr>
      <dsp:spPr>
        <a:xfrm>
          <a:off x="928090" y="-835954"/>
          <a:ext cx="3032730" cy="3032730"/>
        </a:xfrm>
        <a:custGeom>
          <a:avLst/>
          <a:gdLst/>
          <a:ahLst/>
          <a:cxnLst/>
          <a:rect l="0" t="0" r="0" b="0"/>
          <a:pathLst>
            <a:path>
              <a:moveTo>
                <a:pt x="1183863" y="2995826"/>
              </a:moveTo>
              <a:arcTo wR="1516365" hR="1516365" stAng="6159989" swAng="379551"/>
            </a:path>
          </a:pathLst>
        </a:custGeom>
        <a:noFill/>
        <a:ln w="9525" cap="flat" cmpd="sng" algn="ctr">
          <a:noFill/>
          <a:prstDash val="solid"/>
        </a:ln>
        <a:effectLst/>
      </dsp:spPr>
      <dsp:style>
        <a:lnRef idx="1">
          <a:scrgbClr r="0" g="0" b="0"/>
        </a:lnRef>
        <a:fillRef idx="0">
          <a:scrgbClr r="0" g="0" b="0"/>
        </a:fillRef>
        <a:effectRef idx="0">
          <a:scrgbClr r="0" g="0" b="0"/>
        </a:effectRef>
        <a:fontRef idx="minor"/>
      </dsp:style>
    </dsp:sp>
    <dsp:sp modelId="{A7C572D2-773A-468F-956E-879B40F598AB}">
      <dsp:nvSpPr>
        <dsp:cNvPr id="0" name=""/>
        <dsp:cNvSpPr/>
      </dsp:nvSpPr>
      <dsp:spPr>
        <a:xfrm>
          <a:off x="1368152" y="792090"/>
          <a:ext cx="1309149" cy="1321580"/>
        </a:xfrm>
        <a:prstGeom prst="ellipse">
          <a:avLst/>
        </a:prstGeom>
        <a:solidFill>
          <a:schemeClr val="accent6">
            <a:lumMod val="75000"/>
          </a:schemeClr>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solidFill>
                <a:schemeClr val="bg1"/>
              </a:solidFill>
              <a:effectLst>
                <a:outerShdw blurRad="38100" dist="38100" dir="2700000" algn="tl">
                  <a:srgbClr val="000000">
                    <a:alpha val="43137"/>
                  </a:srgbClr>
                </a:outerShdw>
              </a:effectLst>
              <a:latin typeface="新細明體" pitchFamily="18" charset="-120"/>
              <a:ea typeface="新細明體" pitchFamily="18" charset="-120"/>
            </a:rPr>
            <a:t>智慧生活</a:t>
          </a:r>
          <a:endParaRPr lang="zh-TW" altLang="en-US" sz="2700" b="1" kern="1200" dirty="0">
            <a:solidFill>
              <a:schemeClr val="bg1"/>
            </a:solidFill>
            <a:latin typeface="新細明體" pitchFamily="18" charset="-120"/>
            <a:ea typeface="新細明體" pitchFamily="18" charset="-120"/>
          </a:endParaRPr>
        </a:p>
      </dsp:txBody>
      <dsp:txXfrm>
        <a:off x="1368152" y="792090"/>
        <a:ext cx="1309149" cy="1321580"/>
      </dsp:txXfrm>
    </dsp:sp>
    <dsp:sp modelId="{15094B4A-46AD-4FA3-9CD9-381B6CE823EE}">
      <dsp:nvSpPr>
        <dsp:cNvPr id="0" name=""/>
        <dsp:cNvSpPr/>
      </dsp:nvSpPr>
      <dsp:spPr>
        <a:xfrm>
          <a:off x="1034645" y="-2239977"/>
          <a:ext cx="3032730" cy="3032730"/>
        </a:xfrm>
        <a:custGeom>
          <a:avLst/>
          <a:gdLst/>
          <a:ahLst/>
          <a:cxnLst/>
          <a:rect l="0" t="0" r="0" b="0"/>
          <a:pathLst>
            <a:path>
              <a:moveTo>
                <a:pt x="1560411" y="3032090"/>
              </a:moveTo>
              <a:arcTo wR="1516365" hR="1516365" stAng="5300129" swAng="167829"/>
            </a:path>
          </a:pathLst>
        </a:custGeom>
        <a:noFill/>
        <a:ln w="9525" cap="flat" cmpd="sng" algn="ctr">
          <a:no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cdr:x>
      <cdr:y>0</cdr:y>
    </cdr:from>
    <cdr:to>
      <cdr:x>0.26364</cdr:x>
      <cdr:y>0.02491</cdr:y>
    </cdr:to>
    <cdr:cxnSp macro="">
      <cdr:nvCxnSpPr>
        <cdr:cNvPr id="2" name="直線接點 1"/>
        <cdr:cNvCxnSpPr/>
      </cdr:nvCxnSpPr>
      <cdr:spPr>
        <a:xfrm xmlns:a="http://schemas.openxmlformats.org/drawingml/2006/main" flipV="1">
          <a:off x="0" y="0"/>
          <a:ext cx="2088232" cy="72008"/>
        </a:xfrm>
        <a:prstGeom xmlns:a="http://schemas.openxmlformats.org/drawingml/2006/main" prst="line">
          <a:avLst/>
        </a:prstGeom>
        <a:noFill xmlns:a="http://schemas.openxmlformats.org/drawingml/2006/main"/>
        <a:ln xmlns:a="http://schemas.openxmlformats.org/drawingml/2006/main" w="28575" cap="flat" cmpd="sng" algn="ctr">
          <a:solidFill>
            <a:sysClr val="window" lastClr="FFFFFF"/>
          </a:solidFill>
          <a:prstDash val="dash"/>
        </a:ln>
        <a:effectLst xmlns:a="http://schemas.openxmlformats.org/drawingml/2006/main"/>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0.53457</cdr:x>
      <cdr:y>0.31027</cdr:y>
    </cdr:from>
    <cdr:to>
      <cdr:x>0.79658</cdr:x>
      <cdr:y>0.35714</cdr:y>
    </cdr:to>
    <cdr:sp macro="" textlink="">
      <cdr:nvSpPr>
        <cdr:cNvPr id="2" name="手繪多邊形 1"/>
        <cdr:cNvSpPr/>
      </cdr:nvSpPr>
      <cdr:spPr>
        <a:xfrm xmlns:a="http://schemas.openxmlformats.org/drawingml/2006/main">
          <a:off x="4003303" y="851123"/>
          <a:ext cx="1962150" cy="128588"/>
        </a:xfrm>
        <a:custGeom xmlns:a="http://schemas.openxmlformats.org/drawingml/2006/main">
          <a:avLst/>
          <a:gdLst>
            <a:gd name="connsiteX0" fmla="*/ 0 w 1962150"/>
            <a:gd name="connsiteY0" fmla="*/ 0 h 128588"/>
            <a:gd name="connsiteX1" fmla="*/ 966787 w 1962150"/>
            <a:gd name="connsiteY1" fmla="*/ 128588 h 128588"/>
            <a:gd name="connsiteX2" fmla="*/ 1962150 w 1962150"/>
            <a:gd name="connsiteY2" fmla="*/ 85725 h 128588"/>
          </a:gdLst>
          <a:ahLst/>
          <a:cxnLst>
            <a:cxn ang="0">
              <a:pos x="connsiteX0" y="connsiteY0"/>
            </a:cxn>
            <a:cxn ang="0">
              <a:pos x="connsiteX1" y="connsiteY1"/>
            </a:cxn>
            <a:cxn ang="0">
              <a:pos x="connsiteX2" y="connsiteY2"/>
            </a:cxn>
          </a:cxnLst>
          <a:rect l="l" t="t" r="r" b="b"/>
          <a:pathLst>
            <a:path w="1962150" h="128588">
              <a:moveTo>
                <a:pt x="0" y="0"/>
              </a:moveTo>
              <a:lnTo>
                <a:pt x="966787" y="128588"/>
              </a:lnTo>
              <a:lnTo>
                <a:pt x="1962150" y="85725"/>
              </a:lnTo>
            </a:path>
          </a:pathLst>
        </a:custGeom>
        <a:ln xmlns:a="http://schemas.openxmlformats.org/drawingml/2006/main" w="31750">
          <a:solidFill>
            <a:schemeClr val="bg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zh-TW"/>
        </a:p>
      </cdr:txBody>
    </cdr:sp>
  </cdr:relSizeAnchor>
  <cdr:relSizeAnchor xmlns:cdr="http://schemas.openxmlformats.org/drawingml/2006/chartDrawing">
    <cdr:from>
      <cdr:x>0.52948</cdr:x>
      <cdr:y>0.35541</cdr:y>
    </cdr:from>
    <cdr:to>
      <cdr:x>0.79594</cdr:x>
      <cdr:y>0.38318</cdr:y>
    </cdr:to>
    <cdr:sp macro="" textlink="">
      <cdr:nvSpPr>
        <cdr:cNvPr id="3" name="手繪多邊形 2"/>
        <cdr:cNvSpPr/>
      </cdr:nvSpPr>
      <cdr:spPr>
        <a:xfrm xmlns:a="http://schemas.openxmlformats.org/drawingml/2006/main">
          <a:off x="3965203" y="974948"/>
          <a:ext cx="1995487" cy="76200"/>
        </a:xfrm>
        <a:custGeom xmlns:a="http://schemas.openxmlformats.org/drawingml/2006/main">
          <a:avLst/>
          <a:gdLst>
            <a:gd name="connsiteX0" fmla="*/ 0 w 1995487"/>
            <a:gd name="connsiteY0" fmla="*/ 76200 h 76200"/>
            <a:gd name="connsiteX1" fmla="*/ 1995487 w 1995487"/>
            <a:gd name="connsiteY1" fmla="*/ 0 h 76200"/>
            <a:gd name="connsiteX2" fmla="*/ 1995487 w 1995487"/>
            <a:gd name="connsiteY2" fmla="*/ 0 h 76200"/>
          </a:gdLst>
          <a:ahLst/>
          <a:cxnLst>
            <a:cxn ang="0">
              <a:pos x="connsiteX0" y="connsiteY0"/>
            </a:cxn>
            <a:cxn ang="0">
              <a:pos x="connsiteX1" y="connsiteY1"/>
            </a:cxn>
            <a:cxn ang="0">
              <a:pos x="connsiteX2" y="connsiteY2"/>
            </a:cxn>
          </a:cxnLst>
          <a:rect l="l" t="t" r="r" b="b"/>
          <a:pathLst>
            <a:path w="1995487" h="76200">
              <a:moveTo>
                <a:pt x="0" y="76200"/>
              </a:moveTo>
              <a:lnTo>
                <a:pt x="1995487" y="0"/>
              </a:lnTo>
              <a:lnTo>
                <a:pt x="1995487" y="0"/>
              </a:lnTo>
            </a:path>
          </a:pathLst>
        </a:custGeom>
        <a:ln xmlns:a="http://schemas.openxmlformats.org/drawingml/2006/main" w="25400">
          <a:solidFill>
            <a:schemeClr val="bg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zh-TW"/>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atin typeface="Arial" pitchFamily="34" charset="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54939" y="0"/>
            <a:ext cx="2949099" cy="496967"/>
          </a:xfrm>
          <a:prstGeom prst="rect">
            <a:avLst/>
          </a:prstGeom>
        </p:spPr>
        <p:txBody>
          <a:bodyPr vert="horz" lIns="91440" tIns="45720" rIns="91440" bIns="45720" rtlCol="0"/>
          <a:lstStyle>
            <a:lvl1pPr algn="r">
              <a:defRPr sz="1200">
                <a:latin typeface="Arial" pitchFamily="34" charset="0"/>
                <a:ea typeface="新細明體" pitchFamily="18" charset="-120"/>
              </a:defRPr>
            </a:lvl1pPr>
          </a:lstStyle>
          <a:p>
            <a:pPr>
              <a:defRPr/>
            </a:pPr>
            <a:fld id="{5DE9C8E1-06D9-405D-803D-3BA669696BDE}" type="datetimeFigureOut">
              <a:rPr lang="zh-TW" altLang="en-US"/>
              <a:pPr>
                <a:defRPr/>
              </a:pPr>
              <a:t>2013/9/5</a:t>
            </a:fld>
            <a:endParaRPr lang="zh-TW" altLang="en-US"/>
          </a:p>
        </p:txBody>
      </p:sp>
      <p:sp>
        <p:nvSpPr>
          <p:cNvPr id="4" name="頁尾版面配置區 3"/>
          <p:cNvSpPr>
            <a:spLocks noGrp="1"/>
          </p:cNvSpPr>
          <p:nvPr>
            <p:ph type="ftr" sz="quarter" idx="2"/>
          </p:nvPr>
        </p:nvSpPr>
        <p:spPr>
          <a:xfrm>
            <a:off x="0" y="9440646"/>
            <a:ext cx="2949099" cy="496967"/>
          </a:xfrm>
          <a:prstGeom prst="rect">
            <a:avLst/>
          </a:prstGeom>
        </p:spPr>
        <p:txBody>
          <a:bodyPr vert="horz" lIns="91440" tIns="45720" rIns="91440" bIns="45720" rtlCol="0" anchor="b"/>
          <a:lstStyle>
            <a:lvl1pPr algn="l">
              <a:defRPr sz="1200">
                <a:latin typeface="Arial" pitchFamily="34" charset="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54939" y="9440646"/>
            <a:ext cx="2949099" cy="496967"/>
          </a:xfrm>
          <a:prstGeom prst="rect">
            <a:avLst/>
          </a:prstGeom>
        </p:spPr>
        <p:txBody>
          <a:bodyPr vert="horz" lIns="91440" tIns="45720" rIns="91440" bIns="45720" rtlCol="0" anchor="b"/>
          <a:lstStyle>
            <a:lvl1pPr algn="r">
              <a:defRPr sz="1200">
                <a:latin typeface="Arial" pitchFamily="34" charset="0"/>
                <a:ea typeface="新細明體" pitchFamily="18" charset="-120"/>
              </a:defRPr>
            </a:lvl1pPr>
          </a:lstStyle>
          <a:p>
            <a:pPr>
              <a:defRPr/>
            </a:pPr>
            <a:fld id="{8D3EAC6E-6B8F-47FA-A8D5-91F14099EEE5}"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099" cy="496967"/>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4939" y="0"/>
            <a:ext cx="2949099" cy="496967"/>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A462A01F-973B-4E35-9302-52814059994C}" type="datetimeFigureOut">
              <a:rPr lang="zh-TW" altLang="en-US"/>
              <a:pPr>
                <a:defRPr/>
              </a:pPr>
              <a:t>2013/9/5</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D7838E13-E940-4E0C-A7F0-F27A9C901CA1}"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3011"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D64B1002-9D7E-487D-8BCB-B7D642AE1E7F}" type="slidenum">
              <a:rPr lang="zh-TW" altLang="en-US" smtClean="0"/>
              <a:pPr>
                <a:defRPr/>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a:t>
            </a:fld>
            <a:endParaRPr lang="zh-TW"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100</a:t>
            </a:fld>
            <a:endParaRPr lang="zh-TW"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101</a:t>
            </a:fld>
            <a:endParaRPr lang="zh-TW"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102</a:t>
            </a:fld>
            <a:endParaRPr lang="zh-TW"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103</a:t>
            </a:fld>
            <a:endParaRPr lang="zh-TW"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104</a:t>
            </a:fld>
            <a:endParaRPr lang="zh-TW"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105</a:t>
            </a:fld>
            <a:endParaRPr lang="zh-TW"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106</a:t>
            </a:fld>
            <a:endParaRPr lang="zh-TW"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107</a:t>
            </a:fld>
            <a:endParaRPr lang="zh-TW"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108</a:t>
            </a:fld>
            <a:endParaRPr lang="zh-TW"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109</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a:t>
            </a:fld>
            <a:endParaRPr lang="zh-TW"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110</a:t>
            </a:fld>
            <a:endParaRPr lang="zh-TW"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111</a:t>
            </a:fld>
            <a:endParaRPr lang="zh-TW"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112</a:t>
            </a:fld>
            <a:endParaRPr lang="zh-TW"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113</a:t>
            </a:fld>
            <a:endParaRPr lang="zh-TW"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114</a:t>
            </a:fld>
            <a:endParaRPr lang="zh-TW"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115</a:t>
            </a:fld>
            <a:endParaRPr lang="zh-TW"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116</a:t>
            </a:fld>
            <a:endParaRPr lang="zh-TW"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117</a:t>
            </a:fld>
            <a:endParaRPr lang="zh-TW"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118</a:t>
            </a:fld>
            <a:endParaRPr lang="zh-TW"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119</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a:t>
            </a:fld>
            <a:endParaRPr lang="zh-TW"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120</a:t>
            </a:fld>
            <a:endParaRPr lang="zh-TW"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121</a:t>
            </a:fld>
            <a:endParaRPr lang="zh-TW"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122</a:t>
            </a:fld>
            <a:endParaRPr lang="zh-TW"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123</a:t>
            </a:fld>
            <a:endParaRPr lang="zh-TW"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124</a:t>
            </a:fld>
            <a:endParaRPr lang="zh-TW"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125</a:t>
            </a:fld>
            <a:endParaRPr lang="zh-TW"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126</a:t>
            </a:fld>
            <a:endParaRPr lang="zh-TW"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127</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17</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18</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19</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2</a:t>
            </a:fld>
            <a:endParaRPr lang="zh-TW"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20</a:t>
            </a:fld>
            <a:endParaRPr lang="zh-TW"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21</a:t>
            </a:fld>
            <a:endParaRPr lang="zh-TW"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22</a:t>
            </a:fld>
            <a:endParaRPr lang="zh-TW"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23</a:t>
            </a:fld>
            <a:endParaRPr lang="zh-TW"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24</a:t>
            </a:fld>
            <a:endParaRPr lang="zh-TW"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25</a:t>
            </a:fld>
            <a:endParaRPr lang="zh-TW"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26</a:t>
            </a:fld>
            <a:endParaRPr lang="zh-TW"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27</a:t>
            </a:fld>
            <a:endParaRPr lang="zh-TW"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28</a:t>
            </a:fld>
            <a:endParaRPr lang="zh-TW"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B5469210-D13D-413F-8868-3DA0C0420096}" type="slidenum">
              <a:rPr lang="zh-TW" altLang="en-US" smtClean="0"/>
              <a:pPr>
                <a:defRPr/>
              </a:pPr>
              <a:t>29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a:t>
            </a:fld>
            <a:endParaRPr lang="zh-TW"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30</a:t>
            </a:fld>
            <a:endParaRPr lang="zh-TW"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31</a:t>
            </a:fld>
            <a:endParaRPr lang="zh-TW"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32</a:t>
            </a:fld>
            <a:endParaRPr lang="zh-TW"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33</a:t>
            </a:fld>
            <a:endParaRPr lang="zh-TW"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34</a:t>
            </a:fld>
            <a:endParaRPr lang="zh-TW"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35</a:t>
            </a:fld>
            <a:endParaRPr lang="zh-TW"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36</a:t>
            </a:fld>
            <a:endParaRPr lang="zh-TW"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37</a:t>
            </a:fld>
            <a:endParaRPr lang="zh-TW"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38</a:t>
            </a:fld>
            <a:endParaRPr lang="zh-TW"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39</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4035"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C1A29B15-5335-4285-8DD2-0CF0BA4CCB91}" type="slidenum">
              <a:rPr lang="zh-TW" altLang="en-US" smtClean="0"/>
              <a:pPr>
                <a:defRPr/>
              </a:pPr>
              <a:t>4</a:t>
            </a:fld>
            <a:endParaRPr lang="zh-TW"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40</a:t>
            </a:fld>
            <a:endParaRPr lang="zh-TW"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41</a:t>
            </a:fld>
            <a:endParaRPr lang="zh-TW"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42</a:t>
            </a:fld>
            <a:endParaRPr lang="zh-TW"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43</a:t>
            </a:fld>
            <a:endParaRPr lang="zh-TW"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44</a:t>
            </a:fld>
            <a:endParaRPr lang="zh-TW"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45</a:t>
            </a:fld>
            <a:endParaRPr lang="zh-TW"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46</a:t>
            </a:fld>
            <a:endParaRPr lang="zh-TW"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47</a:t>
            </a:fld>
            <a:endParaRPr lang="zh-TW"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48</a:t>
            </a:fld>
            <a:endParaRPr lang="zh-TW"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49</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a:t>
            </a:fld>
            <a:endParaRPr lang="zh-TW"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50</a:t>
            </a:fld>
            <a:endParaRPr lang="zh-TW"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51</a:t>
            </a:fld>
            <a:endParaRPr lang="zh-TW"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52</a:t>
            </a:fld>
            <a:endParaRPr lang="zh-TW"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53</a:t>
            </a:fld>
            <a:endParaRPr lang="zh-TW"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54</a:t>
            </a:fld>
            <a:endParaRPr lang="zh-TW"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55</a:t>
            </a:fld>
            <a:endParaRPr lang="zh-TW"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56</a:t>
            </a:fld>
            <a:endParaRPr lang="zh-TW"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57</a:t>
            </a:fld>
            <a:endParaRPr lang="zh-TW"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58</a:t>
            </a:fld>
            <a:endParaRPr lang="zh-TW"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59</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a:t>
            </a:fld>
            <a:endParaRPr lang="zh-TW"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60</a:t>
            </a:fld>
            <a:endParaRPr lang="zh-TW"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61</a:t>
            </a:fld>
            <a:endParaRPr lang="zh-TW"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62</a:t>
            </a:fld>
            <a:endParaRPr lang="zh-TW"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63</a:t>
            </a:fld>
            <a:endParaRPr lang="zh-TW"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64</a:t>
            </a:fld>
            <a:endParaRPr lang="zh-TW"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65</a:t>
            </a:fld>
            <a:endParaRPr lang="zh-TW"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66</a:t>
            </a:fld>
            <a:endParaRPr lang="zh-TW"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67</a:t>
            </a:fld>
            <a:endParaRPr lang="zh-TW"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68</a:t>
            </a:fld>
            <a:endParaRPr lang="zh-TW"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69</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70</a:t>
            </a:fld>
            <a:endParaRPr lang="zh-TW"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71</a:t>
            </a:fld>
            <a:endParaRPr lang="zh-TW"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72</a:t>
            </a:fld>
            <a:endParaRPr lang="zh-TW"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73</a:t>
            </a:fld>
            <a:endParaRPr lang="zh-TW"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74</a:t>
            </a:fld>
            <a:endParaRPr lang="zh-TW"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75</a:t>
            </a:fld>
            <a:endParaRPr lang="zh-TW"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76</a:t>
            </a:fld>
            <a:endParaRPr lang="zh-TW"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77</a:t>
            </a:fld>
            <a:endParaRPr lang="zh-TW"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78</a:t>
            </a:fld>
            <a:endParaRPr lang="zh-TW"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79</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a:t>
            </a:fld>
            <a:endParaRPr lang="zh-TW"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80</a:t>
            </a:fld>
            <a:endParaRPr lang="zh-TW"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81</a:t>
            </a:fld>
            <a:endParaRPr lang="zh-TW"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82</a:t>
            </a:fld>
            <a:endParaRPr lang="zh-TW"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83</a:t>
            </a:fld>
            <a:endParaRPr lang="zh-TW"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84</a:t>
            </a:fld>
            <a:endParaRPr lang="zh-TW"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85</a:t>
            </a:fld>
            <a:endParaRPr lang="zh-TW"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86</a:t>
            </a:fld>
            <a:endParaRPr lang="zh-TW"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87</a:t>
            </a:fld>
            <a:endParaRPr lang="zh-TW"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88</a:t>
            </a:fld>
            <a:endParaRPr lang="zh-TW"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89</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a:t>
            </a:fld>
            <a:endParaRPr lang="zh-TW"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90</a:t>
            </a:fld>
            <a:endParaRPr lang="zh-TW"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91</a:t>
            </a:fld>
            <a:endParaRPr lang="zh-TW"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92</a:t>
            </a:fld>
            <a:endParaRPr lang="zh-TW"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93</a:t>
            </a:fld>
            <a:endParaRPr lang="zh-TW"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94</a:t>
            </a:fld>
            <a:endParaRPr lang="zh-TW"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95</a:t>
            </a:fld>
            <a:endParaRPr lang="zh-TW"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96</a:t>
            </a:fld>
            <a:endParaRPr lang="zh-TW"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97</a:t>
            </a:fld>
            <a:endParaRPr lang="zh-TW"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98</a:t>
            </a:fld>
            <a:endParaRPr lang="zh-TW"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D7838E13-E940-4E0C-A7F0-F27A9C901CA1}" type="slidenum">
              <a:rPr lang="zh-TW" altLang="en-US" smtClean="0"/>
              <a:pPr>
                <a:defRPr/>
              </a:pPr>
              <a:t>99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頁尾版面配置區 4"/>
          <p:cNvSpPr>
            <a:spLocks noGrp="1"/>
          </p:cNvSpPr>
          <p:nvPr>
            <p:ph type="ftr" sz="quarter" idx="10"/>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1"/>
          </p:nvPr>
        </p:nvSpPr>
        <p:spPr/>
        <p:txBody>
          <a:bodyPr/>
          <a:lstStyle>
            <a:lvl1pPr>
              <a:defRPr/>
            </a:lvl1pPr>
          </a:lstStyle>
          <a:p>
            <a:pPr>
              <a:defRPr/>
            </a:pPr>
            <a:fld id="{9DBA255D-69FD-4905-8815-C966C407E06A}"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4"/>
          <p:cNvSpPr>
            <a:spLocks noGrp="1"/>
          </p:cNvSpPr>
          <p:nvPr>
            <p:ph type="ftr" sz="quarter" idx="10"/>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1"/>
          </p:nvPr>
        </p:nvSpPr>
        <p:spPr/>
        <p:txBody>
          <a:bodyPr/>
          <a:lstStyle>
            <a:lvl1pPr>
              <a:defRPr/>
            </a:lvl1pPr>
          </a:lstStyle>
          <a:p>
            <a:pPr>
              <a:defRPr/>
            </a:pPr>
            <a:fld id="{4A905FCF-7DA2-4A85-AC91-0A8C8B632C99}"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4"/>
          <p:cNvSpPr>
            <a:spLocks noGrp="1"/>
          </p:cNvSpPr>
          <p:nvPr>
            <p:ph type="ftr" sz="quarter" idx="10"/>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1"/>
          </p:nvPr>
        </p:nvSpPr>
        <p:spPr/>
        <p:txBody>
          <a:bodyPr/>
          <a:lstStyle>
            <a:lvl1pPr>
              <a:defRPr/>
            </a:lvl1pPr>
          </a:lstStyle>
          <a:p>
            <a:pPr>
              <a:defRPr/>
            </a:pPr>
            <a:fld id="{D02F24DD-2813-42E1-A04B-D42CDFB3C870}"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頁尾版面配置區 4"/>
          <p:cNvSpPr>
            <a:spLocks noGrp="1"/>
          </p:cNvSpPr>
          <p:nvPr>
            <p:ph type="ftr" sz="quarter" idx="10"/>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1"/>
          </p:nvPr>
        </p:nvSpPr>
        <p:spPr/>
        <p:txBody>
          <a:bodyPr/>
          <a:lstStyle>
            <a:lvl1pPr>
              <a:defRPr/>
            </a:lvl1pPr>
          </a:lstStyle>
          <a:p>
            <a:pPr>
              <a:defRPr/>
            </a:pPr>
            <a:fld id="{9071D6EC-3BE7-4431-B16F-2348B1F64734}"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1"/>
          </p:nvPr>
        </p:nvSpPr>
        <p:spPr/>
        <p:txBody>
          <a:bodyPr/>
          <a:lstStyle>
            <a:lvl1pPr>
              <a:defRPr/>
            </a:lvl1pPr>
          </a:lstStyle>
          <a:p>
            <a:pPr>
              <a:defRPr/>
            </a:pPr>
            <a:fld id="{48E5EE63-C296-4FF4-8510-894C5A3EDFDB}"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4"/>
          <p:cNvSpPr>
            <a:spLocks noGrp="1"/>
          </p:cNvSpPr>
          <p:nvPr>
            <p:ph type="ftr" sz="quarter" idx="10"/>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1"/>
          </p:nvPr>
        </p:nvSpPr>
        <p:spPr/>
        <p:txBody>
          <a:bodyPr/>
          <a:lstStyle>
            <a:lvl1pPr>
              <a:defRPr/>
            </a:lvl1pPr>
          </a:lstStyle>
          <a:p>
            <a:pPr>
              <a:defRPr/>
            </a:pPr>
            <a:fld id="{3147119A-5132-4C2F-84D7-CC132B974E4B}"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頁尾版面配置區 4"/>
          <p:cNvSpPr>
            <a:spLocks noGrp="1"/>
          </p:cNvSpPr>
          <p:nvPr>
            <p:ph type="ftr" sz="quarter" idx="10"/>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1"/>
          </p:nvPr>
        </p:nvSpPr>
        <p:spPr/>
        <p:txBody>
          <a:bodyPr/>
          <a:lstStyle>
            <a:lvl1pPr>
              <a:defRPr/>
            </a:lvl1pPr>
          </a:lstStyle>
          <a:p>
            <a:pPr>
              <a:defRPr/>
            </a:pPr>
            <a:fld id="{A15628CA-A2DF-43AB-AC56-D2ADEEE47112}"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FDB1626E-84F2-471B-9939-33CBF06C2A4D}"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1"/>
          </p:nvPr>
        </p:nvSpPr>
        <p:spPr/>
        <p:txBody>
          <a:bodyPr/>
          <a:lstStyle>
            <a:lvl1pPr>
              <a:defRPr/>
            </a:lvl1pPr>
          </a:lstStyle>
          <a:p>
            <a:pPr>
              <a:defRPr/>
            </a:pPr>
            <a:fld id="{4AEE8F05-3754-4B73-8F17-5C9E0460AD74}"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a:xfrm>
            <a:off x="457200" y="6356350"/>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AD16129-4171-4D36-8CDE-60FE3EF3A01B}"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email"/>
          <a:srcRect/>
          <a:stretch>
            <a:fillRect/>
          </a:stretch>
        </a:blipFill>
        <a:effectLst/>
      </p:bgPr>
    </p:bg>
    <p:spTree>
      <p:nvGrpSpPr>
        <p:cNvPr id="1" name=""/>
        <p:cNvGrpSpPr/>
        <p:nvPr/>
      </p:nvGrpSpPr>
      <p:grpSpPr>
        <a:xfrm>
          <a:off x="0" y="0"/>
          <a:ext cx="0" cy="0"/>
          <a:chOff x="0" y="0"/>
          <a:chExt cx="0" cy="0"/>
        </a:xfrm>
      </p:grpSpPr>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D2D3CB83-80C9-4A0B-BE81-764A7EE2EA19}"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5" r:id="rId7"/>
    <p:sldLayoutId id="2147483703" r:id="rId8"/>
    <p:sldLayoutId id="2147483706" r:id="rId9"/>
    <p:sldLayoutId id="2147483704" r:id="rId10"/>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341.jpe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openxmlformats.org/officeDocument/2006/relationships/image" Target="../media/image344.jpeg"/><Relationship Id="rId5" Type="http://schemas.openxmlformats.org/officeDocument/2006/relationships/image" Target="../media/image343.jpeg"/><Relationship Id="rId4" Type="http://schemas.openxmlformats.org/officeDocument/2006/relationships/image" Target="../media/image342.jpeg"/></Relationships>
</file>

<file path=ppt/slides/_rels/slide101.xml.rels><?xml version="1.0" encoding="UTF-8" standalone="yes"?>
<Relationships xmlns="http://schemas.openxmlformats.org/package/2006/relationships"><Relationship Id="rId3" Type="http://schemas.openxmlformats.org/officeDocument/2006/relationships/image" Target="../media/image345.jpeg"/><Relationship Id="rId7" Type="http://schemas.openxmlformats.org/officeDocument/2006/relationships/image" Target="../media/image349.jpe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348.jpeg"/><Relationship Id="rId5" Type="http://schemas.openxmlformats.org/officeDocument/2006/relationships/image" Target="../media/image347.jpeg"/><Relationship Id="rId4" Type="http://schemas.openxmlformats.org/officeDocument/2006/relationships/image" Target="../media/image346.jpeg"/></Relationships>
</file>

<file path=ppt/slides/_rels/slide102.xml.rels><?xml version="1.0" encoding="UTF-8" standalone="yes"?>
<Relationships xmlns="http://schemas.openxmlformats.org/package/2006/relationships"><Relationship Id="rId8" Type="http://schemas.openxmlformats.org/officeDocument/2006/relationships/image" Target="../media/image355.png"/><Relationship Id="rId3" Type="http://schemas.openxmlformats.org/officeDocument/2006/relationships/image" Target="../media/image350.jpeg"/><Relationship Id="rId7" Type="http://schemas.openxmlformats.org/officeDocument/2006/relationships/image" Target="../media/image354.jpeg"/><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image" Target="../media/image353.jpeg"/><Relationship Id="rId5" Type="http://schemas.openxmlformats.org/officeDocument/2006/relationships/image" Target="../media/image352.jpeg"/><Relationship Id="rId4" Type="http://schemas.openxmlformats.org/officeDocument/2006/relationships/image" Target="../media/image351.jpeg"/></Relationships>
</file>

<file path=ppt/slides/_rels/slide103.xml.rels><?xml version="1.0" encoding="UTF-8" standalone="yes"?>
<Relationships xmlns="http://schemas.openxmlformats.org/package/2006/relationships"><Relationship Id="rId3" Type="http://schemas.openxmlformats.org/officeDocument/2006/relationships/image" Target="../media/image356.jpeg"/><Relationship Id="rId7" Type="http://schemas.openxmlformats.org/officeDocument/2006/relationships/image" Target="../media/image360.jpeg"/><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image" Target="../media/image359.jpeg"/><Relationship Id="rId5" Type="http://schemas.openxmlformats.org/officeDocument/2006/relationships/image" Target="../media/image358.jpeg"/><Relationship Id="rId4" Type="http://schemas.openxmlformats.org/officeDocument/2006/relationships/image" Target="../media/image357.jpeg"/></Relationships>
</file>

<file path=ppt/slides/_rels/slide104.xml.rels><?xml version="1.0" encoding="UTF-8" standalone="yes"?>
<Relationships xmlns="http://schemas.openxmlformats.org/package/2006/relationships"><Relationship Id="rId3" Type="http://schemas.openxmlformats.org/officeDocument/2006/relationships/image" Target="../media/image361.jpe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363.jpeg"/><Relationship Id="rId4" Type="http://schemas.openxmlformats.org/officeDocument/2006/relationships/image" Target="../media/image362.jpeg"/></Relationships>
</file>

<file path=ppt/slides/_rels/slide105.xml.rels><?xml version="1.0" encoding="UTF-8" standalone="yes"?>
<Relationships xmlns="http://schemas.openxmlformats.org/package/2006/relationships"><Relationship Id="rId3" Type="http://schemas.openxmlformats.org/officeDocument/2006/relationships/image" Target="../media/image364.jpe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367.jpeg"/><Relationship Id="rId5" Type="http://schemas.openxmlformats.org/officeDocument/2006/relationships/image" Target="../media/image366.jpeg"/><Relationship Id="rId4" Type="http://schemas.openxmlformats.org/officeDocument/2006/relationships/image" Target="../media/image365.jpeg"/></Relationships>
</file>

<file path=ppt/slides/_rels/slide106.xml.rels><?xml version="1.0" encoding="UTF-8" standalone="yes"?>
<Relationships xmlns="http://schemas.openxmlformats.org/package/2006/relationships"><Relationship Id="rId3" Type="http://schemas.openxmlformats.org/officeDocument/2006/relationships/image" Target="../media/image368.jpeg"/><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image" Target="../media/image371.jpeg"/><Relationship Id="rId5" Type="http://schemas.openxmlformats.org/officeDocument/2006/relationships/image" Target="../media/image370.jpeg"/><Relationship Id="rId4" Type="http://schemas.openxmlformats.org/officeDocument/2006/relationships/image" Target="../media/image369.jpeg"/></Relationships>
</file>

<file path=ppt/slides/_rels/slide107.xml.rels><?xml version="1.0" encoding="UTF-8" standalone="yes"?>
<Relationships xmlns="http://schemas.openxmlformats.org/package/2006/relationships"><Relationship Id="rId3" Type="http://schemas.openxmlformats.org/officeDocument/2006/relationships/image" Target="../media/image372.jpe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373.jpe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8" Type="http://schemas.openxmlformats.org/officeDocument/2006/relationships/image" Target="../media/image379.jpeg"/><Relationship Id="rId3" Type="http://schemas.openxmlformats.org/officeDocument/2006/relationships/image" Target="../media/image374.jpeg"/><Relationship Id="rId7" Type="http://schemas.openxmlformats.org/officeDocument/2006/relationships/image" Target="../media/image378.jpeg"/><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image" Target="../media/image377.jpeg"/><Relationship Id="rId5" Type="http://schemas.openxmlformats.org/officeDocument/2006/relationships/image" Target="../media/image376.jpeg"/><Relationship Id="rId4" Type="http://schemas.openxmlformats.org/officeDocument/2006/relationships/image" Target="../media/image37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385.jpeg"/><Relationship Id="rId3" Type="http://schemas.openxmlformats.org/officeDocument/2006/relationships/image" Target="../media/image380.jpeg"/><Relationship Id="rId7" Type="http://schemas.openxmlformats.org/officeDocument/2006/relationships/image" Target="../media/image384.jpeg"/><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image" Target="../media/image383.jpeg"/><Relationship Id="rId5" Type="http://schemas.openxmlformats.org/officeDocument/2006/relationships/image" Target="../media/image382.jpeg"/><Relationship Id="rId4" Type="http://schemas.openxmlformats.org/officeDocument/2006/relationships/image" Target="../media/image381.jpeg"/></Relationships>
</file>

<file path=ppt/slides/_rels/slide111.xml.rels><?xml version="1.0" encoding="UTF-8" standalone="yes"?>
<Relationships xmlns="http://schemas.openxmlformats.org/package/2006/relationships"><Relationship Id="rId3" Type="http://schemas.openxmlformats.org/officeDocument/2006/relationships/image" Target="../media/image386.jpe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388.jpeg"/><Relationship Id="rId4" Type="http://schemas.openxmlformats.org/officeDocument/2006/relationships/image" Target="../media/image387.jpeg"/></Relationships>
</file>

<file path=ppt/slides/_rels/slide112.xml.rels><?xml version="1.0" encoding="UTF-8" standalone="yes"?>
<Relationships xmlns="http://schemas.openxmlformats.org/package/2006/relationships"><Relationship Id="rId3" Type="http://schemas.openxmlformats.org/officeDocument/2006/relationships/image" Target="../media/image389.jpe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image" Target="../media/image392.jpeg"/><Relationship Id="rId5" Type="http://schemas.openxmlformats.org/officeDocument/2006/relationships/image" Target="../media/image391.jpeg"/><Relationship Id="rId4" Type="http://schemas.openxmlformats.org/officeDocument/2006/relationships/image" Target="../media/image390.jpeg"/></Relationships>
</file>

<file path=ppt/slides/_rels/slide113.xml.rels><?xml version="1.0" encoding="UTF-8" standalone="yes"?>
<Relationships xmlns="http://schemas.openxmlformats.org/package/2006/relationships"><Relationship Id="rId3" Type="http://schemas.openxmlformats.org/officeDocument/2006/relationships/image" Target="../media/image393.jpeg"/><Relationship Id="rId2" Type="http://schemas.openxmlformats.org/officeDocument/2006/relationships/notesSlide" Target="../notesSlides/notesSlide113.xml"/><Relationship Id="rId1" Type="http://schemas.openxmlformats.org/officeDocument/2006/relationships/slideLayout" Target="../slideLayouts/slideLayout2.xml"/><Relationship Id="rId5" Type="http://schemas.openxmlformats.org/officeDocument/2006/relationships/image" Target="../media/image395.jpeg"/><Relationship Id="rId4" Type="http://schemas.openxmlformats.org/officeDocument/2006/relationships/image" Target="../media/image394.jpe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396.jpeg"/><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image" Target="../media/image399.jpeg"/><Relationship Id="rId5" Type="http://schemas.openxmlformats.org/officeDocument/2006/relationships/image" Target="../media/image398.jpeg"/><Relationship Id="rId4" Type="http://schemas.openxmlformats.org/officeDocument/2006/relationships/image" Target="../media/image397.jpeg"/></Relationships>
</file>

<file path=ppt/slides/_rels/slide116.xml.rels><?xml version="1.0" encoding="UTF-8" standalone="yes"?>
<Relationships xmlns="http://schemas.openxmlformats.org/package/2006/relationships"><Relationship Id="rId3" Type="http://schemas.openxmlformats.org/officeDocument/2006/relationships/image" Target="../media/image400.jpeg"/><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image" Target="../media/image403.jpeg"/><Relationship Id="rId5" Type="http://schemas.openxmlformats.org/officeDocument/2006/relationships/image" Target="../media/image402.jpeg"/><Relationship Id="rId4" Type="http://schemas.openxmlformats.org/officeDocument/2006/relationships/image" Target="../media/image401.jpeg"/></Relationships>
</file>

<file path=ppt/slides/_rels/slide117.xml.rels><?xml version="1.0" encoding="UTF-8" standalone="yes"?>
<Relationships xmlns="http://schemas.openxmlformats.org/package/2006/relationships"><Relationship Id="rId3" Type="http://schemas.openxmlformats.org/officeDocument/2006/relationships/image" Target="../media/image404.jpeg"/><Relationship Id="rId2" Type="http://schemas.openxmlformats.org/officeDocument/2006/relationships/notesSlide" Target="../notesSlides/notesSlide117.xml"/><Relationship Id="rId1" Type="http://schemas.openxmlformats.org/officeDocument/2006/relationships/slideLayout" Target="../slideLayouts/slideLayout2.xml"/><Relationship Id="rId5" Type="http://schemas.openxmlformats.org/officeDocument/2006/relationships/image" Target="../media/image406.jpeg"/><Relationship Id="rId4" Type="http://schemas.openxmlformats.org/officeDocument/2006/relationships/image" Target="../media/image405.jpeg"/></Relationships>
</file>

<file path=ppt/slides/_rels/slide118.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notesSlide" Target="../notesSlides/notesSlide118.xml"/><Relationship Id="rId1" Type="http://schemas.openxmlformats.org/officeDocument/2006/relationships/slideLayout" Target="../slideLayouts/slideLayout2.xml"/><Relationship Id="rId6" Type="http://schemas.openxmlformats.org/officeDocument/2006/relationships/image" Target="../media/image410.jpeg"/><Relationship Id="rId5" Type="http://schemas.openxmlformats.org/officeDocument/2006/relationships/image" Target="../media/image409.jpeg"/><Relationship Id="rId4" Type="http://schemas.openxmlformats.org/officeDocument/2006/relationships/image" Target="../media/image408.jpeg"/></Relationships>
</file>

<file path=ppt/slides/_rels/slide119.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notesSlide" Target="../notesSlides/notesSlide119.xml"/><Relationship Id="rId1" Type="http://schemas.openxmlformats.org/officeDocument/2006/relationships/slideLayout" Target="../slideLayouts/slideLayout2.xml"/><Relationship Id="rId6" Type="http://schemas.openxmlformats.org/officeDocument/2006/relationships/image" Target="../media/image414.jpeg"/><Relationship Id="rId5" Type="http://schemas.openxmlformats.org/officeDocument/2006/relationships/image" Target="../media/image413.jpeg"/><Relationship Id="rId4" Type="http://schemas.openxmlformats.org/officeDocument/2006/relationships/image" Target="../media/image4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415.jpeg"/><Relationship Id="rId7" Type="http://schemas.openxmlformats.org/officeDocument/2006/relationships/image" Target="../media/image419.jpeg"/><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image" Target="../media/image418.jpeg"/><Relationship Id="rId5" Type="http://schemas.openxmlformats.org/officeDocument/2006/relationships/image" Target="../media/image417.jpeg"/><Relationship Id="rId4" Type="http://schemas.openxmlformats.org/officeDocument/2006/relationships/image" Target="../media/image416.jpe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420.jpe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21.jpe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422.png"/></Relationships>
</file>

<file path=ppt/slides/_rels/slide126.xml.rels><?xml version="1.0" encoding="UTF-8" standalone="yes"?>
<Relationships xmlns="http://schemas.openxmlformats.org/package/2006/relationships"><Relationship Id="rId3" Type="http://schemas.openxmlformats.org/officeDocument/2006/relationships/image" Target="../media/image423.jpe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www.imaginecup.com/"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1.jpeg"/><Relationship Id="rId12" Type="http://schemas.openxmlformats.org/officeDocument/2006/relationships/image" Target="../media/image38.jpeg"/><Relationship Id="rId2" Type="http://schemas.openxmlformats.org/officeDocument/2006/relationships/notesSlide" Target="../notesSlides/notesSlide18.xml"/><Relationship Id="rId16" Type="http://schemas.openxmlformats.org/officeDocument/2006/relationships/image" Target="../media/image42.png"/><Relationship Id="rId1" Type="http://schemas.openxmlformats.org/officeDocument/2006/relationships/slideLayout" Target="../slideLayouts/slideLayout4.xml"/><Relationship Id="rId6" Type="http://schemas.openxmlformats.org/officeDocument/2006/relationships/image" Target="../media/image30.jpeg"/><Relationship Id="rId11" Type="http://schemas.openxmlformats.org/officeDocument/2006/relationships/image" Target="../media/image37.jpeg"/><Relationship Id="rId5" Type="http://schemas.openxmlformats.org/officeDocument/2006/relationships/image" Target="../media/image36.jpeg"/><Relationship Id="rId15" Type="http://schemas.openxmlformats.org/officeDocument/2006/relationships/image" Target="../media/image41.jpeg"/><Relationship Id="rId10" Type="http://schemas.openxmlformats.org/officeDocument/2006/relationships/image" Target="../media/image33.jpeg"/><Relationship Id="rId4" Type="http://schemas.openxmlformats.org/officeDocument/2006/relationships/image" Target="../media/image35.png"/><Relationship Id="rId9" Type="http://schemas.openxmlformats.org/officeDocument/2006/relationships/hyperlink" Target="http://www.imaginecup.com/" TargetMode="External"/><Relationship Id="rId1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30.jpeg"/><Relationship Id="rId7"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www.imaginecup.com/" TargetMode="External"/><Relationship Id="rId5" Type="http://schemas.openxmlformats.org/officeDocument/2006/relationships/image" Target="../media/image32.jpeg"/><Relationship Id="rId10" Type="http://schemas.openxmlformats.org/officeDocument/2006/relationships/image" Target="../media/image42.png"/><Relationship Id="rId4" Type="http://schemas.openxmlformats.org/officeDocument/2006/relationships/image" Target="../media/image31.jpeg"/><Relationship Id="rId9"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57.jpeg"/><Relationship Id="rId4" Type="http://schemas.openxmlformats.org/officeDocument/2006/relationships/image" Target="../media/image56.jpeg"/></Relationships>
</file>

<file path=ppt/slides/_rels/slide23.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61.jpeg"/><Relationship Id="rId11" Type="http://schemas.openxmlformats.org/officeDocument/2006/relationships/image" Target="../media/image66.pn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24.xml.rels><?xml version="1.0" encoding="UTF-8" standalone="yes"?>
<Relationships xmlns="http://schemas.openxmlformats.org/package/2006/relationships"><Relationship Id="rId8" Type="http://schemas.openxmlformats.org/officeDocument/2006/relationships/hyperlink" Target="http://www1.ntut.edu.tw/ezfiles/0/1000/pictures/51/part_35409_6421506_65697.jpg" TargetMode="External"/><Relationship Id="rId3" Type="http://schemas.openxmlformats.org/officeDocument/2006/relationships/image" Target="../media/image30.jpeg"/><Relationship Id="rId7"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www.imaginecup.com/" TargetMode="External"/><Relationship Id="rId5" Type="http://schemas.openxmlformats.org/officeDocument/2006/relationships/image" Target="../media/image32.jpeg"/><Relationship Id="rId10" Type="http://schemas.openxmlformats.org/officeDocument/2006/relationships/image" Target="../media/image42.png"/><Relationship Id="rId4" Type="http://schemas.openxmlformats.org/officeDocument/2006/relationships/image" Target="../media/image31.jpeg"/><Relationship Id="rId9" Type="http://schemas.openxmlformats.org/officeDocument/2006/relationships/image" Target="../media/image67.jpeg"/></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9.jpeg"/><Relationship Id="rId7"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http://www.imd.ntut.edu.tw/ezfiles/61/1061/img/1659/483009_3324999183366_729253606_n.jpg" TargetMode="External"/><Relationship Id="rId5" Type="http://schemas.openxmlformats.org/officeDocument/2006/relationships/image" Target="../media/image71.jpeg"/><Relationship Id="rId4" Type="http://schemas.openxmlformats.org/officeDocument/2006/relationships/image" Target="../media/image70.jpeg"/></Relationships>
</file>

<file path=ppt/slides/_rels/slide27.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4.jpeg"/><Relationship Id="rId7" Type="http://schemas.openxmlformats.org/officeDocument/2006/relationships/image" Target="http://www.imd.ntut.edu.tw/ezfiles/61/1061/img/728/192304326.jpg"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http://www.imd.ntut.edu.tw/ezfiles/61/1061/img/1660/IMG_1716_S0.jpg" TargetMode="External"/><Relationship Id="rId9" Type="http://schemas.openxmlformats.org/officeDocument/2006/relationships/image" Target="http://www.imd.ntut.edu.tw/ezfiles/61/1061/img/478/IMG_8318.jp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79.jpe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 Id="rId9" Type="http://schemas.openxmlformats.org/officeDocument/2006/relationships/image" Target="../media/image90.jpeg"/></Relationships>
</file>

<file path=ppt/slides/_rels/slide33.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94.jpeg"/><Relationship Id="rId11" Type="http://schemas.openxmlformats.org/officeDocument/2006/relationships/image" Target="../media/image99.jpeg"/><Relationship Id="rId5" Type="http://schemas.openxmlformats.org/officeDocument/2006/relationships/image" Target="../media/image93.jpeg"/><Relationship Id="rId10" Type="http://schemas.openxmlformats.org/officeDocument/2006/relationships/image" Target="../media/image98.jpeg"/><Relationship Id="rId4" Type="http://schemas.openxmlformats.org/officeDocument/2006/relationships/image" Target="../media/image92.jpeg"/><Relationship Id="rId9" Type="http://schemas.openxmlformats.org/officeDocument/2006/relationships/image" Target="../media/image97.jpeg"/></Relationships>
</file>

<file path=ppt/slides/_rels/slide34.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5.xml.rels><?xml version="1.0" encoding="UTF-8" standalone="yes"?>
<Relationships xmlns="http://schemas.openxmlformats.org/package/2006/relationships"><Relationship Id="rId8" Type="http://schemas.openxmlformats.org/officeDocument/2006/relationships/image" Target="../media/image110.jpeg"/><Relationship Id="rId13" Type="http://schemas.openxmlformats.org/officeDocument/2006/relationships/image" Target="../media/image115.jpeg"/><Relationship Id="rId18" Type="http://schemas.openxmlformats.org/officeDocument/2006/relationships/image" Target="../media/image119.jpeg"/><Relationship Id="rId3" Type="http://schemas.openxmlformats.org/officeDocument/2006/relationships/image" Target="../media/image105.jpeg"/><Relationship Id="rId21" Type="http://schemas.openxmlformats.org/officeDocument/2006/relationships/image" Target="../media/image122.png"/><Relationship Id="rId7" Type="http://schemas.openxmlformats.org/officeDocument/2006/relationships/image" Target="../media/image109.jpeg"/><Relationship Id="rId12" Type="http://schemas.openxmlformats.org/officeDocument/2006/relationships/image" Target="../media/image114.jpeg"/><Relationship Id="rId17" Type="http://schemas.microsoft.com/office/2007/relationships/hdphoto" Target="../media/hdphoto1.wdp"/><Relationship Id="rId25" Type="http://schemas.openxmlformats.org/officeDocument/2006/relationships/image" Target="../media/image126.png"/><Relationship Id="rId2" Type="http://schemas.openxmlformats.org/officeDocument/2006/relationships/notesSlide" Target="../notesSlides/notesSlide35.xml"/><Relationship Id="rId16" Type="http://schemas.openxmlformats.org/officeDocument/2006/relationships/image" Target="../media/image118.jpeg"/><Relationship Id="rId20" Type="http://schemas.openxmlformats.org/officeDocument/2006/relationships/image" Target="../media/image121.jpeg"/><Relationship Id="rId1" Type="http://schemas.openxmlformats.org/officeDocument/2006/relationships/slideLayout" Target="../slideLayouts/slideLayout7.xml"/><Relationship Id="rId6" Type="http://schemas.openxmlformats.org/officeDocument/2006/relationships/image" Target="../media/image108.jpeg"/><Relationship Id="rId11" Type="http://schemas.openxmlformats.org/officeDocument/2006/relationships/image" Target="../media/image113.jpeg"/><Relationship Id="rId24" Type="http://schemas.openxmlformats.org/officeDocument/2006/relationships/image" Target="../media/image125.png"/><Relationship Id="rId5" Type="http://schemas.openxmlformats.org/officeDocument/2006/relationships/image" Target="../media/image107.jpeg"/><Relationship Id="rId15" Type="http://schemas.openxmlformats.org/officeDocument/2006/relationships/image" Target="../media/image117.jpeg"/><Relationship Id="rId23" Type="http://schemas.openxmlformats.org/officeDocument/2006/relationships/image" Target="../media/image124.png"/><Relationship Id="rId10" Type="http://schemas.openxmlformats.org/officeDocument/2006/relationships/image" Target="../media/image112.jpeg"/><Relationship Id="rId19" Type="http://schemas.openxmlformats.org/officeDocument/2006/relationships/image" Target="../media/image120.jpeg"/><Relationship Id="rId4" Type="http://schemas.openxmlformats.org/officeDocument/2006/relationships/image" Target="../media/image106.jpeg"/><Relationship Id="rId9" Type="http://schemas.openxmlformats.org/officeDocument/2006/relationships/image" Target="../media/image111.jpeg"/><Relationship Id="rId14" Type="http://schemas.openxmlformats.org/officeDocument/2006/relationships/image" Target="../media/image116.jpeg"/><Relationship Id="rId22" Type="http://schemas.openxmlformats.org/officeDocument/2006/relationships/image" Target="../media/image123.png"/></Relationships>
</file>

<file path=ppt/slides/_rels/slide3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128.png"/></Relationships>
</file>

<file path=ppt/slides/_rels/slide37.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image" Target="../media/image129.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notesSlide" Target="../notesSlides/notesSlide37.xml"/><Relationship Id="rId16"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5" Type="http://schemas.openxmlformats.org/officeDocument/2006/relationships/image" Target="../media/image141.png"/><Relationship Id="rId10" Type="http://schemas.openxmlformats.org/officeDocument/2006/relationships/image" Target="../media/image136.png"/><Relationship Id="rId4" Type="http://schemas.openxmlformats.org/officeDocument/2006/relationships/image" Target="../media/image130.png"/><Relationship Id="rId9" Type="http://schemas.openxmlformats.org/officeDocument/2006/relationships/image" Target="../media/image135.png"/><Relationship Id="rId14" Type="http://schemas.openxmlformats.org/officeDocument/2006/relationships/image" Target="../media/image140.png"/></Relationships>
</file>

<file path=ppt/slides/_rels/slide38.xml.rels><?xml version="1.0" encoding="UTF-8" standalone="yes"?>
<Relationships xmlns="http://schemas.openxmlformats.org/package/2006/relationships"><Relationship Id="rId8" Type="http://schemas.openxmlformats.org/officeDocument/2006/relationships/image" Target="../media/image150.jpeg"/><Relationship Id="rId3" Type="http://schemas.openxmlformats.org/officeDocument/2006/relationships/image" Target="../media/image145.jpeg"/><Relationship Id="rId7" Type="http://schemas.openxmlformats.org/officeDocument/2006/relationships/image" Target="../media/image149.jpe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148.jpeg"/><Relationship Id="rId11" Type="http://schemas.openxmlformats.org/officeDocument/2006/relationships/image" Target="../media/image153.jpeg"/><Relationship Id="rId5" Type="http://schemas.openxmlformats.org/officeDocument/2006/relationships/image" Target="../media/image147.jpeg"/><Relationship Id="rId10" Type="http://schemas.openxmlformats.org/officeDocument/2006/relationships/image" Target="../media/image152.jpeg"/><Relationship Id="rId4" Type="http://schemas.openxmlformats.org/officeDocument/2006/relationships/image" Target="../media/image146.jpeg"/><Relationship Id="rId9" Type="http://schemas.openxmlformats.org/officeDocument/2006/relationships/image" Target="../media/image151.png"/></Relationships>
</file>

<file path=ppt/slides/_rels/slide39.xml.rels><?xml version="1.0" encoding="UTF-8" standalone="yes"?>
<Relationships xmlns="http://schemas.openxmlformats.org/package/2006/relationships"><Relationship Id="rId8" Type="http://schemas.openxmlformats.org/officeDocument/2006/relationships/image" Target="../media/image159.jpeg"/><Relationship Id="rId3" Type="http://schemas.openxmlformats.org/officeDocument/2006/relationships/image" Target="../media/image154.jpeg"/><Relationship Id="rId7" Type="http://schemas.openxmlformats.org/officeDocument/2006/relationships/image" Target="../media/image158.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170.png"/><Relationship Id="rId18" Type="http://schemas.openxmlformats.org/officeDocument/2006/relationships/image" Target="../media/image175.png"/><Relationship Id="rId3" Type="http://schemas.openxmlformats.org/officeDocument/2006/relationships/image" Target="../media/image160.png"/><Relationship Id="rId7" Type="http://schemas.openxmlformats.org/officeDocument/2006/relationships/image" Target="../media/image164.png"/><Relationship Id="rId12" Type="http://schemas.openxmlformats.org/officeDocument/2006/relationships/image" Target="../media/image169.png"/><Relationship Id="rId17" Type="http://schemas.openxmlformats.org/officeDocument/2006/relationships/image" Target="../media/image174.png"/><Relationship Id="rId2" Type="http://schemas.openxmlformats.org/officeDocument/2006/relationships/notesSlide" Target="../notesSlides/notesSlide40.xml"/><Relationship Id="rId16" Type="http://schemas.openxmlformats.org/officeDocument/2006/relationships/image" Target="../media/image173.png"/><Relationship Id="rId1" Type="http://schemas.openxmlformats.org/officeDocument/2006/relationships/slideLayout" Target="../slideLayouts/slideLayout7.xml"/><Relationship Id="rId6" Type="http://schemas.openxmlformats.org/officeDocument/2006/relationships/image" Target="../media/image163.png"/><Relationship Id="rId11" Type="http://schemas.openxmlformats.org/officeDocument/2006/relationships/image" Target="../media/image168.png"/><Relationship Id="rId5" Type="http://schemas.openxmlformats.org/officeDocument/2006/relationships/image" Target="../media/image162.png"/><Relationship Id="rId15" Type="http://schemas.openxmlformats.org/officeDocument/2006/relationships/image" Target="../media/image172.png"/><Relationship Id="rId10" Type="http://schemas.openxmlformats.org/officeDocument/2006/relationships/image" Target="../media/image167.png"/><Relationship Id="rId4" Type="http://schemas.openxmlformats.org/officeDocument/2006/relationships/image" Target="../media/image161.png"/><Relationship Id="rId9" Type="http://schemas.openxmlformats.org/officeDocument/2006/relationships/image" Target="../media/image166.png"/><Relationship Id="rId14" Type="http://schemas.openxmlformats.org/officeDocument/2006/relationships/image" Target="../media/image171.png"/></Relationships>
</file>

<file path=ppt/slides/_rels/slide41.xml.rels><?xml version="1.0" encoding="UTF-8" standalone="yes"?>
<Relationships xmlns="http://schemas.openxmlformats.org/package/2006/relationships"><Relationship Id="rId8" Type="http://schemas.openxmlformats.org/officeDocument/2006/relationships/image" Target="../media/image181.jpeg"/><Relationship Id="rId13" Type="http://schemas.openxmlformats.org/officeDocument/2006/relationships/image" Target="../media/image186.emf"/><Relationship Id="rId18" Type="http://schemas.openxmlformats.org/officeDocument/2006/relationships/image" Target="../media/image191.jpeg"/><Relationship Id="rId3" Type="http://schemas.openxmlformats.org/officeDocument/2006/relationships/image" Target="../media/image176.jpeg"/><Relationship Id="rId21" Type="http://schemas.openxmlformats.org/officeDocument/2006/relationships/image" Target="../media/image194.emf"/><Relationship Id="rId7" Type="http://schemas.openxmlformats.org/officeDocument/2006/relationships/image" Target="../media/image180.jpeg"/><Relationship Id="rId12" Type="http://schemas.openxmlformats.org/officeDocument/2006/relationships/image" Target="../media/image185.emf"/><Relationship Id="rId17" Type="http://schemas.openxmlformats.org/officeDocument/2006/relationships/image" Target="../media/image190.jpeg"/><Relationship Id="rId2" Type="http://schemas.openxmlformats.org/officeDocument/2006/relationships/notesSlide" Target="../notesSlides/notesSlide41.xml"/><Relationship Id="rId16" Type="http://schemas.openxmlformats.org/officeDocument/2006/relationships/image" Target="../media/image189.emf"/><Relationship Id="rId20" Type="http://schemas.openxmlformats.org/officeDocument/2006/relationships/image" Target="../media/image193.jpeg"/><Relationship Id="rId1" Type="http://schemas.openxmlformats.org/officeDocument/2006/relationships/slideLayout" Target="../slideLayouts/slideLayout7.xml"/><Relationship Id="rId6" Type="http://schemas.openxmlformats.org/officeDocument/2006/relationships/image" Target="../media/image179.png"/><Relationship Id="rId11" Type="http://schemas.openxmlformats.org/officeDocument/2006/relationships/image" Target="../media/image184.jpeg"/><Relationship Id="rId24" Type="http://schemas.openxmlformats.org/officeDocument/2006/relationships/image" Target="../media/image197.jpeg"/><Relationship Id="rId5" Type="http://schemas.openxmlformats.org/officeDocument/2006/relationships/image" Target="../media/image178.png"/><Relationship Id="rId15" Type="http://schemas.openxmlformats.org/officeDocument/2006/relationships/image" Target="../media/image188.png"/><Relationship Id="rId23" Type="http://schemas.openxmlformats.org/officeDocument/2006/relationships/image" Target="../media/image196.jpeg"/><Relationship Id="rId10" Type="http://schemas.openxmlformats.org/officeDocument/2006/relationships/image" Target="../media/image183.jpeg"/><Relationship Id="rId19" Type="http://schemas.openxmlformats.org/officeDocument/2006/relationships/image" Target="../media/image192.jpeg"/><Relationship Id="rId4" Type="http://schemas.openxmlformats.org/officeDocument/2006/relationships/image" Target="../media/image177.jpeg"/><Relationship Id="rId9" Type="http://schemas.openxmlformats.org/officeDocument/2006/relationships/image" Target="../media/image182.jpeg"/><Relationship Id="rId14" Type="http://schemas.openxmlformats.org/officeDocument/2006/relationships/image" Target="../media/image187.emf"/><Relationship Id="rId22" Type="http://schemas.openxmlformats.org/officeDocument/2006/relationships/image" Target="../media/image195.png"/></Relationships>
</file>

<file path=ppt/slides/_rels/slide42.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198.png"/><Relationship Id="rId7" Type="http://schemas.openxmlformats.org/officeDocument/2006/relationships/image" Target="../media/image202.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s/_rels/slide43.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05.jpeg"/></Relationships>
</file>

<file path=ppt/slides/_rels/slide44.xml.rels><?xml version="1.0" encoding="UTF-8" standalone="yes"?>
<Relationships xmlns="http://schemas.openxmlformats.org/package/2006/relationships"><Relationship Id="rId3" Type="http://schemas.openxmlformats.org/officeDocument/2006/relationships/image" Target="../media/image206.jpeg"/><Relationship Id="rId7" Type="http://schemas.openxmlformats.org/officeDocument/2006/relationships/image" Target="../media/image210.wmf"/><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209.wmf"/><Relationship Id="rId5" Type="http://schemas.openxmlformats.org/officeDocument/2006/relationships/image" Target="../media/image208.jpeg"/><Relationship Id="rId4" Type="http://schemas.openxmlformats.org/officeDocument/2006/relationships/image" Target="../media/image207.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1.jpeg"/><Relationship Id="rId7" Type="http://schemas.openxmlformats.org/officeDocument/2006/relationships/image" Target="../media/image21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14.png"/><Relationship Id="rId5" Type="http://schemas.openxmlformats.org/officeDocument/2006/relationships/image" Target="../media/image213.jpeg"/><Relationship Id="rId4" Type="http://schemas.openxmlformats.org/officeDocument/2006/relationships/image" Target="../media/image212.jpeg"/><Relationship Id="rId9" Type="http://schemas.openxmlformats.org/officeDocument/2006/relationships/image" Target="../media/image217.jpeg"/></Relationships>
</file>

<file path=ppt/slides/_rels/slide49.xml.rels><?xml version="1.0" encoding="UTF-8" standalone="yes"?>
<Relationships xmlns="http://schemas.openxmlformats.org/package/2006/relationships"><Relationship Id="rId8" Type="http://schemas.openxmlformats.org/officeDocument/2006/relationships/image" Target="../media/image223.jpe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21.jpeg"/><Relationship Id="rId5" Type="http://schemas.openxmlformats.org/officeDocument/2006/relationships/image" Target="../media/image220.jpeg"/><Relationship Id="rId4" Type="http://schemas.openxmlformats.org/officeDocument/2006/relationships/image" Target="../media/image219.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5.xml"/><Relationship Id="rId7"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jpe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24.png"/><Relationship Id="rId7" Type="http://schemas.openxmlformats.org/officeDocument/2006/relationships/image" Target="../media/image22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227.png"/><Relationship Id="rId5" Type="http://schemas.openxmlformats.org/officeDocument/2006/relationships/image" Target="../media/image226.png"/><Relationship Id="rId10" Type="http://schemas.openxmlformats.org/officeDocument/2006/relationships/image" Target="../media/image231.png"/><Relationship Id="rId4" Type="http://schemas.openxmlformats.org/officeDocument/2006/relationships/image" Target="../media/image225.png"/><Relationship Id="rId9" Type="http://schemas.openxmlformats.org/officeDocument/2006/relationships/image" Target="../media/image230.png"/></Relationships>
</file>

<file path=ppt/slides/_rels/slide52.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32.jpeg"/><Relationship Id="rId7" Type="http://schemas.openxmlformats.org/officeDocument/2006/relationships/image" Target="../media/image236.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35.jpeg"/><Relationship Id="rId5" Type="http://schemas.openxmlformats.org/officeDocument/2006/relationships/image" Target="../media/image234.jpeg"/><Relationship Id="rId4" Type="http://schemas.openxmlformats.org/officeDocument/2006/relationships/image" Target="../media/image233.jpeg"/><Relationship Id="rId9" Type="http://schemas.openxmlformats.org/officeDocument/2006/relationships/image" Target="../media/image238.png"/></Relationships>
</file>

<file path=ppt/slides/_rels/slide53.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40.jpeg"/></Relationships>
</file>

<file path=ppt/slides/_rels/slide5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5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242.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43.png"/><Relationship Id="rId7" Type="http://schemas.openxmlformats.org/officeDocument/2006/relationships/image" Target="../media/image247.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246.png"/><Relationship Id="rId5" Type="http://schemas.openxmlformats.org/officeDocument/2006/relationships/image" Target="../media/image245.png"/><Relationship Id="rId4" Type="http://schemas.openxmlformats.org/officeDocument/2006/relationships/image" Target="../media/image244.jpeg"/></Relationships>
</file>

<file path=ppt/slides/_rels/slide74.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251.png"/><Relationship Id="rId5" Type="http://schemas.openxmlformats.org/officeDocument/2006/relationships/image" Target="../media/image250.jpeg"/><Relationship Id="rId4" Type="http://schemas.openxmlformats.org/officeDocument/2006/relationships/image" Target="../media/image249.jpeg"/></Relationships>
</file>

<file path=ppt/slides/_rels/slide75.xml.rels><?xml version="1.0" encoding="UTF-8" standalone="yes"?>
<Relationships xmlns="http://schemas.openxmlformats.org/package/2006/relationships"><Relationship Id="rId3" Type="http://schemas.openxmlformats.org/officeDocument/2006/relationships/image" Target="../media/image252.jpeg"/><Relationship Id="rId7" Type="http://schemas.openxmlformats.org/officeDocument/2006/relationships/image" Target="../media/image256.jpeg"/><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image" Target="../media/image255.jpeg"/><Relationship Id="rId5" Type="http://schemas.openxmlformats.org/officeDocument/2006/relationships/image" Target="../media/image254.jpeg"/><Relationship Id="rId4" Type="http://schemas.openxmlformats.org/officeDocument/2006/relationships/image" Target="../media/image253.jpeg"/></Relationships>
</file>

<file path=ppt/slides/_rels/slide76.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259.jpeg"/><Relationship Id="rId4" Type="http://schemas.openxmlformats.org/officeDocument/2006/relationships/image" Target="../media/image258.jpeg"/></Relationships>
</file>

<file path=ppt/slides/_rels/slide77.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262.jpeg"/><Relationship Id="rId4" Type="http://schemas.openxmlformats.org/officeDocument/2006/relationships/image" Target="../media/image261.jpeg"/></Relationships>
</file>

<file path=ppt/slides/_rels/slide78.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265.jpeg"/><Relationship Id="rId4" Type="http://schemas.openxmlformats.org/officeDocument/2006/relationships/image" Target="../media/image264.jpe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notesSlide" Target="../notesSlides/notesSlide80.xml"/><Relationship Id="rId1" Type="http://schemas.openxmlformats.org/officeDocument/2006/relationships/slideLayout" Target="../slideLayouts/slideLayout6.xml"/><Relationship Id="rId5" Type="http://schemas.openxmlformats.org/officeDocument/2006/relationships/image" Target="../media/image268.jpeg"/><Relationship Id="rId4" Type="http://schemas.openxmlformats.org/officeDocument/2006/relationships/image" Target="../media/image267.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69.jpe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271.png"/><Relationship Id="rId4" Type="http://schemas.openxmlformats.org/officeDocument/2006/relationships/image" Target="../media/image270.jpeg"/></Relationships>
</file>

<file path=ppt/slides/_rels/slide83.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73.jpeg"/></Relationships>
</file>

<file path=ppt/slides/_rels/slide84.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275.jpeg"/></Relationships>
</file>

<file path=ppt/slides/_rels/slide85.xml.rels><?xml version="1.0" encoding="UTF-8" standalone="yes"?>
<Relationships xmlns="http://schemas.openxmlformats.org/package/2006/relationships"><Relationship Id="rId8" Type="http://schemas.openxmlformats.org/officeDocument/2006/relationships/image" Target="../media/image281.jpeg"/><Relationship Id="rId3" Type="http://schemas.openxmlformats.org/officeDocument/2006/relationships/image" Target="../media/image276.jpeg"/><Relationship Id="rId7" Type="http://schemas.openxmlformats.org/officeDocument/2006/relationships/image" Target="../media/image280.jpe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279.jpeg"/><Relationship Id="rId5" Type="http://schemas.openxmlformats.org/officeDocument/2006/relationships/image" Target="../media/image278.jpeg"/><Relationship Id="rId4" Type="http://schemas.openxmlformats.org/officeDocument/2006/relationships/image" Target="../media/image277.jpeg"/><Relationship Id="rId9" Type="http://schemas.openxmlformats.org/officeDocument/2006/relationships/image" Target="../media/image282.jpeg"/></Relationships>
</file>

<file path=ppt/slides/_rels/slide86.xml.rels><?xml version="1.0" encoding="UTF-8" standalone="yes"?>
<Relationships xmlns="http://schemas.openxmlformats.org/package/2006/relationships"><Relationship Id="rId8" Type="http://schemas.openxmlformats.org/officeDocument/2006/relationships/image" Target="../media/image288.jpeg"/><Relationship Id="rId3" Type="http://schemas.openxmlformats.org/officeDocument/2006/relationships/image" Target="../media/image283.jpeg"/><Relationship Id="rId7" Type="http://schemas.openxmlformats.org/officeDocument/2006/relationships/image" Target="../media/image287.jpe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286.jpeg"/><Relationship Id="rId11" Type="http://schemas.openxmlformats.org/officeDocument/2006/relationships/image" Target="../media/image291.jpeg"/><Relationship Id="rId5" Type="http://schemas.openxmlformats.org/officeDocument/2006/relationships/image" Target="../media/image285.jpeg"/><Relationship Id="rId10" Type="http://schemas.openxmlformats.org/officeDocument/2006/relationships/image" Target="../media/image290.jpeg"/><Relationship Id="rId4" Type="http://schemas.openxmlformats.org/officeDocument/2006/relationships/image" Target="../media/image284.jpeg"/><Relationship Id="rId9" Type="http://schemas.openxmlformats.org/officeDocument/2006/relationships/image" Target="../media/image289.jpeg"/></Relationships>
</file>

<file path=ppt/slides/_rels/slide87.xml.rels><?xml version="1.0" encoding="UTF-8" standalone="yes"?>
<Relationships xmlns="http://schemas.openxmlformats.org/package/2006/relationships"><Relationship Id="rId8" Type="http://schemas.openxmlformats.org/officeDocument/2006/relationships/image" Target="../media/image297.jpeg"/><Relationship Id="rId3" Type="http://schemas.openxmlformats.org/officeDocument/2006/relationships/image" Target="../media/image292.jpeg"/><Relationship Id="rId7" Type="http://schemas.openxmlformats.org/officeDocument/2006/relationships/image" Target="../media/image296.jpe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295.jpeg"/><Relationship Id="rId5" Type="http://schemas.openxmlformats.org/officeDocument/2006/relationships/image" Target="../media/image294.jpeg"/><Relationship Id="rId4" Type="http://schemas.openxmlformats.org/officeDocument/2006/relationships/image" Target="../media/image293.jpeg"/></Relationships>
</file>

<file path=ppt/slides/_rels/slide88.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301.jpeg"/><Relationship Id="rId5" Type="http://schemas.openxmlformats.org/officeDocument/2006/relationships/image" Target="../media/image300.jpeg"/><Relationship Id="rId4" Type="http://schemas.openxmlformats.org/officeDocument/2006/relationships/image" Target="../media/image299.jpeg"/></Relationships>
</file>

<file path=ppt/slides/_rels/slide8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89.xml"/><Relationship Id="rId1" Type="http://schemas.openxmlformats.org/officeDocument/2006/relationships/slideLayout" Target="../slideLayouts/slideLayout6.xml"/><Relationship Id="rId5" Type="http://schemas.openxmlformats.org/officeDocument/2006/relationships/image" Target="../media/image304.png"/><Relationship Id="rId4" Type="http://schemas.openxmlformats.org/officeDocument/2006/relationships/image" Target="../media/image30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05.jpeg"/><Relationship Id="rId7" Type="http://schemas.openxmlformats.org/officeDocument/2006/relationships/image" Target="../media/image309.jpeg"/><Relationship Id="rId2" Type="http://schemas.openxmlformats.org/officeDocument/2006/relationships/notesSlide" Target="../notesSlides/notesSlide90.xml"/><Relationship Id="rId1" Type="http://schemas.openxmlformats.org/officeDocument/2006/relationships/slideLayout" Target="../slideLayouts/slideLayout1.xml"/><Relationship Id="rId6" Type="http://schemas.openxmlformats.org/officeDocument/2006/relationships/image" Target="../media/image308.jpeg"/><Relationship Id="rId5" Type="http://schemas.openxmlformats.org/officeDocument/2006/relationships/image" Target="../media/image307.jpeg"/><Relationship Id="rId4" Type="http://schemas.openxmlformats.org/officeDocument/2006/relationships/image" Target="../media/image306.jpeg"/></Relationships>
</file>

<file path=ppt/slides/_rels/slide91.xml.rels><?xml version="1.0" encoding="UTF-8" standalone="yes"?>
<Relationships xmlns="http://schemas.openxmlformats.org/package/2006/relationships"><Relationship Id="rId8" Type="http://schemas.openxmlformats.org/officeDocument/2006/relationships/image" Target="../media/image315.jpeg"/><Relationship Id="rId3" Type="http://schemas.openxmlformats.org/officeDocument/2006/relationships/image" Target="../media/image310.jpeg"/><Relationship Id="rId7" Type="http://schemas.openxmlformats.org/officeDocument/2006/relationships/image" Target="../media/image314.jpeg"/><Relationship Id="rId2" Type="http://schemas.openxmlformats.org/officeDocument/2006/relationships/notesSlide" Target="../notesSlides/notesSlide91.xml"/><Relationship Id="rId1" Type="http://schemas.openxmlformats.org/officeDocument/2006/relationships/slideLayout" Target="../slideLayouts/slideLayout1.xml"/><Relationship Id="rId6" Type="http://schemas.openxmlformats.org/officeDocument/2006/relationships/image" Target="../media/image313.jpeg"/><Relationship Id="rId5" Type="http://schemas.openxmlformats.org/officeDocument/2006/relationships/image" Target="../media/image312.jpeg"/><Relationship Id="rId4" Type="http://schemas.openxmlformats.org/officeDocument/2006/relationships/image" Target="../media/image311.jpeg"/><Relationship Id="rId9" Type="http://schemas.openxmlformats.org/officeDocument/2006/relationships/image" Target="../media/image316.jpe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322.jpeg"/><Relationship Id="rId3" Type="http://schemas.openxmlformats.org/officeDocument/2006/relationships/image" Target="../media/image317.jpeg"/><Relationship Id="rId7" Type="http://schemas.openxmlformats.org/officeDocument/2006/relationships/image" Target="../media/image321.jpeg"/><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image" Target="../media/image320.jpeg"/><Relationship Id="rId5" Type="http://schemas.openxmlformats.org/officeDocument/2006/relationships/image" Target="../media/image319.jpeg"/><Relationship Id="rId4" Type="http://schemas.openxmlformats.org/officeDocument/2006/relationships/image" Target="../media/image318.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8" Type="http://schemas.openxmlformats.org/officeDocument/2006/relationships/image" Target="../media/image328.jpeg"/><Relationship Id="rId3" Type="http://schemas.openxmlformats.org/officeDocument/2006/relationships/image" Target="../media/image323.png"/><Relationship Id="rId7" Type="http://schemas.openxmlformats.org/officeDocument/2006/relationships/image" Target="../media/image327.jpeg"/><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image" Target="../media/image326.jpeg"/><Relationship Id="rId5" Type="http://schemas.openxmlformats.org/officeDocument/2006/relationships/image" Target="../media/image325.jpeg"/><Relationship Id="rId10" Type="http://schemas.openxmlformats.org/officeDocument/2006/relationships/image" Target="../media/image330.jpeg"/><Relationship Id="rId4" Type="http://schemas.openxmlformats.org/officeDocument/2006/relationships/image" Target="../media/image324.jpeg"/><Relationship Id="rId9" Type="http://schemas.openxmlformats.org/officeDocument/2006/relationships/image" Target="../media/image329.jpeg"/></Relationships>
</file>

<file path=ppt/slides/_rels/slide97.xml.rels><?xml version="1.0" encoding="UTF-8" standalone="yes"?>
<Relationships xmlns="http://schemas.openxmlformats.org/package/2006/relationships"><Relationship Id="rId3" Type="http://schemas.openxmlformats.org/officeDocument/2006/relationships/image" Target="../media/image331.jpe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334.jpeg"/><Relationship Id="rId5" Type="http://schemas.openxmlformats.org/officeDocument/2006/relationships/image" Target="../media/image333.jpeg"/><Relationship Id="rId4" Type="http://schemas.openxmlformats.org/officeDocument/2006/relationships/image" Target="../media/image332.jpeg"/></Relationships>
</file>

<file path=ppt/slides/_rels/slide98.xml.rels><?xml version="1.0" encoding="UTF-8" standalone="yes"?>
<Relationships xmlns="http://schemas.openxmlformats.org/package/2006/relationships"><Relationship Id="rId3" Type="http://schemas.openxmlformats.org/officeDocument/2006/relationships/image" Target="../media/image335.jpeg"/><Relationship Id="rId2" Type="http://schemas.openxmlformats.org/officeDocument/2006/relationships/notesSlide" Target="../notesSlides/notesSlide98.xml"/><Relationship Id="rId1" Type="http://schemas.openxmlformats.org/officeDocument/2006/relationships/slideLayout" Target="../slideLayouts/slideLayout2.xml"/><Relationship Id="rId5" Type="http://schemas.openxmlformats.org/officeDocument/2006/relationships/image" Target="../media/image337.jpeg"/><Relationship Id="rId4" Type="http://schemas.openxmlformats.org/officeDocument/2006/relationships/image" Target="../media/image336.png"/></Relationships>
</file>

<file path=ppt/slides/_rels/slide99.xml.rels><?xml version="1.0" encoding="UTF-8" standalone="yes"?>
<Relationships xmlns="http://schemas.openxmlformats.org/package/2006/relationships"><Relationship Id="rId3" Type="http://schemas.openxmlformats.org/officeDocument/2006/relationships/image" Target="../media/image338.jpeg"/><Relationship Id="rId2" Type="http://schemas.openxmlformats.org/officeDocument/2006/relationships/notesSlide" Target="../notesSlides/notesSlide99.xml"/><Relationship Id="rId1" Type="http://schemas.openxmlformats.org/officeDocument/2006/relationships/slideLayout" Target="../slideLayouts/slideLayout2.xml"/><Relationship Id="rId5" Type="http://schemas.openxmlformats.org/officeDocument/2006/relationships/image" Target="../media/image340.png"/><Relationship Id="rId4" Type="http://schemas.openxmlformats.org/officeDocument/2006/relationships/image" Target="../media/image33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lum/>
          </a:blip>
          <a:srcRect/>
          <a:stretch>
            <a:fillRect/>
          </a:stretch>
        </a:blipFill>
        <a:effectLst/>
      </p:bgPr>
    </p:bg>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098" name="標題 3"/>
          <p:cNvSpPr>
            <a:spLocks noGrp="1"/>
          </p:cNvSpPr>
          <p:nvPr>
            <p:ph type="ctrTitle"/>
          </p:nvPr>
        </p:nvSpPr>
        <p:spPr>
          <a:xfrm>
            <a:off x="755650" y="4076700"/>
            <a:ext cx="7772400" cy="936625"/>
          </a:xfrm>
        </p:spPr>
        <p:txBody>
          <a:bodyPr/>
          <a:lstStyle/>
          <a:p>
            <a:pPr eaLnBrk="1" hangingPunct="1"/>
            <a:r>
              <a:rPr lang="en-US" altLang="zh-TW" smtClean="0">
                <a:latin typeface="Times New Roman" pitchFamily="18" charset="0"/>
                <a:ea typeface="標楷體" pitchFamily="65" charset="-120"/>
                <a:cs typeface="Times New Roman" pitchFamily="18" charset="0"/>
              </a:rPr>
              <a:t/>
            </a:r>
            <a:br>
              <a:rPr lang="en-US" altLang="zh-TW" smtClean="0">
                <a:latin typeface="Times New Roman" pitchFamily="18" charset="0"/>
                <a:ea typeface="標楷體" pitchFamily="65" charset="-120"/>
                <a:cs typeface="Times New Roman" pitchFamily="18" charset="0"/>
              </a:rPr>
            </a:br>
            <a:endParaRPr lang="zh-TW" altLang="en-US" smtClean="0">
              <a:latin typeface="Times New Roman" pitchFamily="18" charset="0"/>
              <a:ea typeface="標楷體" pitchFamily="65" charset="-120"/>
              <a:cs typeface="Times New Roman" pitchFamily="18" charset="0"/>
            </a:endParaRPr>
          </a:p>
        </p:txBody>
      </p:sp>
      <p:sp>
        <p:nvSpPr>
          <p:cNvPr id="7" name="投影片編號版面配置區 6"/>
          <p:cNvSpPr>
            <a:spLocks noGrp="1"/>
          </p:cNvSpPr>
          <p:nvPr>
            <p:ph type="sldNum" sz="quarter" idx="11"/>
          </p:nvPr>
        </p:nvSpPr>
        <p:spPr/>
        <p:txBody>
          <a:bodyPr/>
          <a:lstStyle/>
          <a:p>
            <a:pPr>
              <a:defRPr/>
            </a:pPr>
            <a:fld id="{6F273DAA-90C8-4155-BF15-881685AA1DF3}" type="slidenum">
              <a:rPr lang="zh-TW" altLang="en-US"/>
              <a:pPr>
                <a:defRPr/>
              </a:pPr>
              <a:t>1</a:t>
            </a:fld>
            <a:endParaRPr lang="zh-TW" altLang="en-US"/>
          </a:p>
        </p:txBody>
      </p:sp>
      <p:sp>
        <p:nvSpPr>
          <p:cNvPr id="8" name="標題 6"/>
          <p:cNvSpPr txBox="1">
            <a:spLocks/>
          </p:cNvSpPr>
          <p:nvPr/>
        </p:nvSpPr>
        <p:spPr bwMode="auto">
          <a:xfrm>
            <a:off x="0" y="3738563"/>
            <a:ext cx="9144000" cy="1643062"/>
          </a:xfrm>
          <a:prstGeom prst="rect">
            <a:avLst/>
          </a:prstGeom>
          <a:noFill/>
          <a:ln w="9525">
            <a:noFill/>
            <a:miter lim="800000"/>
            <a:headEnd/>
            <a:tailEnd/>
          </a:ln>
        </p:spPr>
        <p:txBody>
          <a:bodyPr anchor="ctr">
            <a:normAutofit fontScale="97500"/>
          </a:bodyPr>
          <a:lstStyle/>
          <a:p>
            <a:pPr algn="ctr" fontAlgn="auto">
              <a:spcAft>
                <a:spcPts val="0"/>
              </a:spcAft>
              <a:defRPr/>
            </a:pPr>
            <a:r>
              <a:rPr kumimoji="0" lang="en-US" altLang="zh-TW" sz="3600" dirty="0" smtClean="0">
                <a:latin typeface="Times New Roman" pitchFamily="18" charset="0"/>
                <a:ea typeface="標楷體" pitchFamily="65" charset="-120"/>
                <a:cs typeface="Times New Roman" pitchFamily="18" charset="0"/>
              </a:rPr>
              <a:t>102</a:t>
            </a:r>
            <a:r>
              <a:rPr kumimoji="0" lang="zh-TW" altLang="en-US" sz="3600" dirty="0" smtClean="0">
                <a:latin typeface="Times New Roman" pitchFamily="18" charset="0"/>
                <a:ea typeface="標楷體" pitchFamily="65" charset="-120"/>
                <a:cs typeface="Times New Roman" pitchFamily="18" charset="0"/>
              </a:rPr>
              <a:t>學年</a:t>
            </a:r>
            <a:r>
              <a:rPr kumimoji="0" lang="zh-TW" altLang="en-US" sz="3600" dirty="0">
                <a:latin typeface="Times New Roman" pitchFamily="18" charset="0"/>
                <a:ea typeface="標楷體" pitchFamily="65" charset="-120"/>
                <a:cs typeface="Times New Roman" pitchFamily="18" charset="0"/>
              </a:rPr>
              <a:t>度</a:t>
            </a:r>
            <a:r>
              <a:rPr kumimoji="0" lang="zh-TW" altLang="en-US" sz="3600" dirty="0" smtClean="0">
                <a:latin typeface="Times New Roman" pitchFamily="18" charset="0"/>
                <a:ea typeface="標楷體" pitchFamily="65" charset="-120"/>
                <a:cs typeface="Times New Roman" pitchFamily="18" charset="0"/>
              </a:rPr>
              <a:t>第</a:t>
            </a:r>
            <a:r>
              <a:rPr kumimoji="0" lang="en-US" altLang="zh-TW" sz="3600" dirty="0" smtClean="0">
                <a:latin typeface="Times New Roman" pitchFamily="18" charset="0"/>
                <a:ea typeface="標楷體" pitchFamily="65" charset="-120"/>
                <a:cs typeface="Times New Roman" pitchFamily="18" charset="0"/>
              </a:rPr>
              <a:t>1</a:t>
            </a:r>
            <a:r>
              <a:rPr kumimoji="0" lang="zh-TW" altLang="en-US" sz="3600" dirty="0" smtClean="0">
                <a:latin typeface="Times New Roman" pitchFamily="18" charset="0"/>
                <a:ea typeface="標楷體" pitchFamily="65" charset="-120"/>
                <a:cs typeface="Times New Roman" pitchFamily="18" charset="0"/>
              </a:rPr>
              <a:t>學期第</a:t>
            </a:r>
            <a:r>
              <a:rPr kumimoji="0" lang="en-US" altLang="zh-TW" sz="3600" dirty="0" smtClean="0">
                <a:latin typeface="Times New Roman" pitchFamily="18" charset="0"/>
                <a:ea typeface="標楷體" pitchFamily="65" charset="-120"/>
                <a:cs typeface="Times New Roman" pitchFamily="18" charset="0"/>
              </a:rPr>
              <a:t>2</a:t>
            </a:r>
            <a:r>
              <a:rPr kumimoji="0" lang="zh-TW" altLang="en-US" sz="3600" dirty="0" smtClean="0">
                <a:latin typeface="Times New Roman" pitchFamily="18" charset="0"/>
                <a:ea typeface="標楷體" pitchFamily="65" charset="-120"/>
                <a:cs typeface="Times New Roman" pitchFamily="18" charset="0"/>
              </a:rPr>
              <a:t>次</a:t>
            </a:r>
            <a:r>
              <a:rPr kumimoji="0" lang="zh-TW" altLang="en-US" sz="3600" dirty="0">
                <a:latin typeface="Times New Roman" pitchFamily="18" charset="0"/>
                <a:ea typeface="標楷體" pitchFamily="65" charset="-120"/>
                <a:cs typeface="Times New Roman" pitchFamily="18" charset="0"/>
              </a:rPr>
              <a:t>行政會議</a:t>
            </a:r>
          </a:p>
        </p:txBody>
      </p:sp>
      <p:sp>
        <p:nvSpPr>
          <p:cNvPr id="4101" name="副標題 2"/>
          <p:cNvSpPr txBox="1">
            <a:spLocks/>
          </p:cNvSpPr>
          <p:nvPr/>
        </p:nvSpPr>
        <p:spPr bwMode="auto">
          <a:xfrm>
            <a:off x="1566863" y="4868863"/>
            <a:ext cx="6010275" cy="1800225"/>
          </a:xfrm>
          <a:prstGeom prst="rect">
            <a:avLst/>
          </a:prstGeom>
          <a:noFill/>
          <a:ln w="9525">
            <a:noFill/>
            <a:miter lim="800000"/>
            <a:headEnd/>
            <a:tailEnd/>
          </a:ln>
        </p:spPr>
        <p:txBody>
          <a:bodyPr/>
          <a:lstStyle/>
          <a:p>
            <a:pPr algn="ctr">
              <a:buFont typeface="Arial" charset="0"/>
              <a:buNone/>
            </a:pPr>
            <a:r>
              <a:rPr kumimoji="0" lang="zh-TW" altLang="en-US" sz="3500" dirty="0">
                <a:latin typeface="Times New Roman" pitchFamily="18" charset="0"/>
                <a:ea typeface="標楷體" pitchFamily="65" charset="-120"/>
                <a:cs typeface="Times New Roman" pitchFamily="18" charset="0"/>
              </a:rPr>
              <a:t>設計學院工作報告</a:t>
            </a:r>
            <a:endParaRPr kumimoji="0" lang="en-US" altLang="zh-TW" sz="3500" dirty="0">
              <a:latin typeface="Times New Roman" pitchFamily="18" charset="0"/>
              <a:ea typeface="標楷體" pitchFamily="65" charset="-120"/>
              <a:cs typeface="Times New Roman" pitchFamily="18" charset="0"/>
            </a:endParaRPr>
          </a:p>
          <a:p>
            <a:pPr algn="ctr">
              <a:spcBef>
                <a:spcPts val="1800"/>
              </a:spcBef>
            </a:pPr>
            <a:r>
              <a:rPr kumimoji="0" lang="zh-TW" altLang="en-US" sz="2800" dirty="0">
                <a:latin typeface="Times New Roman" pitchFamily="18" charset="0"/>
                <a:ea typeface="標楷體" pitchFamily="65" charset="-120"/>
                <a:cs typeface="Times New Roman" pitchFamily="18" charset="0"/>
              </a:rPr>
              <a:t>報告人 </a:t>
            </a:r>
            <a:r>
              <a:rPr kumimoji="0" lang="zh-TW" altLang="en-US" sz="2800" dirty="0" smtClean="0">
                <a:latin typeface="Times New Roman" pitchFamily="18" charset="0"/>
                <a:ea typeface="標楷體" pitchFamily="65" charset="-120"/>
                <a:cs typeface="Times New Roman" pitchFamily="18" charset="0"/>
              </a:rPr>
              <a:t> 蔡仁惠院長</a:t>
            </a:r>
            <a:endParaRPr kumimoji="0" lang="en-US" altLang="zh-TW" sz="2800" dirty="0">
              <a:latin typeface="Times New Roman" pitchFamily="18" charset="0"/>
              <a:ea typeface="標楷體" pitchFamily="65" charset="-120"/>
              <a:cs typeface="Times New Roman" pitchFamily="18" charset="0"/>
            </a:endParaRPr>
          </a:p>
          <a:p>
            <a:pPr algn="ctr">
              <a:spcBef>
                <a:spcPct val="20000"/>
              </a:spcBef>
              <a:buFont typeface="Arial" charset="0"/>
              <a:buNone/>
            </a:pPr>
            <a:endParaRPr kumimoji="0" lang="zh-TW" altLang="en-US" sz="2800" dirty="0">
              <a:latin typeface="Times New Roman" pitchFamily="18" charset="0"/>
              <a:ea typeface="標楷體" pitchFamily="65" charset="-120"/>
              <a:cs typeface="Times New Roman" pitchFamily="18" charset="0"/>
            </a:endParaRPr>
          </a:p>
        </p:txBody>
      </p:sp>
      <p:sp>
        <p:nvSpPr>
          <p:cNvPr id="6" name="文字方塊 5"/>
          <p:cNvSpPr txBox="1"/>
          <p:nvPr/>
        </p:nvSpPr>
        <p:spPr>
          <a:xfrm>
            <a:off x="3347864" y="6457890"/>
            <a:ext cx="2236510" cy="400110"/>
          </a:xfrm>
          <a:prstGeom prst="rect">
            <a:avLst/>
          </a:prstGeom>
          <a:noFill/>
        </p:spPr>
        <p:txBody>
          <a:bodyPr wrap="none" rtlCol="0">
            <a:spAutoFit/>
          </a:bodyPr>
          <a:lstStyle/>
          <a:p>
            <a:r>
              <a:rPr lang="en-US" altLang="zh-TW" sz="2000" dirty="0" smtClean="0">
                <a:latin typeface="標楷體" pitchFamily="65" charset="-120"/>
                <a:ea typeface="標楷體" pitchFamily="65" charset="-120"/>
              </a:rPr>
              <a:t>102</a:t>
            </a:r>
            <a:r>
              <a:rPr lang="zh-TW" altLang="en-US" sz="2000" dirty="0" smtClean="0">
                <a:latin typeface="標楷體" pitchFamily="65" charset="-120"/>
                <a:ea typeface="標楷體" pitchFamily="65" charset="-120"/>
              </a:rPr>
              <a:t> 年 </a:t>
            </a:r>
            <a:r>
              <a:rPr lang="en-US" altLang="zh-TW" sz="2000" dirty="0" smtClean="0">
                <a:latin typeface="標楷體" pitchFamily="65" charset="-120"/>
                <a:ea typeface="標楷體" pitchFamily="65" charset="-120"/>
              </a:rPr>
              <a:t>9</a:t>
            </a:r>
            <a:r>
              <a:rPr lang="zh-TW" altLang="en-US" sz="2000" dirty="0" smtClean="0">
                <a:latin typeface="標楷體" pitchFamily="65" charset="-120"/>
                <a:ea typeface="標楷體" pitchFamily="65" charset="-120"/>
              </a:rPr>
              <a:t> 月 </a:t>
            </a:r>
            <a:r>
              <a:rPr lang="en-US" altLang="zh-TW" sz="2000" dirty="0" smtClean="0">
                <a:latin typeface="標楷體" pitchFamily="65" charset="-120"/>
                <a:ea typeface="標楷體" pitchFamily="65" charset="-120"/>
              </a:rPr>
              <a:t>3</a:t>
            </a:r>
            <a:r>
              <a:rPr lang="zh-TW" altLang="en-US" sz="2000" dirty="0" smtClean="0">
                <a:latin typeface="標楷體" pitchFamily="65" charset="-120"/>
                <a:ea typeface="標楷體" pitchFamily="65" charset="-120"/>
              </a:rPr>
              <a:t> 日</a:t>
            </a:r>
            <a:endParaRPr lang="zh-TW" altLang="en-US" sz="2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7170" name="標題 1"/>
          <p:cNvSpPr>
            <a:spLocks noGrp="1"/>
          </p:cNvSpPr>
          <p:nvPr>
            <p:ph type="title"/>
          </p:nvPr>
        </p:nvSpPr>
        <p:spPr>
          <a:xfrm>
            <a:off x="914400" y="44450"/>
            <a:ext cx="8229600" cy="1143000"/>
          </a:xfrm>
        </p:spPr>
        <p:txBody>
          <a:bodyPr/>
          <a:lstStyle/>
          <a:p>
            <a:pPr algn="r" eaLnBrk="1" hangingPunct="1"/>
            <a:r>
              <a:rPr lang="zh-TW" altLang="en-US" sz="3200" smtClean="0">
                <a:latin typeface="Times New Roman" pitchFamily="18" charset="0"/>
                <a:ea typeface="標楷體" pitchFamily="65" charset="-120"/>
                <a:cs typeface="Times New Roman" pitchFamily="18" charset="0"/>
              </a:rPr>
              <a:t>重要業務基本資料統計</a:t>
            </a:r>
          </a:p>
        </p:txBody>
      </p:sp>
      <p:sp>
        <p:nvSpPr>
          <p:cNvPr id="5" name="投影片編號版面配置區 4"/>
          <p:cNvSpPr>
            <a:spLocks noGrp="1"/>
          </p:cNvSpPr>
          <p:nvPr>
            <p:ph type="sldNum" sz="quarter" idx="11"/>
          </p:nvPr>
        </p:nvSpPr>
        <p:spPr/>
        <p:txBody>
          <a:bodyPr/>
          <a:lstStyle/>
          <a:p>
            <a:pPr>
              <a:defRPr/>
            </a:pPr>
            <a:fld id="{20CAABA3-093C-4678-BACA-44B1E831C0FF}" type="slidenum">
              <a:rPr lang="zh-TW" altLang="en-US"/>
              <a:pPr>
                <a:defRPr/>
              </a:pPr>
              <a:t>10</a:t>
            </a:fld>
            <a:endParaRPr lang="zh-TW" altLang="en-US"/>
          </a:p>
        </p:txBody>
      </p:sp>
      <p:sp>
        <p:nvSpPr>
          <p:cNvPr id="7230" name="文字方塊 11"/>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專任</a:t>
            </a:r>
            <a:r>
              <a:rPr lang="zh-TW" altLang="en-US" sz="4000" dirty="0" smtClean="0">
                <a:latin typeface="標楷體" pitchFamily="65" charset="-120"/>
                <a:ea typeface="標楷體" pitchFamily="65" charset="-120"/>
              </a:rPr>
              <a:t>教師結構</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aphicFrame>
        <p:nvGraphicFramePr>
          <p:cNvPr id="8" name="表格 7"/>
          <p:cNvGraphicFramePr>
            <a:graphicFrameLocks noGrp="1"/>
          </p:cNvGraphicFramePr>
          <p:nvPr/>
        </p:nvGraphicFramePr>
        <p:xfrm>
          <a:off x="179512" y="1772816"/>
          <a:ext cx="6840761" cy="4752529"/>
        </p:xfrm>
        <a:graphic>
          <a:graphicData uri="http://schemas.openxmlformats.org/drawingml/2006/table">
            <a:tbl>
              <a:tblPr/>
              <a:tblGrid>
                <a:gridCol w="1246865"/>
                <a:gridCol w="1561447"/>
                <a:gridCol w="1584176"/>
                <a:gridCol w="1440160"/>
                <a:gridCol w="1008113"/>
              </a:tblGrid>
              <a:tr h="422957">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職別</a:t>
                      </a:r>
                      <a:r>
                        <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rPr>
                        <a:t>/</a:t>
                      </a: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系所</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建築系</a:t>
                      </a:r>
                      <a:endPar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工設系</a:t>
                      </a:r>
                      <a:endPar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互動所</a:t>
                      </a:r>
                      <a:endPar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合計</a:t>
                      </a:r>
                      <a:endPar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92D050"/>
                    </a:solidFill>
                  </a:tcPr>
                </a:tc>
              </a:tr>
              <a:tr h="69954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教授</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3D69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lang="zh-TW" altLang="en-US" sz="1400" b="1" i="0" u="sng" strike="noStrike" kern="1200" baseline="0" dirty="0" smtClean="0">
                          <a:solidFill>
                            <a:schemeClr val="tx1"/>
                          </a:solidFill>
                          <a:latin typeface="Times New Roman"/>
                          <a:ea typeface="標楷體"/>
                          <a:cs typeface="Times New Roman"/>
                        </a:rPr>
                        <a:t>蔡仁惠</a:t>
                      </a:r>
                      <a:r>
                        <a:rPr lang="zh-TW" altLang="en-US" sz="1400" b="1" i="0" u="none" strike="noStrike" kern="1200" baseline="0" dirty="0" smtClean="0">
                          <a:solidFill>
                            <a:schemeClr val="tx1"/>
                          </a:solidFill>
                          <a:latin typeface="Times New Roman"/>
                          <a:ea typeface="標楷體"/>
                          <a:cs typeface="Times New Roman"/>
                        </a:rPr>
                        <a:t>、</a:t>
                      </a:r>
                      <a:r>
                        <a:rPr lang="zh-TW" altLang="en-US" sz="1400" b="1" i="0" u="sng" strike="noStrike" kern="1200" baseline="0" dirty="0" smtClean="0">
                          <a:solidFill>
                            <a:schemeClr val="tx1"/>
                          </a:solidFill>
                          <a:latin typeface="Times New Roman"/>
                          <a:ea typeface="標楷體"/>
                          <a:cs typeface="Times New Roman"/>
                        </a:rPr>
                        <a:t>王聰榮</a:t>
                      </a:r>
                      <a:r>
                        <a:rPr lang="zh-TW" altLang="en-US" sz="1400" b="1" i="0" u="none" strike="noStrike" kern="1200" baseline="0" dirty="0" smtClean="0">
                          <a:solidFill>
                            <a:schemeClr val="tx1"/>
                          </a:solidFill>
                          <a:latin typeface="Times New Roman"/>
                          <a:ea typeface="標楷體"/>
                          <a:cs typeface="Times New Roman"/>
                        </a:rPr>
                        <a:t>、</a:t>
                      </a:r>
                      <a:r>
                        <a:rPr lang="zh-TW" altLang="en-US" sz="1400" b="1" i="0" u="sng" strike="noStrike" kern="1200" baseline="0" dirty="0" smtClean="0">
                          <a:solidFill>
                            <a:srgbClr val="0000FF"/>
                          </a:solidFill>
                          <a:latin typeface="Times New Roman"/>
                          <a:ea typeface="標楷體"/>
                          <a:cs typeface="Times New Roman"/>
                        </a:rPr>
                        <a:t>彭光輝</a:t>
                      </a:r>
                      <a:r>
                        <a:rPr lang="zh-TW" altLang="en-US" sz="1400" b="1" i="0" u="none" strike="noStrike" kern="1200" baseline="0" dirty="0" smtClean="0">
                          <a:solidFill>
                            <a:schemeClr val="tx1"/>
                          </a:solidFill>
                          <a:latin typeface="Times New Roman"/>
                          <a:ea typeface="標楷體"/>
                          <a:cs typeface="Times New Roman"/>
                        </a:rPr>
                        <a:t>、</a:t>
                      </a:r>
                      <a:r>
                        <a:rPr lang="zh-TW" altLang="en-US" sz="1400" b="1" i="0" u="none" strike="noStrike" kern="1200" baseline="0" dirty="0" smtClean="0">
                          <a:solidFill>
                            <a:srgbClr val="0000FF"/>
                          </a:solidFill>
                          <a:latin typeface="Times New Roman"/>
                          <a:ea typeface="標楷體"/>
                          <a:cs typeface="Times New Roman"/>
                        </a:rPr>
                        <a:t>周鼎金</a:t>
                      </a:r>
                      <a:endParaRPr lang="en-US" altLang="zh-TW" sz="1400" b="1" i="0" u="none" strike="noStrike" kern="1200" baseline="0" dirty="0" smtClean="0">
                        <a:solidFill>
                          <a:srgbClr val="0000FF"/>
                        </a:solidFill>
                        <a:latin typeface="Times New Roman"/>
                        <a:ea typeface="標楷體"/>
                        <a:cs typeface="Times New Roman"/>
                      </a:endParaRPr>
                    </a:p>
                    <a:p>
                      <a:pPr marL="0" marR="0" lvl="0" indent="0" algn="ctr" defTabSz="914400" rtl="0" eaLnBrk="1" fontAlgn="b" latinLnBrk="0" hangingPunct="1">
                        <a:lnSpc>
                          <a:spcPct val="100000"/>
                        </a:lnSpc>
                        <a:spcBef>
                          <a:spcPct val="0"/>
                        </a:spcBef>
                        <a:spcAft>
                          <a:spcPct val="0"/>
                        </a:spcAft>
                        <a:buClrTx/>
                        <a:buSzTx/>
                        <a:buFontTx/>
                        <a:buNone/>
                        <a:tabLst/>
                      </a:pPr>
                      <a:r>
                        <a:rPr lang="en-US" altLang="zh-TW" sz="1400" b="1" i="0" u="none" strike="noStrike" kern="1200" baseline="0" dirty="0" smtClean="0">
                          <a:solidFill>
                            <a:schemeClr val="tx1"/>
                          </a:solidFill>
                          <a:latin typeface="Times New Roman"/>
                          <a:ea typeface="標楷體"/>
                          <a:cs typeface="Times New Roman"/>
                        </a:rPr>
                        <a:t>(4)</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rPr>
                        <a:t>--</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rPr>
                        <a:t>--</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kern="1200" cap="none" normalizeH="0" baseline="0" dirty="0" smtClean="0">
                          <a:ln>
                            <a:noFill/>
                          </a:ln>
                          <a:solidFill>
                            <a:srgbClr val="FF0000"/>
                          </a:solidFill>
                          <a:effectLst/>
                          <a:latin typeface="標楷體" pitchFamily="65" charset="-120"/>
                          <a:ea typeface="標楷體" pitchFamily="65" charset="-120"/>
                          <a:cs typeface="+mn-cs"/>
                        </a:rPr>
                        <a:t>4</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r>
              <a:tr h="116415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副教授</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3D69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lang="zh-TW" altLang="en-US" sz="1400" b="1" i="0" u="sng" strike="noStrike" kern="1200" baseline="0" dirty="0" smtClean="0">
                          <a:solidFill>
                            <a:schemeClr val="tx1"/>
                          </a:solidFill>
                          <a:latin typeface="Times New Roman"/>
                          <a:ea typeface="標楷體"/>
                          <a:cs typeface="Times New Roman"/>
                        </a:rPr>
                        <a:t>邵文政</a:t>
                      </a:r>
                      <a:r>
                        <a:rPr lang="zh-TW" altLang="en-US" sz="1400" b="1" i="0" u="none" strike="noStrike" kern="1200" baseline="0" dirty="0" smtClean="0">
                          <a:solidFill>
                            <a:schemeClr val="tx1"/>
                          </a:solidFill>
                          <a:latin typeface="Times New Roman"/>
                          <a:ea typeface="標楷體"/>
                          <a:cs typeface="Times New Roman"/>
                        </a:rPr>
                        <a:t>、蘇瑛敏、宋立垚、</a:t>
                      </a:r>
                      <a:r>
                        <a:rPr lang="zh-TW" altLang="en-US" sz="1400" b="1" i="0" u="sng" strike="noStrike" kern="1200" baseline="0" dirty="0" smtClean="0">
                          <a:solidFill>
                            <a:srgbClr val="0000FF"/>
                          </a:solidFill>
                          <a:latin typeface="Times New Roman"/>
                          <a:ea typeface="標楷體"/>
                          <a:cs typeface="Times New Roman"/>
                        </a:rPr>
                        <a:t>張崑振</a:t>
                      </a:r>
                      <a:r>
                        <a:rPr lang="zh-TW" altLang="en-US" sz="1400" b="1" i="0" u="none" strike="noStrike" kern="1200" baseline="0" dirty="0" smtClean="0">
                          <a:solidFill>
                            <a:srgbClr val="0000FF"/>
                          </a:solidFill>
                          <a:latin typeface="Times New Roman"/>
                          <a:ea typeface="標楷體"/>
                          <a:cs typeface="Times New Roman"/>
                        </a:rPr>
                        <a:t>、</a:t>
                      </a:r>
                      <a:r>
                        <a:rPr lang="zh-TW" altLang="en-US" sz="1400" b="1" i="0" u="sng" strike="noStrike" kern="1200" baseline="0" dirty="0" smtClean="0">
                          <a:solidFill>
                            <a:srgbClr val="0000FF"/>
                          </a:solidFill>
                          <a:latin typeface="Times New Roman"/>
                          <a:ea typeface="標楷體"/>
                          <a:cs typeface="Times New Roman"/>
                        </a:rPr>
                        <a:t>林裕昌</a:t>
                      </a:r>
                      <a:r>
                        <a:rPr lang="zh-TW" altLang="en-US" sz="1400" b="1" i="0" u="none" strike="noStrike" kern="1200" baseline="0" dirty="0" smtClean="0">
                          <a:solidFill>
                            <a:srgbClr val="0000FF"/>
                          </a:solidFill>
                          <a:latin typeface="Times New Roman"/>
                          <a:ea typeface="標楷體"/>
                          <a:cs typeface="Times New Roman"/>
                        </a:rPr>
                        <a:t>、蔡淑瑩*、黃志弘*</a:t>
                      </a:r>
                      <a:endParaRPr lang="en-US" altLang="zh-TW" sz="1400" b="1" i="0" u="none" strike="noStrike" kern="1200" baseline="0" dirty="0" smtClean="0">
                        <a:solidFill>
                          <a:srgbClr val="0000FF"/>
                        </a:solidFill>
                        <a:latin typeface="Times New Roman"/>
                        <a:ea typeface="標楷體"/>
                        <a:cs typeface="Times New Roman"/>
                      </a:endParaRPr>
                    </a:p>
                    <a:p>
                      <a:pPr marL="0" marR="0" lvl="0" indent="0" algn="ctr" defTabSz="914400" rtl="0" eaLnBrk="1" fontAlgn="base" latinLnBrk="0" hangingPunct="1">
                        <a:lnSpc>
                          <a:spcPct val="100000"/>
                        </a:lnSpc>
                        <a:spcBef>
                          <a:spcPts val="0"/>
                        </a:spcBef>
                        <a:spcAft>
                          <a:spcPts val="0"/>
                        </a:spcAft>
                        <a:buClrTx/>
                        <a:buSzTx/>
                        <a:buFontTx/>
                        <a:buNone/>
                        <a:tabLst/>
                      </a:pPr>
                      <a:r>
                        <a:rPr lang="en-US" altLang="zh-TW" sz="1400" b="1" i="0" u="none" strike="noStrike" kern="1200" baseline="0" dirty="0" smtClean="0">
                          <a:solidFill>
                            <a:schemeClr val="tx1"/>
                          </a:solidFill>
                          <a:latin typeface="Times New Roman"/>
                          <a:ea typeface="標楷體"/>
                          <a:cs typeface="Times New Roman"/>
                        </a:rPr>
                        <a:t>(7)</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indent="0" algn="l" rtl="0" eaLnBrk="1" fontAlgn="base" latinLnBrk="0" hangingPunct="1">
                        <a:spcBef>
                          <a:spcPts val="0"/>
                        </a:spcBef>
                        <a:spcAft>
                          <a:spcPts val="0"/>
                        </a:spcAft>
                      </a:pPr>
                      <a:r>
                        <a:rPr lang="zh-TW" altLang="en-US" sz="1400" b="1" i="0" u="none" strike="noStrike" kern="1200" baseline="0" dirty="0" smtClean="0">
                          <a:solidFill>
                            <a:schemeClr val="tx1"/>
                          </a:solidFill>
                          <a:latin typeface="Times New Roman"/>
                          <a:ea typeface="標楷體"/>
                          <a:cs typeface="Times New Roman"/>
                        </a:rPr>
                        <a:t>楊明津、黃子坤、陳文印、鄭傅儒、</a:t>
                      </a:r>
                      <a:r>
                        <a:rPr lang="zh-TW" altLang="en-US" sz="1400" b="1" i="0" u="none" strike="noStrike" kern="1200" baseline="0" dirty="0" smtClean="0">
                          <a:solidFill>
                            <a:srgbClr val="0000FF"/>
                          </a:solidFill>
                          <a:latin typeface="Times New Roman"/>
                          <a:ea typeface="標楷體"/>
                          <a:cs typeface="Times New Roman"/>
                        </a:rPr>
                        <a:t>王鴻祥、黃啟梧、</a:t>
                      </a:r>
                      <a:endParaRPr lang="zh-TW" altLang="en-US" sz="1400" b="1" i="0" u="none" strike="noStrike" kern="1200" baseline="0" dirty="0">
                        <a:solidFill>
                          <a:srgbClr val="0000FF"/>
                        </a:solidFill>
                        <a:latin typeface="Times New Roman"/>
                        <a:ea typeface="標楷體"/>
                        <a:cs typeface="Times New Roman"/>
                      </a:endParaRPr>
                    </a:p>
                    <a:p>
                      <a:pPr marL="0" marR="0" indent="0" algn="l" rtl="0" eaLnBrk="1" fontAlgn="base" latinLnBrk="0" hangingPunct="1">
                        <a:spcBef>
                          <a:spcPts val="0"/>
                        </a:spcBef>
                        <a:spcAft>
                          <a:spcPts val="0"/>
                        </a:spcAft>
                      </a:pPr>
                      <a:r>
                        <a:rPr lang="zh-TW" altLang="en-US" sz="1400" b="1" i="0" u="none" strike="noStrike" kern="1200" baseline="0" dirty="0">
                          <a:solidFill>
                            <a:srgbClr val="0000FF"/>
                          </a:solidFill>
                          <a:latin typeface="Times New Roman"/>
                          <a:ea typeface="標楷體"/>
                          <a:cs typeface="Times New Roman"/>
                        </a:rPr>
                        <a:t>葉雯玓</a:t>
                      </a:r>
                      <a:r>
                        <a:rPr lang="zh-TW" altLang="en-US" sz="1400" b="1" i="0" u="none" strike="noStrike" kern="1200" baseline="0" dirty="0" smtClean="0">
                          <a:solidFill>
                            <a:schemeClr val="tx1"/>
                          </a:solidFill>
                          <a:latin typeface="Times New Roman"/>
                          <a:ea typeface="標楷體"/>
                          <a:cs typeface="Times New Roman"/>
                        </a:rPr>
                        <a:t>、</a:t>
                      </a:r>
                      <a:r>
                        <a:rPr lang="zh-TW" altLang="en-US" sz="1400" b="1" i="0" u="sng" strike="noStrike" kern="1200" baseline="0" dirty="0" smtClean="0">
                          <a:solidFill>
                            <a:srgbClr val="0000FF"/>
                          </a:solidFill>
                          <a:effectLst/>
                          <a:latin typeface="Times New Roman"/>
                          <a:ea typeface="標楷體"/>
                          <a:cs typeface="Times New Roman"/>
                        </a:rPr>
                        <a:t>陳殿禮</a:t>
                      </a:r>
                      <a:endParaRPr lang="zh-TW" altLang="en-US" sz="1400" b="1" i="0" u="sng" strike="noStrike" kern="1200" baseline="0" dirty="0">
                        <a:solidFill>
                          <a:srgbClr val="0000FF"/>
                        </a:solidFill>
                        <a:effectLst/>
                        <a:latin typeface="Times New Roman"/>
                        <a:ea typeface="標楷體"/>
                        <a:cs typeface="Times New Roman"/>
                      </a:endParaRPr>
                    </a:p>
                    <a:p>
                      <a:pPr marL="0" marR="0" indent="0" algn="ctr" rtl="0" eaLnBrk="1" fontAlgn="base" latinLnBrk="0" hangingPunct="1">
                        <a:spcBef>
                          <a:spcPts val="0"/>
                        </a:spcBef>
                        <a:spcAft>
                          <a:spcPts val="0"/>
                        </a:spcAft>
                      </a:pPr>
                      <a:r>
                        <a:rPr lang="zh-TW" altLang="en-US" sz="1400" b="1" i="0" u="none" strike="noStrike" kern="1200" baseline="0" dirty="0">
                          <a:solidFill>
                            <a:schemeClr val="tx1"/>
                          </a:solidFill>
                          <a:latin typeface="Times New Roman"/>
                          <a:ea typeface="標楷體"/>
                          <a:cs typeface="Times New Roman"/>
                        </a:rPr>
                        <a:t>（</a:t>
                      </a:r>
                      <a:r>
                        <a:rPr lang="en-US" altLang="zh-TW" sz="1400" b="1" i="0" u="none" strike="noStrike" kern="1200" baseline="0" dirty="0">
                          <a:solidFill>
                            <a:schemeClr val="tx1"/>
                          </a:solidFill>
                          <a:latin typeface="Times New Roman"/>
                          <a:ea typeface="標楷體"/>
                          <a:cs typeface="Times New Roman"/>
                        </a:rPr>
                        <a:t>8</a:t>
                      </a:r>
                      <a:r>
                        <a:rPr lang="zh-TW" altLang="en-US" sz="1400" b="1" i="0" u="none" strike="noStrike" kern="1200" baseline="0" dirty="0" smtClean="0">
                          <a:solidFill>
                            <a:schemeClr val="tx1"/>
                          </a:solidFill>
                          <a:latin typeface="Times New Roman"/>
                          <a:ea typeface="標楷體"/>
                          <a:cs typeface="Times New Roman"/>
                        </a:rPr>
                        <a:t>）</a:t>
                      </a:r>
                      <a:endParaRPr lang="zh-TW" altLang="en-US" sz="1400" b="1" i="0" u="none" strike="noStrike" kern="1200" baseline="0" dirty="0">
                        <a:solidFill>
                          <a:schemeClr val="tx1"/>
                        </a:solidFill>
                        <a:latin typeface="Calibri"/>
                        <a:ea typeface="Calibri"/>
                        <a:cs typeface="Times New Roman"/>
                      </a:endParaRPr>
                    </a:p>
                  </a:txBody>
                  <a:tcPr marL="57150" marR="57150"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lang="zh-TW" altLang="en-US" sz="1400" b="1" i="0" u="none" strike="noStrike" kern="1200" baseline="0" dirty="0" smtClean="0">
                          <a:solidFill>
                            <a:schemeClr val="tx1"/>
                          </a:solidFill>
                          <a:latin typeface="Times New Roman"/>
                          <a:ea typeface="標楷體"/>
                          <a:cs typeface="Times New Roman"/>
                        </a:rPr>
                        <a:t>李來春*、</a:t>
                      </a:r>
                      <a:r>
                        <a:rPr lang="zh-TW" altLang="en-US" sz="1400" b="1" i="0" u="none" strike="noStrike" kern="1200" baseline="0" dirty="0" smtClean="0">
                          <a:solidFill>
                            <a:srgbClr val="FF0000"/>
                          </a:solidFill>
                          <a:latin typeface="Times New Roman"/>
                          <a:ea typeface="標楷體"/>
                          <a:cs typeface="Times New Roman"/>
                        </a:rPr>
                        <a:t>吳可久</a:t>
                      </a:r>
                      <a:r>
                        <a:rPr lang="zh-TW" altLang="en-US" sz="1400" b="1" i="0" u="none" strike="noStrike" kern="1200" baseline="0" dirty="0" smtClean="0">
                          <a:solidFill>
                            <a:srgbClr val="FF0000"/>
                          </a:solidFill>
                          <a:latin typeface="新細明體"/>
                          <a:ea typeface="新細明體"/>
                          <a:cs typeface="Times New Roman"/>
                        </a:rPr>
                        <a:t>、</a:t>
                      </a:r>
                      <a:r>
                        <a:rPr lang="zh-TW" altLang="en-US" sz="1400" b="1" i="0" u="sng" strike="noStrike" kern="1200" baseline="0" dirty="0" smtClean="0">
                          <a:solidFill>
                            <a:srgbClr val="0000FF"/>
                          </a:solidFill>
                          <a:latin typeface="Times New Roman"/>
                          <a:ea typeface="標楷體"/>
                          <a:cs typeface="Times New Roman"/>
                        </a:rPr>
                        <a:t>曹筱玥</a:t>
                      </a:r>
                      <a:endParaRPr lang="en-US" altLang="zh-TW" sz="1400" b="1" i="0" u="sng" strike="noStrike" kern="1200" baseline="0" dirty="0" smtClean="0">
                        <a:solidFill>
                          <a:srgbClr val="FF0000"/>
                        </a:solidFill>
                        <a:latin typeface="Times New Roman"/>
                        <a:ea typeface="標楷體"/>
                        <a:cs typeface="Times New Roman"/>
                      </a:endParaRPr>
                    </a:p>
                    <a:p>
                      <a:pPr marL="0" marR="0" lvl="0" indent="0" algn="ctr" defTabSz="914400" rtl="0" eaLnBrk="1" fontAlgn="b" latinLnBrk="0" hangingPunct="1">
                        <a:lnSpc>
                          <a:spcPct val="100000"/>
                        </a:lnSpc>
                        <a:spcBef>
                          <a:spcPct val="0"/>
                        </a:spcBef>
                        <a:spcAft>
                          <a:spcPct val="0"/>
                        </a:spcAft>
                        <a:buClrTx/>
                        <a:buSzTx/>
                        <a:buFontTx/>
                        <a:buNone/>
                        <a:tabLst/>
                      </a:pPr>
                      <a:r>
                        <a:rPr lang="en-US" altLang="zh-TW" sz="1400" b="1" i="0" u="none" strike="noStrike" kern="1200" baseline="0" dirty="0" smtClean="0">
                          <a:solidFill>
                            <a:schemeClr val="tx1"/>
                          </a:solidFill>
                          <a:latin typeface="Times New Roman"/>
                          <a:ea typeface="標楷體"/>
                          <a:cs typeface="Times New Roman"/>
                        </a:rPr>
                        <a:t>(3)</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kern="1200" cap="none" normalizeH="0" baseline="0" dirty="0" smtClean="0">
                          <a:ln>
                            <a:noFill/>
                          </a:ln>
                          <a:solidFill>
                            <a:srgbClr val="FF0000"/>
                          </a:solidFill>
                          <a:effectLst/>
                          <a:latin typeface="標楷體" pitchFamily="65" charset="-120"/>
                          <a:ea typeface="標楷體" pitchFamily="65" charset="-120"/>
                          <a:cs typeface="+mn-cs"/>
                        </a:rPr>
                        <a:t>18</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r>
              <a:tr h="70261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助理教授</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3D69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lang="zh-TW" altLang="en-US" sz="1400" b="1" i="0" u="none" strike="noStrike" kern="1200" baseline="0" dirty="0" smtClean="0">
                          <a:solidFill>
                            <a:schemeClr val="tx1"/>
                          </a:solidFill>
                          <a:latin typeface="Times New Roman"/>
                          <a:ea typeface="標楷體"/>
                          <a:cs typeface="Times New Roman"/>
                        </a:rPr>
                        <a:t>林靜娟、</a:t>
                      </a:r>
                      <a:r>
                        <a:rPr lang="zh-TW" altLang="en-US" sz="1400" b="1" i="0" u="none" strike="noStrike" kern="1200" baseline="0" dirty="0" smtClean="0">
                          <a:solidFill>
                            <a:srgbClr val="0000FF"/>
                          </a:solidFill>
                          <a:latin typeface="Times New Roman"/>
                          <a:ea typeface="標楷體"/>
                          <a:cs typeface="Times New Roman"/>
                        </a:rPr>
                        <a:t>楊詩弘*、</a:t>
                      </a:r>
                      <a:r>
                        <a:rPr lang="zh-TW" altLang="en-US" sz="1400" b="1" i="0" u="none" strike="noStrike" kern="1200" baseline="0" dirty="0" smtClean="0">
                          <a:solidFill>
                            <a:srgbClr val="FF0000"/>
                          </a:solidFill>
                          <a:latin typeface="Times New Roman"/>
                          <a:ea typeface="標楷體"/>
                          <a:cs typeface="Times New Roman"/>
                        </a:rPr>
                        <a:t>王維周*</a:t>
                      </a:r>
                      <a:endParaRPr lang="en-US" altLang="zh-TW" sz="1400" b="1" i="0" u="none" strike="noStrike" kern="1200" baseline="0" dirty="0" smtClean="0">
                        <a:solidFill>
                          <a:srgbClr val="FF0000"/>
                        </a:solidFill>
                        <a:latin typeface="Times New Roman"/>
                        <a:ea typeface="標楷體"/>
                        <a:cs typeface="Times New Roman"/>
                      </a:endParaRPr>
                    </a:p>
                    <a:p>
                      <a:pPr marL="0" marR="0" lvl="0" indent="0" algn="ctr" defTabSz="914400" rtl="0" eaLnBrk="1" fontAlgn="b" latinLnBrk="0" hangingPunct="1">
                        <a:lnSpc>
                          <a:spcPct val="100000"/>
                        </a:lnSpc>
                        <a:spcBef>
                          <a:spcPct val="0"/>
                        </a:spcBef>
                        <a:spcAft>
                          <a:spcPct val="0"/>
                        </a:spcAft>
                        <a:buClrTx/>
                        <a:buSzTx/>
                        <a:buFontTx/>
                        <a:buNone/>
                        <a:tabLst/>
                      </a:pPr>
                      <a:r>
                        <a:rPr lang="en-US" altLang="zh-TW" sz="1400" b="1" i="0" u="none" strike="noStrike" kern="1200" baseline="0" dirty="0" smtClean="0">
                          <a:solidFill>
                            <a:schemeClr val="tx1"/>
                          </a:solidFill>
                          <a:latin typeface="Times New Roman"/>
                          <a:ea typeface="標楷體"/>
                          <a:cs typeface="Times New Roman"/>
                        </a:rPr>
                        <a:t>(3)</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indent="0" algn="l" rtl="0" eaLnBrk="1" fontAlgn="base" latinLnBrk="0" hangingPunct="1">
                        <a:spcBef>
                          <a:spcPts val="0"/>
                        </a:spcBef>
                        <a:spcAft>
                          <a:spcPts val="0"/>
                        </a:spcAft>
                      </a:pPr>
                      <a:r>
                        <a:rPr lang="zh-TW" altLang="en-US" sz="1400" b="1" i="0" u="none" strike="noStrike" kern="1200" baseline="0" dirty="0">
                          <a:solidFill>
                            <a:srgbClr val="0000FF"/>
                          </a:solidFill>
                          <a:latin typeface="Times New Roman"/>
                          <a:ea typeface="標楷體"/>
                          <a:cs typeface="Times New Roman"/>
                        </a:rPr>
                        <a:t>彭瑞玟、黃銘智</a:t>
                      </a:r>
                    </a:p>
                    <a:p>
                      <a:pPr marL="0" marR="0" indent="0" algn="l" rtl="0" eaLnBrk="1" fontAlgn="base" latinLnBrk="0" hangingPunct="1">
                        <a:spcBef>
                          <a:spcPts val="0"/>
                        </a:spcBef>
                        <a:spcAft>
                          <a:spcPts val="0"/>
                        </a:spcAft>
                      </a:pPr>
                      <a:r>
                        <a:rPr lang="zh-TW" altLang="en-US" sz="1400" b="1" i="0" u="none" strike="noStrike" kern="1200" baseline="0" dirty="0">
                          <a:solidFill>
                            <a:srgbClr val="0000FF"/>
                          </a:solidFill>
                          <a:latin typeface="Times New Roman"/>
                          <a:ea typeface="標楷體"/>
                          <a:cs typeface="Times New Roman"/>
                        </a:rPr>
                        <a:t>喬凌浩、</a:t>
                      </a:r>
                      <a:r>
                        <a:rPr lang="zh-TW" altLang="en-US" sz="1400" b="1" i="0" u="none" strike="noStrike" kern="1200" baseline="0" dirty="0">
                          <a:solidFill>
                            <a:srgbClr val="FF0000"/>
                          </a:solidFill>
                          <a:latin typeface="Times New Roman"/>
                          <a:ea typeface="標楷體"/>
                          <a:cs typeface="Times New Roman"/>
                        </a:rPr>
                        <a:t>鄭孟淙</a:t>
                      </a:r>
                    </a:p>
                    <a:p>
                      <a:pPr marL="0" marR="0" indent="0" algn="l" rtl="0" eaLnBrk="1" fontAlgn="base" latinLnBrk="0" hangingPunct="1">
                        <a:spcBef>
                          <a:spcPts val="0"/>
                        </a:spcBef>
                        <a:spcAft>
                          <a:spcPts val="0"/>
                        </a:spcAft>
                      </a:pPr>
                      <a:r>
                        <a:rPr lang="zh-TW" altLang="en-US" sz="1400" b="1" i="0" u="none" strike="noStrike" kern="1200" baseline="0" dirty="0">
                          <a:solidFill>
                            <a:srgbClr val="FF0000"/>
                          </a:solidFill>
                          <a:latin typeface="Times New Roman"/>
                          <a:ea typeface="標楷體"/>
                          <a:cs typeface="Times New Roman"/>
                        </a:rPr>
                        <a:t>張若菡</a:t>
                      </a:r>
                      <a:r>
                        <a:rPr lang="zh-TW" altLang="en-US" sz="1400" b="1" i="0" u="none" strike="noStrike" kern="1200" baseline="0" dirty="0">
                          <a:solidFill>
                            <a:schemeClr val="tx1"/>
                          </a:solidFill>
                          <a:latin typeface="Times New Roman"/>
                          <a:ea typeface="標楷體"/>
                          <a:cs typeface="Times New Roman"/>
                        </a:rPr>
                        <a:t>（</a:t>
                      </a:r>
                      <a:r>
                        <a:rPr lang="en-US" altLang="zh-TW" sz="1400" b="1" i="0" u="none" strike="noStrike" kern="1200" baseline="0" dirty="0">
                          <a:solidFill>
                            <a:schemeClr val="tx1"/>
                          </a:solidFill>
                          <a:latin typeface="Times New Roman"/>
                          <a:ea typeface="標楷體"/>
                          <a:cs typeface="Times New Roman"/>
                        </a:rPr>
                        <a:t>5</a:t>
                      </a:r>
                      <a:r>
                        <a:rPr lang="zh-TW" altLang="en-US" sz="1400" b="1" i="0" u="none" strike="noStrike" kern="1200" baseline="0" dirty="0">
                          <a:solidFill>
                            <a:schemeClr val="tx1"/>
                          </a:solidFill>
                          <a:latin typeface="Times New Roman"/>
                          <a:ea typeface="標楷體"/>
                          <a:cs typeface="Times New Roman"/>
                        </a:rPr>
                        <a:t>）</a:t>
                      </a:r>
                      <a:endParaRPr lang="zh-TW" altLang="en-US" sz="1400" b="1" i="0" u="none" strike="noStrike" kern="1200" baseline="0" dirty="0">
                        <a:solidFill>
                          <a:schemeClr val="tx1"/>
                        </a:solidFill>
                        <a:latin typeface="Calibri"/>
                        <a:ea typeface="Calibri"/>
                        <a:cs typeface="Times New Roman"/>
                      </a:endParaRPr>
                    </a:p>
                  </a:txBody>
                  <a:tcPr marL="57150" marR="57150"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lang="zh-TW" altLang="en-US" sz="1400" b="1" i="0" u="none" strike="noStrike" kern="1200" baseline="0" dirty="0" smtClean="0">
                          <a:solidFill>
                            <a:srgbClr val="FF0000"/>
                          </a:solidFill>
                          <a:latin typeface="Times New Roman"/>
                          <a:ea typeface="標楷體"/>
                          <a:cs typeface="Times New Roman"/>
                        </a:rPr>
                        <a:t>陳圳卿*、王聖銘、鄭建文、戴楠青</a:t>
                      </a:r>
                      <a:r>
                        <a:rPr lang="zh-TW" altLang="en-US" sz="1400" b="1" i="0" u="none" strike="noStrike" kern="1200" baseline="0" dirty="0" smtClean="0">
                          <a:solidFill>
                            <a:srgbClr val="FF0000"/>
                          </a:solidFill>
                          <a:latin typeface="新細明體"/>
                          <a:ea typeface="新細明體"/>
                          <a:cs typeface="Times New Roman"/>
                        </a:rPr>
                        <a:t>、</a:t>
                      </a:r>
                      <a:r>
                        <a:rPr lang="zh-TW" altLang="en-US" sz="1400" b="1" i="0" u="none" strike="noStrike" kern="1200" baseline="0" dirty="0" smtClean="0">
                          <a:solidFill>
                            <a:srgbClr val="FF0000"/>
                          </a:solidFill>
                          <a:latin typeface="標楷體" pitchFamily="65" charset="-120"/>
                          <a:ea typeface="標楷體" pitchFamily="65" charset="-120"/>
                          <a:cs typeface="Times New Roman"/>
                        </a:rPr>
                        <a:t>龍祈澔</a:t>
                      </a:r>
                      <a:r>
                        <a:rPr lang="zh-TW" altLang="en-US" sz="1400" b="1" i="0" u="none" strike="noStrike" kern="1200" baseline="0" dirty="0" smtClean="0">
                          <a:solidFill>
                            <a:schemeClr val="tx1"/>
                          </a:solidFill>
                          <a:latin typeface="Times New Roman"/>
                          <a:ea typeface="標楷體"/>
                          <a:cs typeface="Times New Roman"/>
                        </a:rPr>
                        <a:t>（</a:t>
                      </a:r>
                      <a:r>
                        <a:rPr lang="en-US" altLang="zh-TW" sz="1400" b="1" i="0" u="none" strike="noStrike" kern="1200" baseline="0" dirty="0" smtClean="0">
                          <a:solidFill>
                            <a:schemeClr val="tx1"/>
                          </a:solidFill>
                          <a:latin typeface="Times New Roman"/>
                          <a:ea typeface="標楷體"/>
                          <a:cs typeface="Times New Roman"/>
                        </a:rPr>
                        <a:t>5</a:t>
                      </a:r>
                      <a:r>
                        <a:rPr lang="zh-TW" altLang="en-US" sz="1400" b="1" i="0" u="none" strike="noStrike" kern="1200" baseline="0" dirty="0" smtClean="0">
                          <a:solidFill>
                            <a:schemeClr val="tx1"/>
                          </a:solidFill>
                          <a:latin typeface="Times New Roman"/>
                          <a:ea typeface="標楷體"/>
                          <a:cs typeface="Times New Roman"/>
                        </a:rPr>
                        <a:t>）</a:t>
                      </a:r>
                      <a:endParaRPr lang="en-US" altLang="zh-TW" sz="1400" b="1" i="0" u="none" strike="noStrike" kern="1200" baseline="0" dirty="0" smtClean="0">
                        <a:solidFill>
                          <a:srgbClr val="FF0000"/>
                        </a:solidFill>
                        <a:latin typeface="Times New Roman"/>
                        <a:ea typeface="標楷體"/>
                        <a:cs typeface="Times New Roman"/>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kern="1200" cap="none" normalizeH="0" baseline="0" dirty="0" smtClean="0">
                          <a:ln>
                            <a:noFill/>
                          </a:ln>
                          <a:solidFill>
                            <a:srgbClr val="FF0000"/>
                          </a:solidFill>
                          <a:effectLst/>
                          <a:latin typeface="標楷體" pitchFamily="65" charset="-120"/>
                          <a:ea typeface="標楷體" pitchFamily="65" charset="-120"/>
                          <a:cs typeface="+mn-cs"/>
                        </a:rPr>
                        <a:t>13</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r>
              <a:tr h="422957">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講師</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3D6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lang="zh-TW" altLang="en-US" sz="1400" b="1" i="0" u="none" strike="noStrike" kern="1200" baseline="0" dirty="0" smtClean="0">
                          <a:solidFill>
                            <a:srgbClr val="FF0000"/>
                          </a:solidFill>
                          <a:latin typeface="Times New Roman"/>
                          <a:ea typeface="標楷體"/>
                          <a:cs typeface="Times New Roman"/>
                        </a:rPr>
                        <a:t>何震寰</a:t>
                      </a:r>
                      <a:endParaRPr lang="en-US" altLang="zh-TW" sz="1400" b="1" i="0" u="none" strike="noStrike" kern="1200" baseline="0" dirty="0" smtClean="0">
                        <a:solidFill>
                          <a:srgbClr val="FF0000"/>
                        </a:solidFill>
                        <a:latin typeface="Times New Roman"/>
                        <a:ea typeface="標楷體"/>
                        <a:cs typeface="Times New Roman"/>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rPr>
                        <a:t>--</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rPr>
                        <a:t>--</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kern="1200" cap="none" normalizeH="0" baseline="0" dirty="0" smtClean="0">
                          <a:ln>
                            <a:noFill/>
                          </a:ln>
                          <a:solidFill>
                            <a:srgbClr val="FF0000"/>
                          </a:solidFill>
                          <a:effectLst/>
                          <a:latin typeface="標楷體" pitchFamily="65" charset="-120"/>
                          <a:ea typeface="標楷體" pitchFamily="65" charset="-120"/>
                          <a:cs typeface="+mn-cs"/>
                        </a:rPr>
                        <a:t>1</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DEAF0"/>
                    </a:solidFill>
                  </a:tcPr>
                </a:tc>
              </a:tr>
              <a:tr h="514504">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FF0000"/>
                          </a:solidFill>
                          <a:effectLst/>
                          <a:latin typeface="標楷體" pitchFamily="65" charset="-120"/>
                          <a:ea typeface="標楷體" pitchFamily="65" charset="-120"/>
                        </a:rPr>
                        <a:t>小計</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FF0000"/>
                          </a:solidFill>
                          <a:effectLst/>
                          <a:latin typeface="標楷體" pitchFamily="65" charset="-120"/>
                          <a:ea typeface="標楷體" pitchFamily="65" charset="-120"/>
                        </a:rPr>
                        <a:t>15</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FF0000"/>
                          </a:solidFill>
                          <a:effectLst/>
                          <a:latin typeface="標楷體" pitchFamily="65" charset="-120"/>
                          <a:ea typeface="標楷體" pitchFamily="65" charset="-120"/>
                        </a:rPr>
                        <a:t>13</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FF0000"/>
                          </a:solidFill>
                          <a:effectLst/>
                          <a:latin typeface="標楷體" pitchFamily="65" charset="-120"/>
                          <a:ea typeface="標楷體" pitchFamily="65" charset="-120"/>
                        </a:rPr>
                        <a:t>8</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kern="1200" cap="none" normalizeH="0" baseline="0" dirty="0" smtClean="0">
                          <a:ln>
                            <a:noFill/>
                          </a:ln>
                          <a:solidFill>
                            <a:srgbClr val="FF0000"/>
                          </a:solidFill>
                          <a:effectLst/>
                          <a:latin typeface="標楷體" pitchFamily="65" charset="-120"/>
                          <a:ea typeface="標楷體" pitchFamily="65" charset="-120"/>
                          <a:cs typeface="+mn-cs"/>
                        </a:rPr>
                        <a:t>36</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CD5B5"/>
                    </a:solidFill>
                  </a:tcPr>
                </a:tc>
              </a:tr>
              <a:tr h="402837">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endParaRP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r>
              <a:tr h="422957">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rPr>
                        <a:t>專案教師</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rPr>
                        <a:t>2</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標楷體" pitchFamily="65" charset="-120"/>
                          <a:ea typeface="標楷體" pitchFamily="65" charset="-120"/>
                        </a:rPr>
                        <a:t>2</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rPr>
                        <a:t>0</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F7F7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rPr>
                        <a:t>3</a:t>
                      </a:r>
                    </a:p>
                  </a:txBody>
                  <a:tcPr marL="6684" marR="6684" marT="6684"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F7F7F"/>
                    </a:solidFill>
                  </a:tcPr>
                </a:tc>
              </a:tr>
            </a:tbl>
          </a:graphicData>
        </a:graphic>
      </p:graphicFrame>
      <p:sp>
        <p:nvSpPr>
          <p:cNvPr id="10" name="文字方塊 9"/>
          <p:cNvSpPr txBox="1"/>
          <p:nvPr/>
        </p:nvSpPr>
        <p:spPr>
          <a:xfrm>
            <a:off x="8185176" y="3212390"/>
            <a:ext cx="923330" cy="3334246"/>
          </a:xfrm>
          <a:prstGeom prst="rect">
            <a:avLst/>
          </a:prstGeom>
          <a:noFill/>
        </p:spPr>
        <p:txBody>
          <a:bodyPr vert="eaVert" wrap="none" rtlCol="0">
            <a:spAutoFit/>
          </a:bodyPr>
          <a:lstStyle/>
          <a:p>
            <a:r>
              <a:rPr lang="zh-TW" altLang="en-US" sz="1600" dirty="0" smtClean="0">
                <a:effectLst>
                  <a:outerShdw blurRad="38100" dist="38100" dir="2700000" algn="tl">
                    <a:srgbClr val="000000">
                      <a:alpha val="43137"/>
                    </a:srgbClr>
                  </a:outerShdw>
                </a:effectLst>
                <a:latin typeface="標楷體" pitchFamily="65" charset="-120"/>
                <a:ea typeface="標楷體" pitchFamily="65" charset="-120"/>
              </a:rPr>
              <a:t>黑字</a:t>
            </a:r>
            <a:r>
              <a:rPr lang="en-US" altLang="zh-TW" sz="1600" dirty="0" smtClean="0">
                <a:effectLst>
                  <a:outerShdw blurRad="38100" dist="38100" dir="2700000" algn="tl">
                    <a:srgbClr val="000000">
                      <a:alpha val="43137"/>
                    </a:srgbClr>
                  </a:outerShdw>
                </a:effectLst>
                <a:latin typeface="標楷體" pitchFamily="65" charset="-120"/>
                <a:ea typeface="標楷體" pitchFamily="65" charset="-120"/>
              </a:rPr>
              <a:t>-86</a:t>
            </a:r>
            <a:r>
              <a:rPr lang="zh-TW" altLang="en-US" sz="1600" dirty="0" smtClean="0">
                <a:effectLst>
                  <a:outerShdw blurRad="38100" dist="38100" dir="2700000" algn="tl">
                    <a:srgbClr val="000000">
                      <a:alpha val="43137"/>
                    </a:srgbClr>
                  </a:outerShdw>
                </a:effectLst>
                <a:latin typeface="標楷體" pitchFamily="65" charset="-120"/>
                <a:ea typeface="標楷體" pitchFamily="65" charset="-120"/>
              </a:rPr>
              <a:t>學年度以前到校服務</a:t>
            </a:r>
            <a:endParaRPr lang="en-US" altLang="zh-TW" sz="1600" dirty="0" smtClean="0">
              <a:effectLst>
                <a:outerShdw blurRad="38100" dist="38100" dir="2700000" algn="tl">
                  <a:srgbClr val="000000">
                    <a:alpha val="43137"/>
                  </a:srgbClr>
                </a:outerShdw>
              </a:effectLst>
              <a:latin typeface="標楷體" pitchFamily="65" charset="-120"/>
              <a:ea typeface="標楷體" pitchFamily="65" charset="-120"/>
            </a:endParaRPr>
          </a:p>
          <a:p>
            <a:r>
              <a:rPr lang="zh-TW" altLang="en-US"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藍字</a:t>
            </a:r>
            <a:r>
              <a:rPr lang="en-US"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-86</a:t>
            </a:r>
            <a:r>
              <a:rPr lang="zh-TW"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至</a:t>
            </a:r>
            <a:r>
              <a:rPr lang="en-US"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95</a:t>
            </a:r>
            <a:r>
              <a:rPr lang="zh-TW"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學年第</a:t>
            </a:r>
            <a:r>
              <a:rPr lang="en-US"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1</a:t>
            </a:r>
            <a:r>
              <a:rPr lang="zh-TW"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學期</a:t>
            </a:r>
            <a:r>
              <a:rPr lang="zh-TW" altLang="en-US"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rPr>
              <a:t>到校服務</a:t>
            </a:r>
            <a:endParaRPr lang="en-US" altLang="zh-TW" sz="1600" dirty="0" smtClean="0">
              <a:solidFill>
                <a:srgbClr val="0000FF"/>
              </a:solidFill>
              <a:effectLst>
                <a:outerShdw blurRad="38100" dist="38100" dir="2700000" algn="tl">
                  <a:srgbClr val="000000">
                    <a:alpha val="43137"/>
                  </a:srgbClr>
                </a:outerShdw>
              </a:effectLst>
              <a:latin typeface="標楷體" pitchFamily="65" charset="-120"/>
              <a:ea typeface="標楷體" pitchFamily="65" charset="-120"/>
            </a:endParaRPr>
          </a:p>
          <a:p>
            <a:r>
              <a:rPr lang="zh-TW" altLang="en-US"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紅字</a:t>
            </a:r>
            <a:r>
              <a:rPr lang="en-US" altLang="zh-TW"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-95</a:t>
            </a:r>
            <a:r>
              <a:rPr lang="zh-TW" altLang="zh-TW"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學年第</a:t>
            </a:r>
            <a:r>
              <a:rPr lang="en-US" altLang="zh-TW"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2</a:t>
            </a:r>
            <a:r>
              <a:rPr lang="zh-TW" altLang="zh-TW"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學期</a:t>
            </a:r>
            <a:r>
              <a:rPr lang="zh-TW" altLang="en-US" sz="16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以後到校服務</a:t>
            </a:r>
            <a:endParaRPr lang="zh-TW" altLang="en-US" sz="1600" dirty="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p:txBody>
      </p:sp>
      <p:sp>
        <p:nvSpPr>
          <p:cNvPr id="9" name="文字方塊 8"/>
          <p:cNvSpPr txBox="1"/>
          <p:nvPr/>
        </p:nvSpPr>
        <p:spPr>
          <a:xfrm>
            <a:off x="7929586" y="3214686"/>
            <a:ext cx="430887" cy="2369880"/>
          </a:xfrm>
          <a:prstGeom prst="rect">
            <a:avLst/>
          </a:prstGeom>
          <a:noFill/>
        </p:spPr>
        <p:txBody>
          <a:bodyPr vert="eaVert" wrap="none" rtlCol="0">
            <a:spAutoFit/>
          </a:bodyPr>
          <a:lstStyle/>
          <a:p>
            <a:r>
              <a:rPr lang="zh-TW" altLang="en-US" sz="1600" u="sng" dirty="0" smtClean="0">
                <a:latin typeface="標楷體" pitchFamily="65" charset="-120"/>
                <a:ea typeface="標楷體" pitchFamily="65" charset="-120"/>
              </a:rPr>
              <a:t>底線</a:t>
            </a:r>
            <a:r>
              <a:rPr lang="zh-TW" altLang="en-US" sz="1600" dirty="0" smtClean="0">
                <a:latin typeface="標楷體" pitchFamily="65" charset="-120"/>
                <a:ea typeface="標楷體" pitchFamily="65" charset="-120"/>
              </a:rPr>
              <a:t>為近</a:t>
            </a:r>
            <a:r>
              <a:rPr lang="en-US" altLang="zh-TW" sz="1600" dirty="0" smtClean="0">
                <a:latin typeface="標楷體" pitchFamily="65" charset="-120"/>
                <a:ea typeface="標楷體" pitchFamily="65" charset="-120"/>
              </a:rPr>
              <a:t>10</a:t>
            </a:r>
            <a:r>
              <a:rPr lang="zh-TW" altLang="en-US" sz="1600" dirty="0" smtClean="0">
                <a:latin typeface="標楷體" pitchFamily="65" charset="-120"/>
                <a:ea typeface="標楷體" pitchFamily="65" charset="-120"/>
              </a:rPr>
              <a:t>年內通過升等</a:t>
            </a:r>
            <a:endParaRPr lang="en-US" altLang="zh-TW" sz="1600" dirty="0" smtClean="0">
              <a:latin typeface="標楷體" pitchFamily="65" charset="-120"/>
              <a:ea typeface="標楷體" pitchFamily="65" charset="-120"/>
            </a:endParaRPr>
          </a:p>
        </p:txBody>
      </p:sp>
      <p:sp>
        <p:nvSpPr>
          <p:cNvPr id="11" name="文字方塊 10"/>
          <p:cNvSpPr txBox="1"/>
          <p:nvPr/>
        </p:nvSpPr>
        <p:spPr>
          <a:xfrm>
            <a:off x="7643834" y="3257014"/>
            <a:ext cx="430887" cy="3600986"/>
          </a:xfrm>
          <a:prstGeom prst="rect">
            <a:avLst/>
          </a:prstGeom>
          <a:noFill/>
        </p:spPr>
        <p:txBody>
          <a:bodyPr vert="eaVert" wrap="none" rtlCol="0">
            <a:spAutoFit/>
          </a:bodyPr>
          <a:lstStyle/>
          <a:p>
            <a:r>
              <a:rPr lang="zh-TW" altLang="en-US" sz="1600" dirty="0" smtClean="0">
                <a:solidFill>
                  <a:srgbClr val="0000FF"/>
                </a:solidFill>
                <a:latin typeface="標楷體" pitchFamily="65" charset="-120"/>
                <a:ea typeface="標楷體" pitchFamily="65" charset="-120"/>
              </a:rPr>
              <a:t>* 為近</a:t>
            </a:r>
            <a:r>
              <a:rPr lang="en-US" altLang="zh-TW" sz="1600" dirty="0" smtClean="0">
                <a:solidFill>
                  <a:srgbClr val="0000FF"/>
                </a:solidFill>
                <a:latin typeface="標楷體" pitchFamily="65" charset="-120"/>
                <a:ea typeface="標楷體" pitchFamily="65" charset="-120"/>
              </a:rPr>
              <a:t>5</a:t>
            </a:r>
            <a:r>
              <a:rPr lang="zh-TW" altLang="en-US" sz="1600" dirty="0" smtClean="0">
                <a:solidFill>
                  <a:srgbClr val="0000FF"/>
                </a:solidFill>
                <a:latin typeface="標楷體" pitchFamily="65" charset="-120"/>
                <a:ea typeface="標楷體" pitchFamily="65" charset="-120"/>
              </a:rPr>
              <a:t>年曾申請或正辦理升等程序中</a:t>
            </a:r>
            <a:endParaRPr lang="en-US" altLang="zh-TW" sz="1600" dirty="0" smtClean="0">
              <a:solidFill>
                <a:srgbClr val="0000FF"/>
              </a:solidFill>
              <a:latin typeface="標楷體" pitchFamily="65" charset="-120"/>
              <a:ea typeface="標楷體" pitchFamily="65" charset="-120"/>
            </a:endParaRPr>
          </a:p>
        </p:txBody>
      </p:sp>
      <p:graphicFrame>
        <p:nvGraphicFramePr>
          <p:cNvPr id="12" name="圖表 11"/>
          <p:cNvGraphicFramePr/>
          <p:nvPr/>
        </p:nvGraphicFramePr>
        <p:xfrm>
          <a:off x="5868144" y="-387424"/>
          <a:ext cx="3528392" cy="30320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100</a:t>
            </a:fld>
            <a:endParaRPr lang="en-US" altLang="zh-TW" dirty="0" smtClean="0"/>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9" name="矩形 18"/>
          <p:cNvSpPr/>
          <p:nvPr/>
        </p:nvSpPr>
        <p:spPr>
          <a:xfrm>
            <a:off x="539552" y="1324261"/>
            <a:ext cx="3746696" cy="461665"/>
          </a:xfrm>
          <a:prstGeom prst="rect">
            <a:avLst/>
          </a:prstGeom>
        </p:spPr>
        <p:txBody>
          <a:bodyPr wrap="square">
            <a:spAutoFit/>
          </a:bodyPr>
          <a:lstStyle/>
          <a:p>
            <a:r>
              <a:rPr lang="zh-TW" altLang="en-US" sz="2400" dirty="0" smtClean="0">
                <a:solidFill>
                  <a:srgbClr val="FFFF00"/>
                </a:solidFill>
                <a:latin typeface="標楷體" pitchFamily="65" charset="-120"/>
                <a:ea typeface="標楷體" pitchFamily="65" charset="-120"/>
              </a:rPr>
              <a:t>工設系</a:t>
            </a:r>
            <a:r>
              <a:rPr lang="en-US" altLang="zh-TW" sz="2400" dirty="0" smtClean="0">
                <a:solidFill>
                  <a:srgbClr val="FFFF00"/>
                </a:solidFill>
                <a:latin typeface="標楷體" pitchFamily="65" charset="-120"/>
                <a:ea typeface="標楷體" pitchFamily="65" charset="-120"/>
              </a:rPr>
              <a:t>101</a:t>
            </a:r>
            <a:r>
              <a:rPr lang="zh-TW" altLang="en-US" sz="2400" dirty="0" smtClean="0">
                <a:solidFill>
                  <a:srgbClr val="FFFF00"/>
                </a:solidFill>
                <a:latin typeface="標楷體" pitchFamily="65" charset="-120"/>
                <a:ea typeface="標楷體" pitchFamily="65" charset="-120"/>
              </a:rPr>
              <a:t>學年設計週展覽</a:t>
            </a:r>
            <a:endParaRPr lang="zh-TW" altLang="en-US" sz="2400" dirty="0">
              <a:solidFill>
                <a:srgbClr val="FFFF00"/>
              </a:solidFill>
              <a:latin typeface="標楷體" pitchFamily="65" charset="-120"/>
              <a:ea typeface="標楷體" pitchFamily="65" charset="-120"/>
            </a:endParaRPr>
          </a:p>
        </p:txBody>
      </p:sp>
      <p:pic>
        <p:nvPicPr>
          <p:cNvPr id="10" name="Picture 4" descr="_DSC5944"/>
          <p:cNvPicPr>
            <a:picLocks noChangeAspect="1" noChangeArrowheads="1"/>
          </p:cNvPicPr>
          <p:nvPr/>
        </p:nvPicPr>
        <p:blipFill>
          <a:blip r:embed="rId3" cstate="email"/>
          <a:srcRect/>
          <a:stretch>
            <a:fillRect/>
          </a:stretch>
        </p:blipFill>
        <p:spPr bwMode="auto">
          <a:xfrm>
            <a:off x="323528" y="1772816"/>
            <a:ext cx="3817268" cy="2534955"/>
          </a:xfrm>
          <a:prstGeom prst="rect">
            <a:avLst/>
          </a:prstGeom>
          <a:noFill/>
        </p:spPr>
      </p:pic>
      <p:pic>
        <p:nvPicPr>
          <p:cNvPr id="11" name="Picture 4" descr="_DSC5909"/>
          <p:cNvPicPr>
            <a:picLocks noChangeAspect="1" noChangeArrowheads="1"/>
          </p:cNvPicPr>
          <p:nvPr/>
        </p:nvPicPr>
        <p:blipFill>
          <a:blip r:embed="rId4" cstate="email"/>
          <a:srcRect/>
          <a:stretch>
            <a:fillRect/>
          </a:stretch>
        </p:blipFill>
        <p:spPr bwMode="auto">
          <a:xfrm>
            <a:off x="4788024" y="1797006"/>
            <a:ext cx="3744416" cy="2486576"/>
          </a:xfrm>
          <a:prstGeom prst="rect">
            <a:avLst/>
          </a:prstGeom>
          <a:noFill/>
        </p:spPr>
      </p:pic>
      <p:pic>
        <p:nvPicPr>
          <p:cNvPr id="12" name="Picture 4" descr="IMG_5352"/>
          <p:cNvPicPr preferRelativeResize="0">
            <a:picLocks noChangeAspect="1" noChangeArrowheads="1"/>
          </p:cNvPicPr>
          <p:nvPr/>
        </p:nvPicPr>
        <p:blipFill>
          <a:blip r:embed="rId5" cstate="email"/>
          <a:srcRect/>
          <a:stretch>
            <a:fillRect/>
          </a:stretch>
        </p:blipFill>
        <p:spPr bwMode="auto">
          <a:xfrm>
            <a:off x="323528" y="4361722"/>
            <a:ext cx="3816424" cy="2496277"/>
          </a:xfrm>
          <a:prstGeom prst="rect">
            <a:avLst/>
          </a:prstGeom>
          <a:noFill/>
        </p:spPr>
      </p:pic>
      <p:pic>
        <p:nvPicPr>
          <p:cNvPr id="13" name="Picture 4" descr="_DSC5946"/>
          <p:cNvPicPr>
            <a:picLocks noChangeAspect="1" noChangeArrowheads="1"/>
          </p:cNvPicPr>
          <p:nvPr/>
        </p:nvPicPr>
        <p:blipFill>
          <a:blip r:embed="rId6" cstate="email"/>
          <a:srcRect/>
          <a:stretch>
            <a:fillRect/>
          </a:stretch>
        </p:blipFill>
        <p:spPr bwMode="auto">
          <a:xfrm>
            <a:off x="4788024" y="4371423"/>
            <a:ext cx="3744417" cy="2486577"/>
          </a:xfrm>
          <a:prstGeom prst="rect">
            <a:avLst/>
          </a:prstGeom>
          <a:noFill/>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4" name="矩形 13"/>
          <p:cNvSpPr/>
          <p:nvPr/>
        </p:nvSpPr>
        <p:spPr>
          <a:xfrm>
            <a:off x="520444" y="1124744"/>
            <a:ext cx="2646878" cy="461665"/>
          </a:xfrm>
          <a:prstGeom prst="rect">
            <a:avLst/>
          </a:prstGeom>
        </p:spPr>
        <p:txBody>
          <a:bodyPr wrap="none">
            <a:spAutoFit/>
          </a:bodyPr>
          <a:lstStyle/>
          <a:p>
            <a:r>
              <a:rPr lang="en-US" altLang="zh-TW" sz="2400" dirty="0" smtClean="0">
                <a:solidFill>
                  <a:srgbClr val="FFFF00"/>
                </a:solidFill>
                <a:latin typeface="標楷體" pitchFamily="65" charset="-120"/>
                <a:ea typeface="標楷體" pitchFamily="65" charset="-120"/>
              </a:rPr>
              <a:t>2013</a:t>
            </a:r>
            <a:r>
              <a:rPr lang="zh-TW" altLang="zh-TW" sz="2400" dirty="0" smtClean="0">
                <a:solidFill>
                  <a:srgbClr val="FFFF00"/>
                </a:solidFill>
                <a:latin typeface="標楷體" pitchFamily="65" charset="-120"/>
                <a:ea typeface="標楷體" pitchFamily="65" charset="-120"/>
              </a:rPr>
              <a:t>新一代設計展</a:t>
            </a:r>
            <a:endParaRPr lang="zh-TW" altLang="en-US" sz="2400" dirty="0">
              <a:solidFill>
                <a:srgbClr val="FFFF00"/>
              </a:solidFill>
            </a:endParaRPr>
          </a:p>
        </p:txBody>
      </p:sp>
      <p:pic>
        <p:nvPicPr>
          <p:cNvPr id="4" name="Picture 5" descr="C:\Users\Design College\Desktop\２０１３新一代設計展籌備工作\pic\2013-0517 新一代北科開幕\SAM_0348.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361654" y="1556792"/>
            <a:ext cx="3360375" cy="252028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文字方塊 4"/>
          <p:cNvSpPr txBox="1"/>
          <p:nvPr/>
        </p:nvSpPr>
        <p:spPr>
          <a:xfrm>
            <a:off x="395536" y="4082168"/>
            <a:ext cx="3096344" cy="307777"/>
          </a:xfrm>
          <a:prstGeom prst="rect">
            <a:avLst/>
          </a:prstGeom>
          <a:noFill/>
        </p:spPr>
        <p:txBody>
          <a:bodyPr wrap="square" rtlCol="0">
            <a:spAutoFit/>
          </a:bodyPr>
          <a:lstStyle/>
          <a:p>
            <a:r>
              <a:rPr lang="en-US" altLang="zh-TW" sz="1400" dirty="0" smtClean="0"/>
              <a:t>2013 </a:t>
            </a:r>
            <a:r>
              <a:rPr lang="zh-TW" altLang="en-US" sz="1400" dirty="0" smtClean="0"/>
              <a:t>新</a:t>
            </a:r>
            <a:r>
              <a:rPr lang="zh-TW" altLang="en-US" sz="1400" dirty="0"/>
              <a:t>一代設計</a:t>
            </a:r>
            <a:r>
              <a:rPr lang="zh-TW" altLang="en-US" sz="1400" dirty="0" smtClean="0"/>
              <a:t>展開</a:t>
            </a:r>
            <a:r>
              <a:rPr lang="zh-TW" altLang="en-US" sz="1400" dirty="0"/>
              <a:t>幕</a:t>
            </a:r>
            <a:r>
              <a:rPr lang="zh-TW" altLang="en-US" sz="1400" dirty="0" smtClean="0"/>
              <a:t>剪綵</a:t>
            </a:r>
            <a:endParaRPr lang="zh-TW" altLang="en-US" sz="1400" dirty="0"/>
          </a:p>
        </p:txBody>
      </p:sp>
      <p:pic>
        <p:nvPicPr>
          <p:cNvPr id="6" name="Picture 9" descr="C:\Users\Design College\Desktop\２０１３新一代設計展籌備工作\pic\2013-0508 校內展記者會\_DSC5961.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4246947" y="764704"/>
            <a:ext cx="4213485" cy="280371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矩形 6"/>
          <p:cNvSpPr/>
          <p:nvPr/>
        </p:nvSpPr>
        <p:spPr>
          <a:xfrm>
            <a:off x="4115780" y="3573016"/>
            <a:ext cx="2688468" cy="523220"/>
          </a:xfrm>
          <a:prstGeom prst="rect">
            <a:avLst/>
          </a:prstGeom>
        </p:spPr>
        <p:txBody>
          <a:bodyPr wrap="square">
            <a:spAutoFit/>
          </a:bodyPr>
          <a:lstStyle/>
          <a:p>
            <a:r>
              <a:rPr lang="en-US" altLang="zh-TW" sz="1400" dirty="0" smtClean="0"/>
              <a:t>2013</a:t>
            </a:r>
            <a:r>
              <a:rPr lang="zh-TW" altLang="en-US" sz="1400" dirty="0" smtClean="0"/>
              <a:t> 工</a:t>
            </a:r>
            <a:r>
              <a:rPr lang="zh-TW" altLang="en-US" sz="1400" dirty="0"/>
              <a:t>設系畢業班校內</a:t>
            </a:r>
            <a:r>
              <a:rPr lang="zh-TW" altLang="en-US" sz="1400" dirty="0" smtClean="0"/>
              <a:t>展暨新一代記者會</a:t>
            </a:r>
            <a:endParaRPr lang="zh-TW" altLang="en-US" sz="1400" dirty="0"/>
          </a:p>
        </p:txBody>
      </p:sp>
      <p:pic>
        <p:nvPicPr>
          <p:cNvPr id="60418" name="Picture 2" descr="C:\Users\Design College\Desktop\２０１３新一代設計展籌備工作\pic\2013-0517 新一代北科開幕\SAM_0374.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3396327" y="4349295"/>
            <a:ext cx="3285441" cy="2464081"/>
          </a:xfrm>
          <a:prstGeom prst="rect">
            <a:avLst/>
          </a:prstGeom>
          <a:noFill/>
          <a:extLst>
            <a:ext uri="{909E8E84-426E-40DD-AFC4-6F175D3DCCD1}">
              <a14:hiddenFill xmlns="" xmlns:a14="http://schemas.microsoft.com/office/drawing/2010/main">
                <a:solidFill>
                  <a:srgbClr val="FFFFFF"/>
                </a:solidFill>
              </a14:hiddenFill>
            </a:ext>
          </a:extLst>
        </p:spPr>
      </p:pic>
      <p:pic>
        <p:nvPicPr>
          <p:cNvPr id="60419" name="Picture 3" descr="C:\Users\Design College\Desktop\２０１３新一代設計展籌備工作\pic\2013-0517 新一代北科開幕\SAM_0376.JPG"/>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6732240" y="3573016"/>
            <a:ext cx="2160240" cy="3168352"/>
          </a:xfrm>
          <a:prstGeom prst="rect">
            <a:avLst/>
          </a:prstGeom>
          <a:noFill/>
          <a:extLst>
            <a:ext uri="{909E8E84-426E-40DD-AFC4-6F175D3DCCD1}">
              <a14:hiddenFill xmlns="" xmlns:a14="http://schemas.microsoft.com/office/drawing/2010/main">
                <a:solidFill>
                  <a:srgbClr val="FFFFFF"/>
                </a:solidFill>
              </a14:hiddenFill>
            </a:ext>
          </a:extLst>
        </p:spPr>
      </p:pic>
      <p:pic>
        <p:nvPicPr>
          <p:cNvPr id="60420" name="Picture 4" descr="C:\Users\Design College\Desktop\２０１３新一代設計展籌備工作\pic\2013-0517 新一代北科開幕\SAM_0357.JPG"/>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95536" y="4581128"/>
            <a:ext cx="2963134" cy="2222351"/>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投影片編號版面配置區 10"/>
          <p:cNvSpPr>
            <a:spLocks noGrp="1"/>
          </p:cNvSpPr>
          <p:nvPr>
            <p:ph type="sldNum" sz="quarter" idx="11"/>
          </p:nvPr>
        </p:nvSpPr>
        <p:spPr/>
        <p:txBody>
          <a:bodyPr/>
          <a:lstStyle/>
          <a:p>
            <a:pPr>
              <a:defRPr/>
            </a:pPr>
            <a:fld id="{D02F24DD-2813-42E1-A04B-D42CDFB3C870}" type="slidenum">
              <a:rPr lang="zh-TW" altLang="en-US" smtClean="0"/>
              <a:pPr>
                <a:defRPr/>
              </a:pPr>
              <a:t>101</a:t>
            </a:fld>
            <a:endParaRPr lang="zh-TW" altLang="en-US"/>
          </a:p>
        </p:txBody>
      </p:sp>
    </p:spTree>
    <p:extLst>
      <p:ext uri="{BB962C8B-B14F-4D97-AF65-F5344CB8AC3E}">
        <p14:creationId xmlns="" xmlns:p14="http://schemas.microsoft.com/office/powerpoint/2010/main" val="192409059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945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pic>
        <p:nvPicPr>
          <p:cNvPr id="2" name="圖片 1"/>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179512" y="2316567"/>
            <a:ext cx="2924512" cy="4136769"/>
          </a:xfrm>
          <a:prstGeom prst="rect">
            <a:avLst/>
          </a:prstGeom>
        </p:spPr>
      </p:pic>
      <p:pic>
        <p:nvPicPr>
          <p:cNvPr id="5" name="圖片 4"/>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7139764" y="1298965"/>
            <a:ext cx="1975952" cy="1481964"/>
          </a:xfrm>
          <a:prstGeom prst="rect">
            <a:avLst/>
          </a:prstGeom>
        </p:spPr>
      </p:pic>
      <p:pic>
        <p:nvPicPr>
          <p:cNvPr id="6" name="圖片 5"/>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3191432" y="1052736"/>
            <a:ext cx="3769247" cy="2376264"/>
          </a:xfrm>
          <a:prstGeom prst="rect">
            <a:avLst/>
          </a:prstGeom>
        </p:spPr>
      </p:pic>
      <p:pic>
        <p:nvPicPr>
          <p:cNvPr id="2050" name="Picture 2"/>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3203848" y="3603612"/>
            <a:ext cx="2114346" cy="1409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4526106" y="4653136"/>
            <a:ext cx="3024336" cy="2016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7573960" y="2924944"/>
            <a:ext cx="1479797" cy="20777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 name="矩形 9"/>
          <p:cNvSpPr/>
          <p:nvPr/>
        </p:nvSpPr>
        <p:spPr>
          <a:xfrm>
            <a:off x="288976" y="1628800"/>
            <a:ext cx="2646878" cy="461665"/>
          </a:xfrm>
          <a:prstGeom prst="rect">
            <a:avLst/>
          </a:prstGeom>
        </p:spPr>
        <p:txBody>
          <a:bodyPr wrap="none">
            <a:spAutoFit/>
          </a:bodyPr>
          <a:lstStyle/>
          <a:p>
            <a:pPr algn="ctr">
              <a:spcAft>
                <a:spcPts val="0"/>
              </a:spcAft>
            </a:pPr>
            <a:r>
              <a:rPr lang="en-US" altLang="zh-TW" sz="2400" dirty="0" smtClean="0">
                <a:solidFill>
                  <a:srgbClr val="FFFF00"/>
                </a:solidFill>
                <a:latin typeface="標楷體" pitchFamily="65" charset="-120"/>
                <a:ea typeface="標楷體" pitchFamily="65" charset="-120"/>
              </a:rPr>
              <a:t>2013</a:t>
            </a:r>
            <a:r>
              <a:rPr lang="zh-TW" altLang="en-US" sz="2400" dirty="0" smtClean="0">
                <a:solidFill>
                  <a:srgbClr val="FFFF00"/>
                </a:solidFill>
                <a:latin typeface="標楷體" pitchFamily="65" charset="-120"/>
                <a:ea typeface="標楷體" pitchFamily="65" charset="-120"/>
              </a:rPr>
              <a:t>建築系畢業展</a:t>
            </a:r>
            <a:endParaRPr lang="zh-TW" altLang="zh-TW" sz="2400" kern="100" dirty="0">
              <a:solidFill>
                <a:srgbClr val="FFFF00"/>
              </a:solidFill>
              <a:latin typeface="標楷體" pitchFamily="65" charset="-120"/>
              <a:ea typeface="標楷體" pitchFamily="65" charset="-120"/>
              <a:cs typeface="Times New Roman"/>
            </a:endParaRPr>
          </a:p>
        </p:txBody>
      </p:sp>
      <p:sp>
        <p:nvSpPr>
          <p:cNvPr id="11" name="投影片編號版面配置區 10"/>
          <p:cNvSpPr>
            <a:spLocks noGrp="1"/>
          </p:cNvSpPr>
          <p:nvPr>
            <p:ph type="sldNum" sz="quarter" idx="11"/>
          </p:nvPr>
        </p:nvSpPr>
        <p:spPr/>
        <p:txBody>
          <a:bodyPr/>
          <a:lstStyle/>
          <a:p>
            <a:pPr>
              <a:defRPr/>
            </a:pPr>
            <a:fld id="{D02F24DD-2813-42E1-A04B-D42CDFB3C870}" type="slidenum">
              <a:rPr lang="zh-TW" altLang="en-US" smtClean="0"/>
              <a:pPr>
                <a:defRPr/>
              </a:pPr>
              <a:t>102</a:t>
            </a:fld>
            <a:endParaRPr lang="zh-TW" alt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1036" name="Picture 12" descr="C:\Users\Design College\Desktop\pic\創四畢業展思想迴路.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5218008" y="746324"/>
            <a:ext cx="3916003" cy="2610668"/>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Users\Design College\Desktop\pic\101-2創三班展\1044365_666385616708146_481266004_n.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9814" y="921143"/>
            <a:ext cx="3168354" cy="2376264"/>
          </a:xfrm>
          <a:prstGeom prst="rect">
            <a:avLst/>
          </a:prstGeom>
          <a:noFill/>
          <a:extLst>
            <a:ext uri="{909E8E84-426E-40DD-AFC4-6F175D3DCCD1}">
              <a14:hiddenFill xmlns="" xmlns:a14="http://schemas.microsoft.com/office/drawing/2010/main">
                <a:solidFill>
                  <a:srgbClr val="FFFFFF"/>
                </a:solidFill>
              </a14:hiddenFill>
            </a:ext>
          </a:extLst>
        </p:spPr>
      </p:pic>
      <p:sp>
        <p:nvSpPr>
          <p:cNvPr id="19458" name="標題 1"/>
          <p:cNvSpPr>
            <a:spLocks noGrp="1"/>
          </p:cNvSpPr>
          <p:nvPr>
            <p:ph type="title"/>
          </p:nvPr>
        </p:nvSpPr>
        <p:spPr>
          <a:xfrm>
            <a:off x="0" y="0"/>
            <a:ext cx="9144000" cy="1079500"/>
          </a:xfrm>
          <a:solidFill>
            <a:schemeClr val="bg1"/>
          </a:solidFill>
        </p:spPr>
        <p:txBody>
          <a:bodyPr/>
          <a:lstStyle/>
          <a:p>
            <a:pPr algn="l"/>
            <a:r>
              <a:rPr lang="zh-TW" altLang="en-US" sz="4000" dirty="0">
                <a:latin typeface="標楷體" pitchFamily="65" charset="-120"/>
                <a:ea typeface="標楷體" pitchFamily="65" charset="-120"/>
              </a:rPr>
              <a:t>已完成重點業務</a:t>
            </a:r>
            <a:r>
              <a:rPr lang="en-US" altLang="zh-TW" sz="4000" dirty="0">
                <a:latin typeface="標楷體" pitchFamily="65" charset="-120"/>
                <a:ea typeface="標楷體" pitchFamily="65" charset="-120"/>
              </a:rPr>
              <a:t>(</a:t>
            </a:r>
            <a:r>
              <a:rPr lang="zh-TW" altLang="en-US" sz="4000" dirty="0">
                <a:latin typeface="標楷體" pitchFamily="65" charset="-120"/>
                <a:ea typeface="標楷體" pitchFamily="65" charset="-120"/>
              </a:rPr>
              <a:t>研究與教學</a:t>
            </a:r>
            <a:r>
              <a:rPr lang="en-US" altLang="zh-TW" sz="4000" dirty="0">
                <a:latin typeface="標楷體" pitchFamily="65" charset="-120"/>
                <a:ea typeface="標楷體" pitchFamily="65" charset="-120"/>
              </a:rPr>
              <a:t>)</a:t>
            </a:r>
            <a:endParaRPr lang="en-US" altLang="zh-TW" sz="4000" dirty="0" smtClean="0">
              <a:latin typeface="標楷體" pitchFamily="65" charset="-120"/>
              <a:ea typeface="標楷體" pitchFamily="65" charset="-120"/>
            </a:endParaRPr>
          </a:p>
        </p:txBody>
      </p:sp>
      <p:sp>
        <p:nvSpPr>
          <p:cNvPr id="3" name="文字方塊 2"/>
          <p:cNvSpPr txBox="1"/>
          <p:nvPr/>
        </p:nvSpPr>
        <p:spPr>
          <a:xfrm>
            <a:off x="107504" y="3356992"/>
            <a:ext cx="2426620" cy="523220"/>
          </a:xfrm>
          <a:prstGeom prst="rect">
            <a:avLst/>
          </a:prstGeom>
          <a:noFill/>
        </p:spPr>
        <p:txBody>
          <a:bodyPr wrap="square" rtlCol="0">
            <a:spAutoFit/>
          </a:bodyPr>
          <a:lstStyle/>
          <a:p>
            <a:r>
              <a:rPr lang="en-US" altLang="zh-TW" sz="1400" dirty="0" smtClean="0"/>
              <a:t>2013</a:t>
            </a:r>
            <a:r>
              <a:rPr lang="zh-TW" altLang="en-US" sz="1400" dirty="0" smtClean="0"/>
              <a:t> 創設</a:t>
            </a:r>
            <a:r>
              <a:rPr lang="zh-TW" altLang="en-US" sz="1400" dirty="0"/>
              <a:t>班大三</a:t>
            </a:r>
            <a:r>
              <a:rPr lang="zh-TW" altLang="en-US" sz="1400" dirty="0" smtClean="0"/>
              <a:t>期末班展</a:t>
            </a:r>
            <a:r>
              <a:rPr lang="zh-TW" altLang="en-US" sz="1400" dirty="0"/>
              <a:t>「麻花辮</a:t>
            </a:r>
            <a:r>
              <a:rPr lang="zh-TW" altLang="en-US" sz="1400" dirty="0" smtClean="0"/>
              <a:t>」</a:t>
            </a:r>
            <a:r>
              <a:rPr lang="en-US" altLang="zh-TW" sz="1400" dirty="0" err="1" smtClean="0"/>
              <a:t>i</a:t>
            </a:r>
            <a:endParaRPr lang="zh-TW" altLang="en-US" sz="1400" dirty="0"/>
          </a:p>
        </p:txBody>
      </p:sp>
      <p:pic>
        <p:nvPicPr>
          <p:cNvPr id="1028" name="Picture 4" descr="C:\Users\Design College\Desktop\pic\101-2創二班展\1009011_676582935691190_703746267_o.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2577428" y="1856335"/>
            <a:ext cx="3020054" cy="170248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文字方塊 6"/>
          <p:cNvSpPr txBox="1"/>
          <p:nvPr/>
        </p:nvSpPr>
        <p:spPr>
          <a:xfrm>
            <a:off x="2627784" y="3570075"/>
            <a:ext cx="3224959" cy="307777"/>
          </a:xfrm>
          <a:prstGeom prst="rect">
            <a:avLst/>
          </a:prstGeom>
          <a:noFill/>
        </p:spPr>
        <p:txBody>
          <a:bodyPr wrap="square" rtlCol="0">
            <a:spAutoFit/>
          </a:bodyPr>
          <a:lstStyle/>
          <a:p>
            <a:r>
              <a:rPr lang="en-US" altLang="zh-TW" sz="1400" dirty="0" smtClean="0"/>
              <a:t>2013</a:t>
            </a:r>
            <a:r>
              <a:rPr lang="zh-TW" altLang="en-US" sz="1400" dirty="0" smtClean="0"/>
              <a:t> 創設</a:t>
            </a:r>
            <a:r>
              <a:rPr lang="zh-TW" altLang="en-US" sz="1400" dirty="0"/>
              <a:t>班</a:t>
            </a:r>
            <a:r>
              <a:rPr lang="zh-TW" altLang="en-US" sz="1400" dirty="0" smtClean="0"/>
              <a:t>大二期末班展</a:t>
            </a:r>
            <a:r>
              <a:rPr lang="zh-TW" altLang="zh-TW" sz="1400" dirty="0"/>
              <a:t>「雙生</a:t>
            </a:r>
            <a:r>
              <a:rPr lang="zh-TW" altLang="zh-TW" sz="1400" dirty="0" smtClean="0"/>
              <a:t>」</a:t>
            </a:r>
            <a:endParaRPr lang="zh-TW" altLang="en-US" sz="1400" dirty="0"/>
          </a:p>
        </p:txBody>
      </p:sp>
      <p:sp>
        <p:nvSpPr>
          <p:cNvPr id="21" name="文字方塊 20"/>
          <p:cNvSpPr txBox="1"/>
          <p:nvPr/>
        </p:nvSpPr>
        <p:spPr>
          <a:xfrm>
            <a:off x="5868144" y="3481263"/>
            <a:ext cx="2662961" cy="307777"/>
          </a:xfrm>
          <a:prstGeom prst="rect">
            <a:avLst/>
          </a:prstGeom>
          <a:noFill/>
        </p:spPr>
        <p:txBody>
          <a:bodyPr wrap="square" rtlCol="0">
            <a:spAutoFit/>
          </a:bodyPr>
          <a:lstStyle/>
          <a:p>
            <a:r>
              <a:rPr lang="en-US" altLang="zh-TW" sz="1400" dirty="0" smtClean="0"/>
              <a:t>2013</a:t>
            </a:r>
            <a:r>
              <a:rPr lang="zh-TW" altLang="en-US" sz="1400" dirty="0" smtClean="0"/>
              <a:t> 創設班畢業班校外展 </a:t>
            </a:r>
            <a:endParaRPr lang="zh-TW" altLang="en-US" sz="1400" dirty="0"/>
          </a:p>
        </p:txBody>
      </p:sp>
      <p:pic>
        <p:nvPicPr>
          <p:cNvPr id="59394" name="Picture 2" descr="C:\Users\Design College\Desktop\pic\101-2創三班展\1010427_666385443374830_245212876_n.jpg"/>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99826" y="3929608"/>
            <a:ext cx="3556991" cy="2667744"/>
          </a:xfrm>
          <a:prstGeom prst="rect">
            <a:avLst/>
          </a:prstGeom>
          <a:noFill/>
          <a:extLst>
            <a:ext uri="{909E8E84-426E-40DD-AFC4-6F175D3DCCD1}">
              <a14:hiddenFill xmlns="" xmlns:a14="http://schemas.microsoft.com/office/drawing/2010/main">
                <a:solidFill>
                  <a:srgbClr val="FFFFFF"/>
                </a:solidFill>
              </a14:hiddenFill>
            </a:ext>
          </a:extLst>
        </p:spPr>
      </p:pic>
      <p:pic>
        <p:nvPicPr>
          <p:cNvPr id="59396" name="Picture 4" descr="C:\Users\Design College\Desktop\pic\400919_584925551537704_1434843049_n.jpg"/>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851920" y="3872613"/>
            <a:ext cx="4223417" cy="2815611"/>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矩形 10"/>
          <p:cNvSpPr/>
          <p:nvPr/>
        </p:nvSpPr>
        <p:spPr>
          <a:xfrm>
            <a:off x="35496" y="1052736"/>
            <a:ext cx="3262432" cy="400110"/>
          </a:xfrm>
          <a:prstGeom prst="rect">
            <a:avLst/>
          </a:prstGeom>
        </p:spPr>
        <p:txBody>
          <a:bodyPr wrap="none">
            <a:spAutoFit/>
          </a:bodyPr>
          <a:lstStyle/>
          <a:p>
            <a:r>
              <a:rPr lang="zh-TW" altLang="en-US" sz="2000" kern="100" dirty="0" smtClean="0">
                <a:solidFill>
                  <a:srgbClr val="FFFF00"/>
                </a:solidFill>
                <a:latin typeface="標楷體" pitchFamily="65" charset="-120"/>
                <a:ea typeface="標楷體" pitchFamily="65" charset="-120"/>
              </a:rPr>
              <a:t>創意設計學士班設計</a:t>
            </a:r>
            <a:r>
              <a:rPr lang="zh-TW" altLang="zh-TW" sz="2000" kern="100" dirty="0" smtClean="0">
                <a:solidFill>
                  <a:srgbClr val="FFFF00"/>
                </a:solidFill>
                <a:latin typeface="標楷體" pitchFamily="65" charset="-120"/>
                <a:ea typeface="標楷體" pitchFamily="65" charset="-120"/>
              </a:rPr>
              <a:t>成果展</a:t>
            </a:r>
            <a:endParaRPr lang="zh-TW" altLang="en-US" sz="2000" dirty="0">
              <a:solidFill>
                <a:srgbClr val="FFFF00"/>
              </a:solidFill>
            </a:endParaRPr>
          </a:p>
        </p:txBody>
      </p:sp>
      <p:sp>
        <p:nvSpPr>
          <p:cNvPr id="12" name="投影片編號版面配置區 11"/>
          <p:cNvSpPr>
            <a:spLocks noGrp="1"/>
          </p:cNvSpPr>
          <p:nvPr>
            <p:ph type="sldNum" sz="quarter" idx="11"/>
          </p:nvPr>
        </p:nvSpPr>
        <p:spPr/>
        <p:txBody>
          <a:bodyPr/>
          <a:lstStyle/>
          <a:p>
            <a:pPr>
              <a:defRPr/>
            </a:pPr>
            <a:fld id="{D02F24DD-2813-42E1-A04B-D42CDFB3C870}" type="slidenum">
              <a:rPr lang="zh-TW" altLang="en-US" smtClean="0"/>
              <a:pPr>
                <a:defRPr/>
              </a:pPr>
              <a:t>103</a:t>
            </a:fld>
            <a:endParaRPr lang="zh-TW" altLang="en-US"/>
          </a:p>
        </p:txBody>
      </p:sp>
    </p:spTree>
    <p:extLst>
      <p:ext uri="{BB962C8B-B14F-4D97-AF65-F5344CB8AC3E}">
        <p14:creationId xmlns="" xmlns:p14="http://schemas.microsoft.com/office/powerpoint/2010/main" val="4086566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4" name="矩形 13"/>
          <p:cNvSpPr/>
          <p:nvPr/>
        </p:nvSpPr>
        <p:spPr>
          <a:xfrm>
            <a:off x="303788" y="1556792"/>
            <a:ext cx="4339650" cy="461665"/>
          </a:xfrm>
          <a:prstGeom prst="rect">
            <a:avLst/>
          </a:prstGeom>
        </p:spPr>
        <p:txBody>
          <a:bodyPr wrap="none">
            <a:spAutoFit/>
          </a:bodyPr>
          <a:lstStyle/>
          <a:p>
            <a:r>
              <a:rPr lang="zh-TW" altLang="en-US" sz="2400" dirty="0" smtClean="0">
                <a:solidFill>
                  <a:srgbClr val="FFFF00"/>
                </a:solidFill>
                <a:latin typeface="標楷體" pitchFamily="65" charset="-120"/>
                <a:ea typeface="標楷體" pitchFamily="65" charset="-120"/>
              </a:rPr>
              <a:t>高中生暑期先修班</a:t>
            </a:r>
            <a:r>
              <a:rPr lang="en-US" altLang="zh-TW" sz="2400" dirty="0" smtClean="0">
                <a:solidFill>
                  <a:srgbClr val="FFFF00"/>
                </a:solidFill>
                <a:latin typeface="標楷體" pitchFamily="65" charset="-120"/>
                <a:ea typeface="標楷體" pitchFamily="65" charset="-120"/>
              </a:rPr>
              <a:t>-</a:t>
            </a:r>
            <a:r>
              <a:rPr lang="zh-TW" altLang="en-US" sz="2400" dirty="0" smtClean="0">
                <a:solidFill>
                  <a:srgbClr val="FFFF00"/>
                </a:solidFill>
                <a:latin typeface="標楷體" pitchFamily="65" charset="-120"/>
                <a:ea typeface="標楷體" pitchFamily="65" charset="-120"/>
              </a:rPr>
              <a:t>設計與圖學</a:t>
            </a:r>
            <a:endParaRPr lang="zh-TW" altLang="en-US" sz="2400" dirty="0">
              <a:solidFill>
                <a:srgbClr val="FFFF00"/>
              </a:solidFill>
              <a:latin typeface="標楷體" pitchFamily="65" charset="-120"/>
              <a:ea typeface="標楷體" pitchFamily="65" charset="-120"/>
            </a:endParaRPr>
          </a:p>
        </p:txBody>
      </p:sp>
      <p:pic>
        <p:nvPicPr>
          <p:cNvPr id="185347" name="Picture 3" descr="D:\校行政會議工作報告\創設_國際_活動照片\創設_國際_活動照片\創設先修_參觀當代美術館.jpg"/>
          <p:cNvPicPr>
            <a:picLocks noChangeAspect="1" noChangeArrowheads="1"/>
          </p:cNvPicPr>
          <p:nvPr/>
        </p:nvPicPr>
        <p:blipFill>
          <a:blip r:embed="rId3" cstate="email"/>
          <a:srcRect/>
          <a:stretch>
            <a:fillRect/>
          </a:stretch>
        </p:blipFill>
        <p:spPr bwMode="auto">
          <a:xfrm>
            <a:off x="4932040" y="4221088"/>
            <a:ext cx="3384376" cy="2538282"/>
          </a:xfrm>
          <a:prstGeom prst="rect">
            <a:avLst/>
          </a:prstGeom>
          <a:noFill/>
        </p:spPr>
      </p:pic>
      <p:pic>
        <p:nvPicPr>
          <p:cNvPr id="185348" name="Picture 4" descr="D:\校行政會議工作報告\創設_國際_活動照片\創設_國際_活動照片\創設先修_上課.jpg"/>
          <p:cNvPicPr>
            <a:picLocks noChangeAspect="1" noChangeArrowheads="1"/>
          </p:cNvPicPr>
          <p:nvPr/>
        </p:nvPicPr>
        <p:blipFill>
          <a:blip r:embed="rId4" cstate="email"/>
          <a:srcRect/>
          <a:stretch>
            <a:fillRect/>
          </a:stretch>
        </p:blipFill>
        <p:spPr bwMode="auto">
          <a:xfrm>
            <a:off x="251520" y="2276872"/>
            <a:ext cx="4176464" cy="3132348"/>
          </a:xfrm>
          <a:prstGeom prst="rect">
            <a:avLst/>
          </a:prstGeom>
          <a:noFill/>
        </p:spPr>
      </p:pic>
      <p:pic>
        <p:nvPicPr>
          <p:cNvPr id="185349" name="Picture 5" descr="D:\校行政會議工作報告\創設_國際_活動照片\創設_國際_活動照片\創設先修_參觀太原路工具行.jpg"/>
          <p:cNvPicPr>
            <a:picLocks noChangeAspect="1" noChangeArrowheads="1"/>
          </p:cNvPicPr>
          <p:nvPr/>
        </p:nvPicPr>
        <p:blipFill>
          <a:blip r:embed="rId5" cstate="email"/>
          <a:srcRect/>
          <a:stretch>
            <a:fillRect/>
          </a:stretch>
        </p:blipFill>
        <p:spPr bwMode="auto">
          <a:xfrm>
            <a:off x="4932040" y="1556792"/>
            <a:ext cx="3384376" cy="2538282"/>
          </a:xfrm>
          <a:prstGeom prst="rect">
            <a:avLst/>
          </a:prstGeom>
          <a:noFill/>
        </p:spPr>
      </p:pic>
      <p:sp>
        <p:nvSpPr>
          <p:cNvPr id="7" name="投影片編號版面配置區 6"/>
          <p:cNvSpPr>
            <a:spLocks noGrp="1"/>
          </p:cNvSpPr>
          <p:nvPr>
            <p:ph type="sldNum" sz="quarter" idx="11"/>
          </p:nvPr>
        </p:nvSpPr>
        <p:spPr/>
        <p:txBody>
          <a:bodyPr/>
          <a:lstStyle/>
          <a:p>
            <a:pPr>
              <a:defRPr/>
            </a:pPr>
            <a:fld id="{D02F24DD-2813-42E1-A04B-D42CDFB3C870}" type="slidenum">
              <a:rPr lang="zh-TW" altLang="en-US" smtClean="0"/>
              <a:pPr>
                <a:defRPr/>
              </a:pPr>
              <a:t>104</a:t>
            </a:fld>
            <a:endParaRPr lang="zh-TW" altLang="en-US"/>
          </a:p>
        </p:txBody>
      </p:sp>
    </p:spTree>
    <p:extLst>
      <p:ext uri="{BB962C8B-B14F-4D97-AF65-F5344CB8AC3E}">
        <p14:creationId xmlns="" xmlns:p14="http://schemas.microsoft.com/office/powerpoint/2010/main" val="192409059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105</a:t>
            </a:fld>
            <a:endParaRPr lang="en-US" altLang="zh-TW" dirty="0" smtClean="0"/>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pic>
        <p:nvPicPr>
          <p:cNvPr id="80898" name="Picture 2" descr="http://www.rnd.ntut.edu.tw/ezfiles/5/1005/img/1818/442287991.jpg"/>
          <p:cNvPicPr>
            <a:picLocks noChangeAspect="1" noChangeArrowheads="1"/>
          </p:cNvPicPr>
          <p:nvPr/>
        </p:nvPicPr>
        <p:blipFill>
          <a:blip r:embed="rId3" cstate="email"/>
          <a:srcRect/>
          <a:stretch>
            <a:fillRect/>
          </a:stretch>
        </p:blipFill>
        <p:spPr bwMode="auto">
          <a:xfrm>
            <a:off x="683568" y="1628800"/>
            <a:ext cx="3593420" cy="2368025"/>
          </a:xfrm>
          <a:prstGeom prst="rect">
            <a:avLst/>
          </a:prstGeom>
          <a:noFill/>
        </p:spPr>
      </p:pic>
      <p:pic>
        <p:nvPicPr>
          <p:cNvPr id="13" name="圖片 12" descr="DSC_1263.jpg"/>
          <p:cNvPicPr>
            <a:picLocks noChangeAspect="1"/>
          </p:cNvPicPr>
          <p:nvPr/>
        </p:nvPicPr>
        <p:blipFill>
          <a:blip r:embed="rId4" cstate="email"/>
          <a:stretch>
            <a:fillRect/>
          </a:stretch>
        </p:blipFill>
        <p:spPr>
          <a:xfrm>
            <a:off x="5220072" y="4509120"/>
            <a:ext cx="3600400" cy="2025225"/>
          </a:xfrm>
          <a:prstGeom prst="rect">
            <a:avLst/>
          </a:prstGeom>
        </p:spPr>
      </p:pic>
      <p:pic>
        <p:nvPicPr>
          <p:cNvPr id="14" name="圖片 13" descr="IMG_0711.JPG"/>
          <p:cNvPicPr>
            <a:picLocks noChangeAspect="1"/>
          </p:cNvPicPr>
          <p:nvPr/>
        </p:nvPicPr>
        <p:blipFill>
          <a:blip r:embed="rId5" cstate="email"/>
          <a:stretch>
            <a:fillRect/>
          </a:stretch>
        </p:blipFill>
        <p:spPr>
          <a:xfrm>
            <a:off x="5220072" y="1628800"/>
            <a:ext cx="3672408" cy="2754306"/>
          </a:xfrm>
          <a:prstGeom prst="rect">
            <a:avLst/>
          </a:prstGeom>
        </p:spPr>
      </p:pic>
      <p:pic>
        <p:nvPicPr>
          <p:cNvPr id="15" name="圖片 14" descr="IMG_0762.JPG"/>
          <p:cNvPicPr>
            <a:picLocks noChangeAspect="1"/>
          </p:cNvPicPr>
          <p:nvPr/>
        </p:nvPicPr>
        <p:blipFill>
          <a:blip r:embed="rId6" cstate="email"/>
          <a:stretch>
            <a:fillRect/>
          </a:stretch>
        </p:blipFill>
        <p:spPr>
          <a:xfrm>
            <a:off x="683568" y="4005064"/>
            <a:ext cx="3600400" cy="2700300"/>
          </a:xfrm>
          <a:prstGeom prst="rect">
            <a:avLst/>
          </a:prstGeom>
        </p:spPr>
      </p:pic>
      <p:sp>
        <p:nvSpPr>
          <p:cNvPr id="16" name="矩形 15"/>
          <p:cNvSpPr/>
          <p:nvPr/>
        </p:nvSpPr>
        <p:spPr>
          <a:xfrm>
            <a:off x="576064" y="1196752"/>
            <a:ext cx="5868144" cy="400110"/>
          </a:xfrm>
          <a:prstGeom prst="rect">
            <a:avLst/>
          </a:prstGeom>
        </p:spPr>
        <p:txBody>
          <a:bodyPr wrap="square">
            <a:spAutoFit/>
          </a:bodyPr>
          <a:lstStyle/>
          <a:p>
            <a:pPr>
              <a:spcAft>
                <a:spcPts val="0"/>
              </a:spcAft>
            </a:pPr>
            <a:r>
              <a:rPr lang="zh-TW" altLang="en-US" sz="2000" kern="100" dirty="0" smtClean="0">
                <a:solidFill>
                  <a:srgbClr val="FFFF00"/>
                </a:solidFill>
                <a:latin typeface="標楷體" pitchFamily="65" charset="-120"/>
                <a:ea typeface="標楷體" pitchFamily="65" charset="-120"/>
              </a:rPr>
              <a:t>典範科大雙北高職共行計畫</a:t>
            </a:r>
            <a:r>
              <a:rPr lang="en-US" altLang="zh-TW" sz="2000" kern="100" dirty="0" smtClean="0">
                <a:solidFill>
                  <a:srgbClr val="FFFF00"/>
                </a:solidFill>
                <a:latin typeface="標楷體" pitchFamily="65" charset="-120"/>
                <a:ea typeface="標楷體" pitchFamily="65" charset="-120"/>
              </a:rPr>
              <a:t>-</a:t>
            </a:r>
            <a:r>
              <a:rPr lang="zh-TW" altLang="en-US" sz="2000" kern="100" dirty="0" smtClean="0">
                <a:solidFill>
                  <a:srgbClr val="FFFF00"/>
                </a:solidFill>
                <a:latin typeface="標楷體" pitchFamily="65" charset="-120"/>
                <a:ea typeface="標楷體" pitchFamily="65" charset="-120"/>
              </a:rPr>
              <a:t>互動媒體設計研習營</a:t>
            </a:r>
            <a:endParaRPr lang="en-US" altLang="zh-TW" sz="2000" kern="100" dirty="0" smtClean="0">
              <a:solidFill>
                <a:srgbClr val="FFFF00"/>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539552" y="1340768"/>
            <a:ext cx="2262158" cy="369332"/>
          </a:xfrm>
          <a:prstGeom prst="rect">
            <a:avLst/>
          </a:prstGeom>
        </p:spPr>
        <p:txBody>
          <a:bodyPr wrap="none">
            <a:spAutoFit/>
          </a:bodyPr>
          <a:lstStyle/>
          <a:p>
            <a:pPr>
              <a:spcAft>
                <a:spcPts val="0"/>
              </a:spcAft>
            </a:pPr>
            <a:r>
              <a:rPr lang="zh-TW" altLang="en-US" dirty="0" smtClean="0">
                <a:solidFill>
                  <a:srgbClr val="FFFF00"/>
                </a:solidFill>
                <a:latin typeface="標楷體" pitchFamily="65" charset="-120"/>
                <a:ea typeface="標楷體" pitchFamily="65" charset="-120"/>
              </a:rPr>
              <a:t>建築系跳房子夏令營</a:t>
            </a:r>
            <a:endParaRPr lang="zh-TW" altLang="zh-TW" kern="100" dirty="0">
              <a:solidFill>
                <a:srgbClr val="FFFF00"/>
              </a:solidFill>
              <a:latin typeface="標楷體" pitchFamily="65" charset="-120"/>
              <a:ea typeface="標楷體" pitchFamily="65" charset="-120"/>
              <a:cs typeface="Times New Roman"/>
            </a:endParaRPr>
          </a:p>
        </p:txBody>
      </p:sp>
      <p:pic>
        <p:nvPicPr>
          <p:cNvPr id="1026" name="Picture 2"/>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611560" y="1916832"/>
            <a:ext cx="3240361" cy="2288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611560" y="4365104"/>
            <a:ext cx="3240360" cy="2160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0" name="Picture 6"/>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004048" y="1936844"/>
            <a:ext cx="3384376" cy="22562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1" name="Picture 7"/>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5004048" y="4365104"/>
            <a:ext cx="3384376" cy="22082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矩形 19"/>
          <p:cNvSpPr/>
          <p:nvPr/>
        </p:nvSpPr>
        <p:spPr>
          <a:xfrm>
            <a:off x="4932040" y="1340768"/>
            <a:ext cx="2031325" cy="369332"/>
          </a:xfrm>
          <a:prstGeom prst="rect">
            <a:avLst/>
          </a:prstGeom>
        </p:spPr>
        <p:txBody>
          <a:bodyPr wrap="none">
            <a:spAutoFit/>
          </a:bodyPr>
          <a:lstStyle/>
          <a:p>
            <a:pPr>
              <a:spcAft>
                <a:spcPts val="0"/>
              </a:spcAft>
            </a:pPr>
            <a:r>
              <a:rPr lang="zh-TW" altLang="en-US" dirty="0" smtClean="0">
                <a:solidFill>
                  <a:srgbClr val="FFFF00"/>
                </a:solidFill>
                <a:latin typeface="標楷體" pitchFamily="65" charset="-120"/>
                <a:ea typeface="標楷體" pitchFamily="65" charset="-120"/>
              </a:rPr>
              <a:t>建築系新生座談會</a:t>
            </a:r>
            <a:endParaRPr lang="zh-TW" altLang="zh-TW" kern="100" dirty="0">
              <a:solidFill>
                <a:srgbClr val="FFFF00"/>
              </a:solidFill>
              <a:latin typeface="標楷體" pitchFamily="65" charset="-120"/>
              <a:ea typeface="標楷體" pitchFamily="65" charset="-120"/>
              <a:cs typeface="Times New Roman"/>
            </a:endParaRPr>
          </a:p>
        </p:txBody>
      </p:sp>
      <p:sp>
        <p:nvSpPr>
          <p:cNvPr id="15"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9" name="投影片編號版面配置區 8"/>
          <p:cNvSpPr>
            <a:spLocks noGrp="1"/>
          </p:cNvSpPr>
          <p:nvPr>
            <p:ph type="sldNum" sz="quarter" idx="11"/>
          </p:nvPr>
        </p:nvSpPr>
        <p:spPr/>
        <p:txBody>
          <a:bodyPr/>
          <a:lstStyle/>
          <a:p>
            <a:pPr>
              <a:defRPr/>
            </a:pPr>
            <a:fld id="{D02F24DD-2813-42E1-A04B-D42CDFB3C870}" type="slidenum">
              <a:rPr lang="zh-TW" altLang="en-US" smtClean="0"/>
              <a:pPr>
                <a:defRPr/>
              </a:pPr>
              <a:t>106</a:t>
            </a:fld>
            <a:endParaRPr lang="zh-TW" altLang="en-US"/>
          </a:p>
        </p:txBody>
      </p:sp>
    </p:spTree>
    <p:extLst>
      <p:ext uri="{BB962C8B-B14F-4D97-AF65-F5344CB8AC3E}">
        <p14:creationId xmlns="" xmlns:p14="http://schemas.microsoft.com/office/powerpoint/2010/main" val="192409059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683568" y="1484784"/>
            <a:ext cx="2236510" cy="400110"/>
          </a:xfrm>
          <a:prstGeom prst="rect">
            <a:avLst/>
          </a:prstGeom>
        </p:spPr>
        <p:txBody>
          <a:bodyPr wrap="none">
            <a:spAutoFit/>
          </a:bodyPr>
          <a:lstStyle/>
          <a:p>
            <a:pPr>
              <a:spcAft>
                <a:spcPts val="0"/>
              </a:spcAft>
            </a:pPr>
            <a:r>
              <a:rPr lang="zh-TW" altLang="en-US" sz="2000" dirty="0" smtClean="0">
                <a:solidFill>
                  <a:srgbClr val="FFFF00"/>
                </a:solidFill>
                <a:latin typeface="標楷體" pitchFamily="65" charset="-120"/>
                <a:ea typeface="標楷體" pitchFamily="65" charset="-120"/>
              </a:rPr>
              <a:t>互動所新生座談會</a:t>
            </a:r>
            <a:endParaRPr lang="zh-TW" altLang="zh-TW" sz="2000" kern="100" dirty="0">
              <a:solidFill>
                <a:srgbClr val="FFFF00"/>
              </a:solidFill>
              <a:latin typeface="標楷體" pitchFamily="65" charset="-120"/>
              <a:ea typeface="標楷體" pitchFamily="65" charset="-120"/>
              <a:cs typeface="Times New Roman"/>
            </a:endParaRPr>
          </a:p>
        </p:txBody>
      </p:sp>
      <p:sp>
        <p:nvSpPr>
          <p:cNvPr id="15"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pic>
        <p:nvPicPr>
          <p:cNvPr id="9" name="圖片 8" descr="DSCN1417.JPG"/>
          <p:cNvPicPr>
            <a:picLocks noChangeAspect="1"/>
          </p:cNvPicPr>
          <p:nvPr/>
        </p:nvPicPr>
        <p:blipFill>
          <a:blip r:embed="rId3" cstate="email"/>
          <a:stretch>
            <a:fillRect/>
          </a:stretch>
        </p:blipFill>
        <p:spPr>
          <a:xfrm>
            <a:off x="179512" y="2060848"/>
            <a:ext cx="4416491" cy="3312368"/>
          </a:xfrm>
          <a:prstGeom prst="rect">
            <a:avLst/>
          </a:prstGeom>
        </p:spPr>
      </p:pic>
      <p:pic>
        <p:nvPicPr>
          <p:cNvPr id="10" name="圖片 9" descr="DSCN1423.JPG"/>
          <p:cNvPicPr>
            <a:picLocks noChangeAspect="1"/>
          </p:cNvPicPr>
          <p:nvPr/>
        </p:nvPicPr>
        <p:blipFill>
          <a:blip r:embed="rId4" cstate="email"/>
          <a:stretch>
            <a:fillRect/>
          </a:stretch>
        </p:blipFill>
        <p:spPr>
          <a:xfrm>
            <a:off x="4644008" y="2052228"/>
            <a:ext cx="4427983" cy="3320987"/>
          </a:xfrm>
          <a:prstGeom prst="rect">
            <a:avLst/>
          </a:prstGeom>
        </p:spPr>
      </p:pic>
      <p:sp>
        <p:nvSpPr>
          <p:cNvPr id="6" name="投影片編號版面配置區 5"/>
          <p:cNvSpPr>
            <a:spLocks noGrp="1"/>
          </p:cNvSpPr>
          <p:nvPr>
            <p:ph type="sldNum" sz="quarter" idx="11"/>
          </p:nvPr>
        </p:nvSpPr>
        <p:spPr/>
        <p:txBody>
          <a:bodyPr/>
          <a:lstStyle/>
          <a:p>
            <a:pPr>
              <a:defRPr/>
            </a:pPr>
            <a:fld id="{D02F24DD-2813-42E1-A04B-D42CDFB3C870}" type="slidenum">
              <a:rPr lang="zh-TW" altLang="en-US" smtClean="0"/>
              <a:pPr>
                <a:defRPr/>
              </a:pPr>
              <a:t>107</a:t>
            </a:fld>
            <a:endParaRPr lang="zh-TW" altLang="en-US"/>
          </a:p>
        </p:txBody>
      </p:sp>
    </p:spTree>
    <p:extLst>
      <p:ext uri="{BB962C8B-B14F-4D97-AF65-F5344CB8AC3E}">
        <p14:creationId xmlns="" xmlns:p14="http://schemas.microsoft.com/office/powerpoint/2010/main" val="192409059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945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graphicFrame>
        <p:nvGraphicFramePr>
          <p:cNvPr id="7" name="表格 6"/>
          <p:cNvGraphicFramePr>
            <a:graphicFrameLocks noGrp="1"/>
          </p:cNvGraphicFramePr>
          <p:nvPr>
            <p:extLst>
              <p:ext uri="{D42A27DB-BD31-4B8C-83A1-F6EECF244321}">
                <p14:modId xmlns="" xmlns:p14="http://schemas.microsoft.com/office/powerpoint/2010/main" val="1077690576"/>
              </p:ext>
            </p:extLst>
          </p:nvPr>
        </p:nvGraphicFramePr>
        <p:xfrm>
          <a:off x="683567" y="1196753"/>
          <a:ext cx="7920881" cy="5465632"/>
        </p:xfrm>
        <a:graphic>
          <a:graphicData uri="http://schemas.openxmlformats.org/drawingml/2006/table">
            <a:tbl>
              <a:tblPr firstRow="1" bandRow="1">
                <a:tableStyleId>{93296810-A885-4BE3-A3E7-6D5BEEA58F35}</a:tableStyleId>
              </a:tblPr>
              <a:tblGrid>
                <a:gridCol w="1008113"/>
                <a:gridCol w="5904656"/>
                <a:gridCol w="1008112"/>
              </a:tblGrid>
              <a:tr h="325427">
                <a:tc>
                  <a:txBody>
                    <a:bodyPr/>
                    <a:lstStyle/>
                    <a:p>
                      <a:pPr marL="0" algn="ctr" defTabSz="914400" rtl="0" eaLnBrk="1" latinLnBrk="0" hangingPunct="1">
                        <a:spcAft>
                          <a:spcPts val="0"/>
                        </a:spcAft>
                      </a:pPr>
                      <a:r>
                        <a:rPr lang="zh-TW" sz="1600" b="1" kern="100" dirty="0">
                          <a:solidFill>
                            <a:schemeClr val="bg1"/>
                          </a:solidFill>
                          <a:latin typeface="標楷體" pitchFamily="65" charset="-120"/>
                          <a:ea typeface="標楷體" pitchFamily="65" charset="-120"/>
                          <a:cs typeface="+mn-cs"/>
                        </a:rPr>
                        <a:t>類別 </a:t>
                      </a:r>
                    </a:p>
                  </a:txBody>
                  <a:tcPr/>
                </a:tc>
                <a:tc>
                  <a:txBody>
                    <a:bodyPr/>
                    <a:lstStyle/>
                    <a:p>
                      <a:pPr marL="0" algn="ctr" defTabSz="914400" rtl="0" eaLnBrk="1" latinLnBrk="0" hangingPunct="1">
                        <a:spcAft>
                          <a:spcPts val="0"/>
                        </a:spcAft>
                      </a:pPr>
                      <a:r>
                        <a:rPr lang="zh-TW" sz="1600" b="1" kern="100" dirty="0">
                          <a:solidFill>
                            <a:schemeClr val="bg1"/>
                          </a:solidFill>
                          <a:latin typeface="標楷體" pitchFamily="65" charset="-120"/>
                          <a:ea typeface="標楷體" pitchFamily="65" charset="-120"/>
                          <a:cs typeface="+mn-cs"/>
                        </a:rPr>
                        <a:t>項目內容 </a:t>
                      </a:r>
                    </a:p>
                  </a:txBody>
                  <a:tcPr/>
                </a:tc>
                <a:tc>
                  <a:txBody>
                    <a:bodyPr/>
                    <a:lstStyle/>
                    <a:p>
                      <a:pPr marL="0" algn="ctr" defTabSz="914400" rtl="0" eaLnBrk="1" latinLnBrk="0" hangingPunct="1">
                        <a:spcAft>
                          <a:spcPts val="0"/>
                        </a:spcAft>
                      </a:pPr>
                      <a:r>
                        <a:rPr lang="zh-TW" sz="1600" b="1" kern="100" dirty="0">
                          <a:solidFill>
                            <a:schemeClr val="bg1"/>
                          </a:solidFill>
                          <a:latin typeface="標楷體" pitchFamily="65" charset="-120"/>
                          <a:ea typeface="標楷體" pitchFamily="65" charset="-120"/>
                          <a:cs typeface="+mn-cs"/>
                        </a:rPr>
                        <a:t>備註 </a:t>
                      </a:r>
                    </a:p>
                  </a:txBody>
                  <a:tcPr/>
                </a:tc>
              </a:tr>
              <a:tr h="562102">
                <a:tc>
                  <a:txBody>
                    <a:bodyPr/>
                    <a:lstStyle/>
                    <a:p>
                      <a:pPr algn="ctr">
                        <a:spcAft>
                          <a:spcPts val="0"/>
                        </a:spcAft>
                      </a:pPr>
                      <a:r>
                        <a:rPr lang="zh-TW" sz="1600" kern="100" dirty="0">
                          <a:latin typeface="標楷體" pitchFamily="65" charset="-120"/>
                          <a:ea typeface="標楷體" pitchFamily="65" charset="-120"/>
                          <a:cs typeface="Times New Roman"/>
                        </a:rPr>
                        <a:t>產學</a:t>
                      </a:r>
                    </a:p>
                  </a:txBody>
                  <a:tcPr/>
                </a:tc>
                <a:tc>
                  <a:txBody>
                    <a:bodyPr/>
                    <a:lstStyle/>
                    <a:p>
                      <a:pPr algn="l">
                        <a:spcAft>
                          <a:spcPts val="0"/>
                        </a:spcAft>
                        <a:tabLst>
                          <a:tab pos="1866900" algn="l"/>
                          <a:tab pos="2639060" algn="ctr"/>
                        </a:tabLst>
                      </a:pPr>
                      <a:r>
                        <a:rPr lang="zh-TW" sz="1600" kern="100" dirty="0">
                          <a:latin typeface="標楷體" pitchFamily="65" charset="-120"/>
                          <a:ea typeface="標楷體" pitchFamily="65" charset="-120"/>
                          <a:cs typeface="Times New Roman"/>
                        </a:rPr>
                        <a:t>建築系與中華民國全國建築師公會、台北市建築師公會簽立合作備忘錄</a:t>
                      </a:r>
                    </a:p>
                  </a:txBody>
                  <a:tcPr/>
                </a:tc>
                <a:tc>
                  <a:txBody>
                    <a:bodyPr/>
                    <a:lstStyle/>
                    <a:p>
                      <a:pPr algn="ctr">
                        <a:spcAft>
                          <a:spcPts val="0"/>
                        </a:spcAft>
                      </a:pPr>
                      <a:r>
                        <a:rPr lang="en-US" sz="1600" kern="100" dirty="0">
                          <a:latin typeface="標楷體" pitchFamily="65" charset="-120"/>
                          <a:ea typeface="標楷體" pitchFamily="65" charset="-120"/>
                          <a:cs typeface="Times New Roman"/>
                        </a:rPr>
                        <a:t>102.03</a:t>
                      </a:r>
                      <a:endParaRPr lang="zh-TW" sz="1600" kern="100" dirty="0">
                        <a:latin typeface="標楷體" pitchFamily="65" charset="-120"/>
                        <a:ea typeface="標楷體" pitchFamily="65" charset="-120"/>
                        <a:cs typeface="Times New Roman"/>
                      </a:endParaRPr>
                    </a:p>
                  </a:txBody>
                  <a:tcPr/>
                </a:tc>
              </a:tr>
              <a:tr h="798776">
                <a:tc>
                  <a:txBody>
                    <a:bodyPr/>
                    <a:lstStyle/>
                    <a:p>
                      <a:pPr algn="ctr">
                        <a:spcAft>
                          <a:spcPts val="0"/>
                        </a:spcAft>
                      </a:pPr>
                      <a:r>
                        <a:rPr lang="zh-TW" sz="1600" kern="100" dirty="0">
                          <a:latin typeface="標楷體" pitchFamily="65" charset="-120"/>
                          <a:ea typeface="標楷體" pitchFamily="65" charset="-120"/>
                          <a:cs typeface="Times New Roman"/>
                        </a:rPr>
                        <a:t>產學</a:t>
                      </a:r>
                    </a:p>
                  </a:txBody>
                  <a:tcPr/>
                </a:tc>
                <a:tc>
                  <a:txBody>
                    <a:bodyPr/>
                    <a:lstStyle/>
                    <a:p>
                      <a:pPr algn="l">
                        <a:spcAft>
                          <a:spcPts val="0"/>
                        </a:spcAft>
                      </a:pPr>
                      <a:r>
                        <a:rPr lang="zh-TW" sz="1600" kern="100" dirty="0">
                          <a:latin typeface="標楷體" pitchFamily="65" charset="-120"/>
                          <a:ea typeface="標楷體" pitchFamily="65" charset="-120"/>
                          <a:cs typeface="Times New Roman"/>
                        </a:rPr>
                        <a:t>工設系與台灣區眼鏡工業同業公會、臺北市室內設計裝修商業同業公會、臺灣區家具工業同業公會及中華民國建築物室內裝修專業技術人員協會等四個單位簽訂合作備忘錄</a:t>
                      </a:r>
                    </a:p>
                  </a:txBody>
                  <a:tcPr/>
                </a:tc>
                <a:tc>
                  <a:txBody>
                    <a:bodyPr/>
                    <a:lstStyle/>
                    <a:p>
                      <a:pPr algn="ctr">
                        <a:spcAft>
                          <a:spcPts val="0"/>
                        </a:spcAft>
                      </a:pPr>
                      <a:r>
                        <a:rPr lang="en-US" sz="1600" kern="100" dirty="0">
                          <a:latin typeface="標楷體" pitchFamily="65" charset="-120"/>
                          <a:ea typeface="標楷體" pitchFamily="65" charset="-120"/>
                          <a:cs typeface="Times New Roman"/>
                        </a:rPr>
                        <a:t>102.03</a:t>
                      </a:r>
                      <a:endParaRPr lang="zh-TW" sz="1600" kern="100" dirty="0">
                        <a:latin typeface="標楷體" pitchFamily="65" charset="-120"/>
                        <a:ea typeface="標楷體" pitchFamily="65" charset="-120"/>
                        <a:cs typeface="Times New Roman"/>
                      </a:endParaRPr>
                    </a:p>
                  </a:txBody>
                  <a:tcPr/>
                </a:tc>
              </a:tr>
              <a:tr h="325427">
                <a:tc>
                  <a:txBody>
                    <a:bodyPr/>
                    <a:lstStyle/>
                    <a:p>
                      <a:pPr algn="ctr">
                        <a:spcAft>
                          <a:spcPts val="0"/>
                        </a:spcAft>
                      </a:pPr>
                      <a:r>
                        <a:rPr lang="zh-TW" sz="1600" kern="100" dirty="0">
                          <a:latin typeface="標楷體" pitchFamily="65" charset="-120"/>
                          <a:ea typeface="標楷體" pitchFamily="65" charset="-120"/>
                          <a:cs typeface="Times New Roman"/>
                        </a:rPr>
                        <a:t>產學</a:t>
                      </a:r>
                    </a:p>
                  </a:txBody>
                  <a:tcPr/>
                </a:tc>
                <a:tc>
                  <a:txBody>
                    <a:bodyPr/>
                    <a:lstStyle/>
                    <a:p>
                      <a:pPr algn="l">
                        <a:spcAft>
                          <a:spcPts val="0"/>
                        </a:spcAft>
                      </a:pPr>
                      <a:r>
                        <a:rPr lang="zh-TW" sz="1600" kern="100" dirty="0">
                          <a:latin typeface="標楷體" pitchFamily="65" charset="-120"/>
                          <a:ea typeface="標楷體" pitchFamily="65" charset="-120"/>
                          <a:cs typeface="Times New Roman"/>
                        </a:rPr>
                        <a:t>工設系辦理群鑫電動跑步機外觀造型設計徵稿事宜</a:t>
                      </a:r>
                    </a:p>
                  </a:txBody>
                  <a:tcPr/>
                </a:tc>
                <a:tc>
                  <a:txBody>
                    <a:bodyPr/>
                    <a:lstStyle/>
                    <a:p>
                      <a:pPr algn="ctr">
                        <a:spcAft>
                          <a:spcPts val="0"/>
                        </a:spcAft>
                      </a:pPr>
                      <a:r>
                        <a:rPr lang="en-US" sz="1600" kern="100" dirty="0" smtClean="0">
                          <a:latin typeface="標楷體" pitchFamily="65" charset="-120"/>
                          <a:ea typeface="標楷體" pitchFamily="65" charset="-120"/>
                          <a:cs typeface="Times New Roman"/>
                        </a:rPr>
                        <a:t>102.</a:t>
                      </a:r>
                      <a:r>
                        <a:rPr lang="en-US" altLang="zh-TW" sz="1600" kern="100" dirty="0" smtClean="0">
                          <a:latin typeface="標楷體" pitchFamily="65" charset="-120"/>
                          <a:ea typeface="標楷體" pitchFamily="65" charset="-120"/>
                          <a:cs typeface="Times New Roman"/>
                        </a:rPr>
                        <a:t>0</a:t>
                      </a:r>
                      <a:r>
                        <a:rPr lang="en-US" sz="1600" kern="100" dirty="0" smtClean="0">
                          <a:latin typeface="標楷體" pitchFamily="65" charset="-120"/>
                          <a:ea typeface="標楷體" pitchFamily="65" charset="-120"/>
                          <a:cs typeface="Times New Roman"/>
                        </a:rPr>
                        <a:t>4</a:t>
                      </a:r>
                      <a:endParaRPr lang="zh-TW" sz="1600" kern="100" dirty="0">
                        <a:latin typeface="標楷體" pitchFamily="65" charset="-120"/>
                        <a:ea typeface="標楷體" pitchFamily="65" charset="-120"/>
                        <a:cs typeface="Times New Roman"/>
                      </a:endParaRPr>
                    </a:p>
                  </a:txBody>
                  <a:tcPr/>
                </a:tc>
              </a:tr>
              <a:tr h="562102">
                <a:tc>
                  <a:txBody>
                    <a:bodyPr/>
                    <a:lstStyle/>
                    <a:p>
                      <a:pPr algn="ctr">
                        <a:spcAft>
                          <a:spcPts val="0"/>
                        </a:spcAft>
                      </a:pPr>
                      <a:r>
                        <a:rPr lang="zh-TW" altLang="en-US" sz="1600" kern="100" dirty="0" smtClean="0">
                          <a:latin typeface="標楷體" pitchFamily="65" charset="-120"/>
                          <a:ea typeface="標楷體" pitchFamily="65" charset="-120"/>
                          <a:cs typeface="Times New Roman"/>
                        </a:rPr>
                        <a:t>產學</a:t>
                      </a:r>
                      <a:endParaRPr lang="zh-TW" sz="1600" kern="100" dirty="0">
                        <a:latin typeface="標楷體" pitchFamily="65" charset="-120"/>
                        <a:ea typeface="標楷體" pitchFamily="65" charset="-120"/>
                        <a:cs typeface="Times New Roman"/>
                      </a:endParaRPr>
                    </a:p>
                  </a:txBody>
                  <a:tcPr/>
                </a:tc>
                <a:tc>
                  <a:txBody>
                    <a:bodyPr/>
                    <a:lstStyle/>
                    <a:p>
                      <a:pPr algn="l">
                        <a:spcAft>
                          <a:spcPts val="0"/>
                        </a:spcAft>
                        <a:tabLst>
                          <a:tab pos="1866900" algn="l"/>
                          <a:tab pos="2639060" algn="ctr"/>
                        </a:tabLst>
                      </a:pPr>
                      <a:r>
                        <a:rPr lang="zh-TW" altLang="en-US" sz="1600" kern="100" dirty="0" smtClean="0">
                          <a:latin typeface="標楷體" pitchFamily="65" charset="-120"/>
                          <a:ea typeface="標楷體" pitchFamily="65" charset="-120"/>
                          <a:cs typeface="Times New Roman"/>
                        </a:rPr>
                        <a:t>邀請臺灣建築學會、中華民國都市計畫學會、中華民國設計學會理監事蒞臨綠色設計研習交流</a:t>
                      </a:r>
                      <a:endParaRPr lang="zh-TW" sz="1600" kern="100" dirty="0">
                        <a:latin typeface="標楷體" pitchFamily="65" charset="-120"/>
                        <a:ea typeface="標楷體" pitchFamily="65" charset="-120"/>
                        <a:cs typeface="Times New Roman"/>
                      </a:endParaRPr>
                    </a:p>
                  </a:txBody>
                  <a:tcPr/>
                </a:tc>
                <a:tc>
                  <a:txBody>
                    <a:bodyPr/>
                    <a:lstStyle/>
                    <a:p>
                      <a:pPr algn="ctr">
                        <a:spcAft>
                          <a:spcPts val="0"/>
                        </a:spcAft>
                      </a:pPr>
                      <a:r>
                        <a:rPr lang="en-US" altLang="zh-TW" sz="1600" kern="100" dirty="0" smtClean="0">
                          <a:latin typeface="標楷體" pitchFamily="65" charset="-120"/>
                          <a:ea typeface="標楷體" pitchFamily="65" charset="-120"/>
                          <a:cs typeface="Times New Roman"/>
                        </a:rPr>
                        <a:t>102.06</a:t>
                      </a:r>
                      <a:endParaRPr lang="zh-TW" sz="1600" kern="100" dirty="0">
                        <a:latin typeface="標楷體" pitchFamily="65" charset="-120"/>
                        <a:ea typeface="標楷體" pitchFamily="65" charset="-120"/>
                        <a:cs typeface="Times New Roman"/>
                      </a:endParaRPr>
                    </a:p>
                  </a:txBody>
                  <a:tcPr/>
                </a:tc>
              </a:tr>
              <a:tr h="32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latin typeface="標楷體" pitchFamily="65" charset="-120"/>
                          <a:ea typeface="標楷體" pitchFamily="65" charset="-120"/>
                          <a:cs typeface="Times New Roman"/>
                        </a:rPr>
                        <a:t>產學</a:t>
                      </a:r>
                      <a:endParaRPr lang="zh-TW" altLang="zh-TW" sz="1600" kern="100" dirty="0" smtClean="0">
                        <a:latin typeface="標楷體" pitchFamily="65" charset="-120"/>
                        <a:ea typeface="標楷體" pitchFamily="65" charset="-120"/>
                        <a:cs typeface="Times New Roman"/>
                      </a:endParaRPr>
                    </a:p>
                  </a:txBody>
                  <a:tcPr/>
                </a:tc>
                <a:tc>
                  <a:txBody>
                    <a:bodyPr/>
                    <a:lstStyle/>
                    <a:p>
                      <a:pPr algn="l">
                        <a:spcAft>
                          <a:spcPts val="0"/>
                        </a:spcAft>
                        <a:tabLst>
                          <a:tab pos="1866900" algn="l"/>
                          <a:tab pos="2639060" algn="ctr"/>
                        </a:tabLst>
                      </a:pPr>
                      <a:r>
                        <a:rPr lang="en-US" altLang="zh-TW" sz="1600" kern="100" dirty="0" smtClean="0">
                          <a:latin typeface="標楷體" pitchFamily="65" charset="-120"/>
                          <a:ea typeface="標楷體" pitchFamily="65" charset="-120"/>
                          <a:cs typeface="Times New Roman"/>
                        </a:rPr>
                        <a:t>102</a:t>
                      </a:r>
                      <a:r>
                        <a:rPr lang="zh-TW" altLang="en-US" sz="1600" kern="100" dirty="0" smtClean="0">
                          <a:latin typeface="標楷體" pitchFamily="65" charset="-120"/>
                          <a:ea typeface="標楷體" pitchFamily="65" charset="-120"/>
                          <a:cs typeface="Times New Roman"/>
                        </a:rPr>
                        <a:t>年度經濟部工業局產業園區綠美化推動實務講習會</a:t>
                      </a:r>
                      <a:endParaRPr lang="zh-TW" sz="1600" kern="100" dirty="0">
                        <a:latin typeface="標楷體" pitchFamily="65" charset="-120"/>
                        <a:ea typeface="標楷體" pitchFamily="65" charset="-120"/>
                        <a:cs typeface="Times New Roman"/>
                      </a:endParaRPr>
                    </a:p>
                  </a:txBody>
                  <a:tcPr/>
                </a:tc>
                <a:tc>
                  <a:txBody>
                    <a:bodyPr/>
                    <a:lstStyle/>
                    <a:p>
                      <a:pPr algn="ctr">
                        <a:spcAft>
                          <a:spcPts val="0"/>
                        </a:spcAft>
                      </a:pPr>
                      <a:r>
                        <a:rPr lang="en-US" altLang="zh-TW" sz="1600" kern="100" dirty="0" smtClean="0">
                          <a:latin typeface="標楷體" pitchFamily="65" charset="-120"/>
                          <a:ea typeface="標楷體" pitchFamily="65" charset="-120"/>
                          <a:cs typeface="Times New Roman"/>
                        </a:rPr>
                        <a:t>102.06</a:t>
                      </a:r>
                      <a:endParaRPr lang="zh-TW" sz="1600" kern="100" dirty="0">
                        <a:latin typeface="標楷體" pitchFamily="65" charset="-120"/>
                        <a:ea typeface="標楷體" pitchFamily="65" charset="-120"/>
                        <a:cs typeface="Times New Roman"/>
                      </a:endParaRPr>
                    </a:p>
                  </a:txBody>
                  <a:tcPr/>
                </a:tc>
              </a:tr>
              <a:tr h="325427">
                <a:tc>
                  <a:txBody>
                    <a:bodyPr/>
                    <a:lstStyle/>
                    <a:p>
                      <a:pPr algn="ctr">
                        <a:spcAft>
                          <a:spcPts val="0"/>
                        </a:spcAft>
                      </a:pPr>
                      <a:r>
                        <a:rPr lang="zh-TW" altLang="en-US" sz="1600" kern="100" dirty="0" smtClean="0">
                          <a:solidFill>
                            <a:srgbClr val="0000FF"/>
                          </a:solidFill>
                          <a:latin typeface="標楷體" pitchFamily="65" charset="-120"/>
                          <a:ea typeface="標楷體" pitchFamily="65" charset="-120"/>
                          <a:cs typeface="Times New Roman"/>
                        </a:rPr>
                        <a:t>國際化</a:t>
                      </a:r>
                      <a:endParaRPr lang="zh-TW" sz="1600" kern="100" dirty="0">
                        <a:solidFill>
                          <a:srgbClr val="0000FF"/>
                        </a:solidFill>
                        <a:latin typeface="標楷體" pitchFamily="65" charset="-120"/>
                        <a:ea typeface="標楷體" pitchFamily="65" charset="-120"/>
                        <a:cs typeface="Times New Roman"/>
                      </a:endParaRPr>
                    </a:p>
                  </a:txBody>
                  <a:tcPr/>
                </a:tc>
                <a:tc>
                  <a:txBody>
                    <a:bodyPr/>
                    <a:lstStyle/>
                    <a:p>
                      <a:pPr>
                        <a:spcAft>
                          <a:spcPts val="0"/>
                        </a:spcAft>
                      </a:pPr>
                      <a:r>
                        <a:rPr lang="zh-TW" altLang="zh-TW" sz="1600" kern="100" dirty="0" smtClean="0">
                          <a:solidFill>
                            <a:srgbClr val="0000FF"/>
                          </a:solidFill>
                          <a:latin typeface="標楷體" pitchFamily="65" charset="-120"/>
                          <a:ea typeface="標楷體" pitchFamily="65" charset="-120"/>
                        </a:rPr>
                        <a:t>廣州美術學院工業設計學院</a:t>
                      </a:r>
                      <a:r>
                        <a:rPr lang="zh-TW" altLang="en-US" sz="1600" kern="1200" dirty="0" smtClean="0">
                          <a:solidFill>
                            <a:srgbClr val="0000FF"/>
                          </a:solidFill>
                          <a:latin typeface="標楷體" pitchFamily="65" charset="-120"/>
                          <a:ea typeface="標楷體" pitchFamily="65" charset="-120"/>
                        </a:rPr>
                        <a:t>本校參訪交流</a:t>
                      </a:r>
                      <a:endParaRPr 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102.06</a:t>
                      </a:r>
                      <a:endParaRPr lang="zh-TW" sz="1600" kern="100" dirty="0">
                        <a:solidFill>
                          <a:srgbClr val="0000FF"/>
                        </a:solidFill>
                        <a:latin typeface="標楷體" pitchFamily="65" charset="-120"/>
                        <a:ea typeface="標楷體" pitchFamily="65" charset="-120"/>
                        <a:cs typeface="Times New Roman"/>
                      </a:endParaRPr>
                    </a:p>
                  </a:txBody>
                  <a:tcPr/>
                </a:tc>
              </a:tr>
              <a:tr h="325427">
                <a:tc>
                  <a:txBody>
                    <a:bodyPr/>
                    <a:lstStyle/>
                    <a:p>
                      <a:pPr algn="ctr">
                        <a:spcAft>
                          <a:spcPts val="0"/>
                        </a:spcAft>
                      </a:pPr>
                      <a:r>
                        <a:rPr lang="zh-TW" altLang="en-US" sz="1600" kern="100" dirty="0" smtClean="0">
                          <a:solidFill>
                            <a:srgbClr val="0000FF"/>
                          </a:solidFill>
                          <a:latin typeface="標楷體" pitchFamily="65" charset="-120"/>
                          <a:ea typeface="標楷體" pitchFamily="65" charset="-120"/>
                          <a:cs typeface="Times New Roman"/>
                        </a:rPr>
                        <a:t>國際化</a:t>
                      </a:r>
                      <a:endParaRPr lang="zh-TW" sz="1600" kern="100" dirty="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1600" kern="100" dirty="0" smtClean="0">
                          <a:solidFill>
                            <a:srgbClr val="0000FF"/>
                          </a:solidFill>
                          <a:latin typeface="標楷體" pitchFamily="65" charset="-120"/>
                          <a:ea typeface="標楷體" pitchFamily="65" charset="-120"/>
                          <a:cs typeface="Times New Roman"/>
                        </a:rPr>
                        <a:t>長春學院</a:t>
                      </a:r>
                      <a:r>
                        <a:rPr lang="zh-TW" altLang="en-US" sz="1600" kern="1200" dirty="0" smtClean="0">
                          <a:solidFill>
                            <a:srgbClr val="0000FF"/>
                          </a:solidFill>
                          <a:latin typeface="標楷體" pitchFamily="65" charset="-120"/>
                          <a:ea typeface="標楷體" pitchFamily="65" charset="-120"/>
                        </a:rPr>
                        <a:t>參訪交流</a:t>
                      </a:r>
                      <a:r>
                        <a:rPr lang="en-US" altLang="zh-TW" sz="1600" kern="1200" dirty="0" smtClean="0">
                          <a:solidFill>
                            <a:srgbClr val="0000FF"/>
                          </a:solidFill>
                          <a:latin typeface="標楷體" pitchFamily="65" charset="-120"/>
                          <a:ea typeface="標楷體" pitchFamily="65" charset="-120"/>
                        </a:rPr>
                        <a:t>(</a:t>
                      </a:r>
                      <a:r>
                        <a:rPr lang="zh-TW" altLang="en-US" sz="1600" kern="1200" dirty="0" smtClean="0">
                          <a:solidFill>
                            <a:srgbClr val="0000FF"/>
                          </a:solidFill>
                          <a:latin typeface="標楷體" pitchFamily="65" charset="-120"/>
                          <a:ea typeface="標楷體" pitchFamily="65" charset="-120"/>
                        </a:rPr>
                        <a:t>建築系</a:t>
                      </a:r>
                      <a:r>
                        <a:rPr lang="en-US" altLang="zh-TW" sz="1600" kern="1200" dirty="0" smtClean="0">
                          <a:solidFill>
                            <a:srgbClr val="0000FF"/>
                          </a:solidFill>
                          <a:latin typeface="標楷體" pitchFamily="65" charset="-120"/>
                          <a:ea typeface="標楷體" pitchFamily="65" charset="-120"/>
                        </a:rPr>
                        <a:t>)</a:t>
                      </a:r>
                      <a:endParaRPr lang="zh-TW" altLang="zh-TW" sz="1600" kern="100" dirty="0" smtClean="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102.06</a:t>
                      </a:r>
                      <a:endParaRPr lang="zh-TW" sz="1600" kern="100" dirty="0">
                        <a:solidFill>
                          <a:srgbClr val="0000FF"/>
                        </a:solidFill>
                        <a:latin typeface="標楷體" pitchFamily="65" charset="-120"/>
                        <a:ea typeface="標楷體" pitchFamily="65" charset="-120"/>
                        <a:cs typeface="Times New Roman"/>
                      </a:endParaRPr>
                    </a:p>
                  </a:txBody>
                  <a:tcPr/>
                </a:tc>
              </a:tr>
              <a:tr h="34285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Times New Roman"/>
                        </a:rPr>
                        <a:t>國際化</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1600" kern="100" dirty="0" smtClean="0">
                          <a:solidFill>
                            <a:srgbClr val="0000FF"/>
                          </a:solidFill>
                          <a:latin typeface="標楷體" pitchFamily="65" charset="-120"/>
                          <a:ea typeface="標楷體" pitchFamily="65" charset="-120"/>
                          <a:cs typeface="Times New Roman"/>
                        </a:rPr>
                        <a:t>華僑大學建築學院教授</a:t>
                      </a:r>
                      <a:r>
                        <a:rPr lang="zh-TW" altLang="en-US" sz="1600" kern="1200" dirty="0" smtClean="0">
                          <a:solidFill>
                            <a:srgbClr val="0000FF"/>
                          </a:solidFill>
                          <a:latin typeface="標楷體" pitchFamily="65" charset="-120"/>
                          <a:ea typeface="標楷體" pitchFamily="65" charset="-120"/>
                        </a:rPr>
                        <a:t>參訪交流</a:t>
                      </a:r>
                      <a:r>
                        <a:rPr lang="en-US" altLang="zh-TW" sz="1600" kern="1200" dirty="0" smtClean="0">
                          <a:solidFill>
                            <a:srgbClr val="0000FF"/>
                          </a:solidFill>
                          <a:latin typeface="標楷體" pitchFamily="65" charset="-120"/>
                          <a:ea typeface="標楷體" pitchFamily="65" charset="-120"/>
                        </a:rPr>
                        <a:t>(</a:t>
                      </a:r>
                      <a:r>
                        <a:rPr lang="zh-TW" altLang="en-US" sz="1600" kern="1200" dirty="0" smtClean="0">
                          <a:solidFill>
                            <a:srgbClr val="0000FF"/>
                          </a:solidFill>
                          <a:latin typeface="標楷體" pitchFamily="65" charset="-120"/>
                          <a:ea typeface="標楷體" pitchFamily="65" charset="-120"/>
                        </a:rPr>
                        <a:t>建築系</a:t>
                      </a:r>
                      <a:r>
                        <a:rPr lang="en-US" altLang="zh-TW" sz="1600" kern="1200" dirty="0" smtClean="0">
                          <a:solidFill>
                            <a:srgbClr val="0000FF"/>
                          </a:solidFill>
                          <a:latin typeface="標楷體" pitchFamily="65" charset="-120"/>
                          <a:ea typeface="標楷體" pitchFamily="65" charset="-120"/>
                        </a:rPr>
                        <a:t>)</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102.06</a:t>
                      </a:r>
                      <a:endParaRPr lang="zh-TW" sz="1600" kern="100" dirty="0">
                        <a:solidFill>
                          <a:srgbClr val="0000FF"/>
                        </a:solidFill>
                        <a:latin typeface="標楷體" pitchFamily="65" charset="-120"/>
                        <a:ea typeface="標楷體" pitchFamily="65" charset="-120"/>
                        <a:cs typeface="Times New Roman"/>
                      </a:endParaRPr>
                    </a:p>
                  </a:txBody>
                  <a:tcPr/>
                </a:tc>
              </a:tr>
              <a:tr h="32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Times New Roman"/>
                        </a:rPr>
                        <a:t>國際化</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1600" kern="100" dirty="0" smtClean="0">
                          <a:solidFill>
                            <a:srgbClr val="0000FF"/>
                          </a:solidFill>
                          <a:latin typeface="標楷體" pitchFamily="65" charset="-120"/>
                          <a:ea typeface="標楷體" pitchFamily="65" charset="-120"/>
                          <a:cs typeface="Times New Roman"/>
                        </a:rPr>
                        <a:t>印尼萬隆理工大學至設計學院參訪</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kern="100" dirty="0" smtClean="0">
                          <a:solidFill>
                            <a:srgbClr val="0000FF"/>
                          </a:solidFill>
                          <a:latin typeface="標楷體" pitchFamily="65" charset="-120"/>
                          <a:ea typeface="標楷體" pitchFamily="65" charset="-120"/>
                          <a:cs typeface="Times New Roman"/>
                        </a:rPr>
                        <a:t>102.06</a:t>
                      </a:r>
                      <a:endParaRPr lang="zh-TW" altLang="zh-TW" sz="1600" kern="100" dirty="0" smtClean="0">
                        <a:solidFill>
                          <a:srgbClr val="0000FF"/>
                        </a:solidFill>
                        <a:latin typeface="標楷體" pitchFamily="65" charset="-120"/>
                        <a:ea typeface="標楷體" pitchFamily="65" charset="-120"/>
                        <a:cs typeface="Times New Roman"/>
                      </a:endParaRPr>
                    </a:p>
                  </a:txBody>
                  <a:tcPr/>
                </a:tc>
              </a:tr>
              <a:tr h="32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Times New Roman"/>
                        </a:rPr>
                        <a:t>國際化</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1600" kern="100" dirty="0" smtClean="0">
                          <a:solidFill>
                            <a:srgbClr val="0000FF"/>
                          </a:solidFill>
                          <a:latin typeface="標楷體" pitchFamily="65" charset="-120"/>
                          <a:ea typeface="標楷體" pitchFamily="65" charset="-120"/>
                          <a:cs typeface="Times New Roman"/>
                        </a:rPr>
                        <a:t>建築系與山東省諸城市簽訂合作備忘錄</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102.08</a:t>
                      </a:r>
                      <a:endParaRPr lang="zh-TW" sz="1600" kern="100" dirty="0">
                        <a:solidFill>
                          <a:srgbClr val="0000FF"/>
                        </a:solidFill>
                        <a:latin typeface="標楷體" pitchFamily="65" charset="-120"/>
                        <a:ea typeface="標楷體" pitchFamily="65" charset="-120"/>
                        <a:cs typeface="Times New Roman"/>
                      </a:endParaRPr>
                    </a:p>
                  </a:txBody>
                  <a:tcPr/>
                </a:tc>
              </a:tr>
              <a:tr h="32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Times New Roman"/>
                        </a:rPr>
                        <a:t>國際化</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1600" kern="100" dirty="0" smtClean="0">
                          <a:solidFill>
                            <a:srgbClr val="0000FF"/>
                          </a:solidFill>
                          <a:latin typeface="標楷體" pitchFamily="65" charset="-120"/>
                          <a:ea typeface="標楷體" pitchFamily="65" charset="-120"/>
                          <a:cs typeface="Times New Roman"/>
                        </a:rPr>
                        <a:t>建築系協助接待泰國合作協議學校</a:t>
                      </a:r>
                      <a:r>
                        <a:rPr lang="en-US" altLang="zh-TW" sz="1600" kern="100" dirty="0" smtClean="0">
                          <a:solidFill>
                            <a:srgbClr val="0000FF"/>
                          </a:solidFill>
                          <a:latin typeface="標楷體" pitchFamily="65" charset="-120"/>
                          <a:ea typeface="標楷體" pitchFamily="65" charset="-120"/>
                          <a:cs typeface="Times New Roman"/>
                        </a:rPr>
                        <a:t>(RMUTT)</a:t>
                      </a:r>
                      <a:r>
                        <a:rPr lang="zh-TW" altLang="en-US" sz="1600" kern="100" dirty="0" smtClean="0">
                          <a:solidFill>
                            <a:srgbClr val="0000FF"/>
                          </a:solidFill>
                          <a:latin typeface="標楷體" pitchFamily="65" charset="-120"/>
                          <a:ea typeface="標楷體" pitchFamily="65" charset="-120"/>
                          <a:cs typeface="Times New Roman"/>
                        </a:rPr>
                        <a:t>訪問團</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102.08</a:t>
                      </a:r>
                      <a:endParaRPr lang="zh-TW" sz="1600" kern="100" dirty="0">
                        <a:solidFill>
                          <a:srgbClr val="0000FF"/>
                        </a:solidFill>
                        <a:latin typeface="標楷體" pitchFamily="65" charset="-120"/>
                        <a:ea typeface="標楷體" pitchFamily="65" charset="-120"/>
                        <a:cs typeface="Times New Roman"/>
                      </a:endParaRPr>
                    </a:p>
                  </a:txBody>
                  <a:tcPr/>
                </a:tc>
              </a:tr>
              <a:tr h="459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Times New Roman"/>
                        </a:rPr>
                        <a:t>國際化</a:t>
                      </a:r>
                      <a:endParaRPr lang="zh-TW" altLang="zh-TW" sz="1600" kern="100" dirty="0" smtClean="0">
                        <a:solidFill>
                          <a:srgbClr val="0000FF"/>
                        </a:solidFill>
                        <a:latin typeface="標楷體" pitchFamily="65" charset="-120"/>
                        <a:ea typeface="標楷體" pitchFamily="65" charset="-120"/>
                        <a:cs typeface="Times New Roman"/>
                      </a:endParaRPr>
                    </a:p>
                  </a:txBody>
                  <a:tcPr anchor="ctr"/>
                </a:tc>
                <a:tc>
                  <a:txBody>
                    <a:bodyPr/>
                    <a:lstStyle/>
                    <a:p>
                      <a:pPr algn="just">
                        <a:spcAft>
                          <a:spcPts val="0"/>
                        </a:spcAft>
                      </a:pPr>
                      <a:r>
                        <a:rPr lang="zh-TW" altLang="en-US" sz="1600" kern="100" dirty="0">
                          <a:solidFill>
                            <a:srgbClr val="0000FF"/>
                          </a:solidFill>
                          <a:latin typeface="標楷體" pitchFamily="65" charset="-120"/>
                          <a:ea typeface="標楷體" pitchFamily="65" charset="-120"/>
                          <a:cs typeface="Times New Roman"/>
                        </a:rPr>
                        <a:t>香港知專設計學院參</a:t>
                      </a:r>
                      <a:r>
                        <a:rPr lang="zh-TW" altLang="en-US" sz="1600" kern="100" dirty="0" smtClean="0">
                          <a:solidFill>
                            <a:srgbClr val="0000FF"/>
                          </a:solidFill>
                          <a:latin typeface="標楷體" pitchFamily="65" charset="-120"/>
                          <a:ea typeface="標楷體" pitchFamily="65" charset="-120"/>
                          <a:cs typeface="Times New Roman"/>
                        </a:rPr>
                        <a:t>訪互動所</a:t>
                      </a:r>
                      <a:endParaRPr lang="zh-TW" altLang="en-US" sz="1600" kern="100" dirty="0">
                        <a:solidFill>
                          <a:srgbClr val="0000FF"/>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102.08</a:t>
                      </a:r>
                      <a:endParaRPr lang="zh-TW" altLang="zh-TW" sz="1600" kern="100" dirty="0">
                        <a:solidFill>
                          <a:srgbClr val="0000FF"/>
                        </a:solidFill>
                        <a:latin typeface="標楷體" pitchFamily="65" charset="-120"/>
                        <a:ea typeface="標楷體" pitchFamily="65" charset="-120"/>
                        <a:cs typeface="Times New Roman"/>
                      </a:endParaRPr>
                    </a:p>
                  </a:txBody>
                  <a:tcPr marL="68580" marR="68580" marT="0" marB="0" anchor="ctr"/>
                </a:tc>
              </a:tr>
            </a:tbl>
          </a:graphicData>
        </a:graphic>
      </p:graphicFrame>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108</a:t>
            </a:fld>
            <a:endParaRPr lang="zh-TW" alt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4" name="標題 1"/>
          <p:cNvSpPr>
            <a:spLocks noGrp="1"/>
          </p:cNvSpPr>
          <p:nvPr>
            <p:ph type="title"/>
          </p:nvPr>
        </p:nvSpPr>
        <p:spPr>
          <a:xfrm>
            <a:off x="0" y="0"/>
            <a:ext cx="781236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pic>
        <p:nvPicPr>
          <p:cNvPr id="6" name="圖片 5" descr="DSC_2469.jpg"/>
          <p:cNvPicPr>
            <a:picLocks noChangeAspect="1"/>
          </p:cNvPicPr>
          <p:nvPr/>
        </p:nvPicPr>
        <p:blipFill>
          <a:blip r:embed="rId3" cstate="email"/>
          <a:stretch>
            <a:fillRect/>
          </a:stretch>
        </p:blipFill>
        <p:spPr>
          <a:xfrm>
            <a:off x="251520" y="2204864"/>
            <a:ext cx="2499360" cy="1661160"/>
          </a:xfrm>
          <a:prstGeom prst="rect">
            <a:avLst/>
          </a:prstGeom>
        </p:spPr>
      </p:pic>
      <p:pic>
        <p:nvPicPr>
          <p:cNvPr id="7" name="圖片 6" descr="DSC_2451.jpg"/>
          <p:cNvPicPr>
            <a:picLocks noChangeAspect="1"/>
          </p:cNvPicPr>
          <p:nvPr/>
        </p:nvPicPr>
        <p:blipFill>
          <a:blip r:embed="rId4" cstate="email"/>
          <a:stretch>
            <a:fillRect/>
          </a:stretch>
        </p:blipFill>
        <p:spPr>
          <a:xfrm>
            <a:off x="2915816" y="2204864"/>
            <a:ext cx="2499360" cy="1661160"/>
          </a:xfrm>
          <a:prstGeom prst="rect">
            <a:avLst/>
          </a:prstGeom>
        </p:spPr>
      </p:pic>
      <p:pic>
        <p:nvPicPr>
          <p:cNvPr id="8" name="圖片 7" descr="DSC_2550.jpg"/>
          <p:cNvPicPr>
            <a:picLocks noChangeAspect="1"/>
          </p:cNvPicPr>
          <p:nvPr/>
        </p:nvPicPr>
        <p:blipFill>
          <a:blip r:embed="rId5" cstate="email"/>
          <a:stretch>
            <a:fillRect/>
          </a:stretch>
        </p:blipFill>
        <p:spPr>
          <a:xfrm>
            <a:off x="251520" y="4005064"/>
            <a:ext cx="2499360" cy="1661160"/>
          </a:xfrm>
          <a:prstGeom prst="rect">
            <a:avLst/>
          </a:prstGeom>
        </p:spPr>
      </p:pic>
      <p:pic>
        <p:nvPicPr>
          <p:cNvPr id="9" name="圖片 8" descr="DSC_2460.jpg"/>
          <p:cNvPicPr>
            <a:picLocks noChangeAspect="1"/>
          </p:cNvPicPr>
          <p:nvPr/>
        </p:nvPicPr>
        <p:blipFill>
          <a:blip r:embed="rId6" cstate="email"/>
          <a:stretch>
            <a:fillRect/>
          </a:stretch>
        </p:blipFill>
        <p:spPr>
          <a:xfrm>
            <a:off x="2915816" y="4005064"/>
            <a:ext cx="2499360" cy="1661160"/>
          </a:xfrm>
          <a:prstGeom prst="rect">
            <a:avLst/>
          </a:prstGeom>
        </p:spPr>
      </p:pic>
      <p:pic>
        <p:nvPicPr>
          <p:cNvPr id="10" name="圖片 9" descr="IMG_3444.jpg"/>
          <p:cNvPicPr>
            <a:picLocks noChangeAspect="1"/>
          </p:cNvPicPr>
          <p:nvPr/>
        </p:nvPicPr>
        <p:blipFill>
          <a:blip r:embed="rId7" cstate="email">
            <a:lum bright="20000" contrast="30000"/>
          </a:blip>
          <a:stretch>
            <a:fillRect/>
          </a:stretch>
        </p:blipFill>
        <p:spPr>
          <a:xfrm>
            <a:off x="5580111" y="4437112"/>
            <a:ext cx="3584397" cy="2016224"/>
          </a:xfrm>
          <a:prstGeom prst="rect">
            <a:avLst/>
          </a:prstGeom>
        </p:spPr>
      </p:pic>
      <p:pic>
        <p:nvPicPr>
          <p:cNvPr id="12" name="圖片 11" descr="IMG_3447.jpg"/>
          <p:cNvPicPr>
            <a:picLocks noChangeAspect="1"/>
          </p:cNvPicPr>
          <p:nvPr/>
        </p:nvPicPr>
        <p:blipFill>
          <a:blip r:embed="rId8" cstate="email"/>
          <a:stretch>
            <a:fillRect/>
          </a:stretch>
        </p:blipFill>
        <p:spPr>
          <a:xfrm>
            <a:off x="5559603" y="2204864"/>
            <a:ext cx="3584397" cy="2016224"/>
          </a:xfrm>
          <a:prstGeom prst="rect">
            <a:avLst/>
          </a:prstGeom>
        </p:spPr>
      </p:pic>
      <p:sp>
        <p:nvSpPr>
          <p:cNvPr id="5" name="書卷 (水平) 4"/>
          <p:cNvSpPr/>
          <p:nvPr/>
        </p:nvSpPr>
        <p:spPr>
          <a:xfrm>
            <a:off x="1043608" y="1196752"/>
            <a:ext cx="3384376" cy="1080000"/>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altLang="zh-TW" kern="100" dirty="0" smtClean="0">
                <a:latin typeface="標楷體" pitchFamily="65" charset="-120"/>
                <a:ea typeface="標楷體" pitchFamily="65" charset="-120"/>
                <a:cs typeface="Times New Roman"/>
              </a:rPr>
              <a:t>102</a:t>
            </a:r>
            <a:r>
              <a:rPr lang="zh-TW" altLang="en-US" kern="100" dirty="0" smtClean="0">
                <a:latin typeface="標楷體" pitchFamily="65" charset="-120"/>
                <a:ea typeface="標楷體" pitchFamily="65" charset="-120"/>
                <a:cs typeface="Times New Roman"/>
              </a:rPr>
              <a:t>年度經濟部工業局產業園區綠美化推動實務講習會</a:t>
            </a:r>
            <a:endParaRPr lang="en-US" altLang="zh-TW" kern="100" dirty="0" smtClean="0">
              <a:latin typeface="標楷體" pitchFamily="65" charset="-120"/>
              <a:ea typeface="標楷體" pitchFamily="65" charset="-120"/>
              <a:cs typeface="Times New Roman"/>
            </a:endParaRPr>
          </a:p>
        </p:txBody>
      </p:sp>
      <p:sp>
        <p:nvSpPr>
          <p:cNvPr id="16" name="書卷 (水平) 15"/>
          <p:cNvSpPr/>
          <p:nvPr/>
        </p:nvSpPr>
        <p:spPr>
          <a:xfrm>
            <a:off x="5652120" y="1052736"/>
            <a:ext cx="3275856" cy="1226939"/>
          </a:xfrm>
          <a:prstGeom prst="horizontalScroll">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zh-TW" altLang="en-US" kern="100" dirty="0" smtClean="0">
                <a:latin typeface="標楷體" pitchFamily="65" charset="-120"/>
                <a:ea typeface="標楷體" pitchFamily="65" charset="-120"/>
                <a:cs typeface="Times New Roman"/>
              </a:rPr>
              <a:t>臺灣建築學會、中華民國都市計畫學會、中華民國設計學會理監事綠色設計交流</a:t>
            </a:r>
            <a:endParaRPr lang="zh-TW" altLang="en-US" dirty="0"/>
          </a:p>
        </p:txBody>
      </p:sp>
      <p:sp>
        <p:nvSpPr>
          <p:cNvPr id="11" name="投影片編號版面配置區 10"/>
          <p:cNvSpPr>
            <a:spLocks noGrp="1"/>
          </p:cNvSpPr>
          <p:nvPr>
            <p:ph type="sldNum" sz="quarter" idx="11"/>
          </p:nvPr>
        </p:nvSpPr>
        <p:spPr/>
        <p:txBody>
          <a:bodyPr/>
          <a:lstStyle/>
          <a:p>
            <a:pPr>
              <a:defRPr/>
            </a:pPr>
            <a:fld id="{D02F24DD-2813-42E1-A04B-D42CDFB3C870}" type="slidenum">
              <a:rPr lang="zh-TW" altLang="en-US" smtClean="0"/>
              <a:pPr>
                <a:defRPr/>
              </a:pPr>
              <a:t>109</a:t>
            </a:fld>
            <a:endParaRPr lang="zh-TW"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94" name="標題 1"/>
          <p:cNvSpPr>
            <a:spLocks noGrp="1"/>
          </p:cNvSpPr>
          <p:nvPr>
            <p:ph type="title"/>
          </p:nvPr>
        </p:nvSpPr>
        <p:spPr>
          <a:xfrm>
            <a:off x="914400" y="44450"/>
            <a:ext cx="8229600" cy="1143000"/>
          </a:xfrm>
        </p:spPr>
        <p:txBody>
          <a:bodyPr/>
          <a:lstStyle/>
          <a:p>
            <a:pPr algn="r" eaLnBrk="1" hangingPunct="1"/>
            <a:r>
              <a:rPr lang="zh-TW" altLang="en-US" sz="3200" smtClean="0">
                <a:latin typeface="Times New Roman" pitchFamily="18" charset="0"/>
                <a:ea typeface="標楷體" pitchFamily="65" charset="-120"/>
                <a:cs typeface="Times New Roman" pitchFamily="18" charset="0"/>
              </a:rPr>
              <a:t>重要業務基本資料統計</a:t>
            </a:r>
          </a:p>
        </p:txBody>
      </p:sp>
      <p:sp>
        <p:nvSpPr>
          <p:cNvPr id="5" name="投影片編號版面配置區 4"/>
          <p:cNvSpPr>
            <a:spLocks noGrp="1"/>
          </p:cNvSpPr>
          <p:nvPr>
            <p:ph type="sldNum" sz="quarter" idx="11"/>
          </p:nvPr>
        </p:nvSpPr>
        <p:spPr/>
        <p:txBody>
          <a:bodyPr/>
          <a:lstStyle/>
          <a:p>
            <a:pPr>
              <a:defRPr/>
            </a:pPr>
            <a:fld id="{730C27D3-509C-491B-AC9A-A333FE7A54EE}" type="slidenum">
              <a:rPr lang="zh-TW" altLang="en-US"/>
              <a:pPr>
                <a:defRPr/>
              </a:pPr>
              <a:t>11</a:t>
            </a:fld>
            <a:endParaRPr lang="zh-TW" altLang="en-US"/>
          </a:p>
        </p:txBody>
      </p:sp>
      <p:graphicFrame>
        <p:nvGraphicFramePr>
          <p:cNvPr id="8" name="表格 7"/>
          <p:cNvGraphicFramePr>
            <a:graphicFrameLocks noGrp="1"/>
          </p:cNvGraphicFramePr>
          <p:nvPr/>
        </p:nvGraphicFramePr>
        <p:xfrm>
          <a:off x="755650" y="1773238"/>
          <a:ext cx="7596845" cy="3614749"/>
        </p:xfrm>
        <a:graphic>
          <a:graphicData uri="http://schemas.openxmlformats.org/drawingml/2006/table">
            <a:tbl>
              <a:tblPr>
                <a:tableStyleId>{C4B1156A-380E-4F78-BDF5-A606A8083BF9}</a:tableStyleId>
              </a:tblPr>
              <a:tblGrid>
                <a:gridCol w="1266141"/>
                <a:gridCol w="1266141"/>
                <a:gridCol w="1266141"/>
                <a:gridCol w="1190550"/>
                <a:gridCol w="1341731"/>
                <a:gridCol w="1266141"/>
              </a:tblGrid>
              <a:tr h="405956">
                <a:tc>
                  <a:txBody>
                    <a:bodyPr/>
                    <a:lstStyle/>
                    <a:p>
                      <a:pPr algn="ctr" fontAlgn="ctr"/>
                      <a:r>
                        <a:rPr lang="zh-TW" altLang="en-US" sz="2400" u="none" strike="noStrike" dirty="0" smtClean="0">
                          <a:latin typeface="標楷體" pitchFamily="65" charset="-120"/>
                          <a:ea typeface="標楷體" pitchFamily="65" charset="-120"/>
                        </a:rPr>
                        <a:t>職別</a:t>
                      </a:r>
                      <a:r>
                        <a:rPr lang="en-US" altLang="zh-TW" sz="2400" u="none" strike="noStrike" dirty="0" smtClean="0">
                          <a:latin typeface="標楷體" pitchFamily="65" charset="-120"/>
                          <a:ea typeface="標楷體" pitchFamily="65" charset="-120"/>
                        </a:rPr>
                        <a:t>/</a:t>
                      </a:r>
                      <a:r>
                        <a:rPr lang="zh-TW" altLang="en-US" sz="2400" u="none" strike="noStrike" dirty="0" smtClean="0">
                          <a:latin typeface="標楷體" pitchFamily="65" charset="-120"/>
                          <a:ea typeface="標楷體" pitchFamily="65" charset="-120"/>
                        </a:rPr>
                        <a:t>系所</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c>
                  <a:txBody>
                    <a:bodyPr/>
                    <a:lstStyle/>
                    <a:p>
                      <a:pPr algn="ctr" fontAlgn="ctr"/>
                      <a:r>
                        <a:rPr lang="zh-TW" altLang="en-US" sz="2400" b="0" i="0" u="none" strike="noStrike" dirty="0" smtClean="0">
                          <a:latin typeface="標楷體" pitchFamily="65" charset="-120"/>
                          <a:ea typeface="標楷體" pitchFamily="65" charset="-120"/>
                        </a:rPr>
                        <a:t>成大</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c>
                  <a:txBody>
                    <a:bodyPr/>
                    <a:lstStyle/>
                    <a:p>
                      <a:pPr algn="ctr" fontAlgn="ctr"/>
                      <a:r>
                        <a:rPr lang="zh-TW" altLang="en-US" sz="2400" b="0" i="0" u="none" strike="noStrike" dirty="0" smtClean="0">
                          <a:latin typeface="標楷體" pitchFamily="65" charset="-120"/>
                          <a:ea typeface="標楷體" pitchFamily="65" charset="-120"/>
                        </a:rPr>
                        <a:t>臺藝大</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c>
                  <a:txBody>
                    <a:bodyPr/>
                    <a:lstStyle/>
                    <a:p>
                      <a:pPr algn="ctr" fontAlgn="ctr"/>
                      <a:r>
                        <a:rPr lang="zh-TW" altLang="en-US" sz="2400" b="0" i="0" u="none" strike="noStrike" dirty="0" smtClean="0">
                          <a:latin typeface="標楷體" pitchFamily="65" charset="-120"/>
                          <a:ea typeface="標楷體" pitchFamily="65" charset="-120"/>
                        </a:rPr>
                        <a:t>雲科大</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c>
                  <a:txBody>
                    <a:bodyPr/>
                    <a:lstStyle/>
                    <a:p>
                      <a:pPr algn="ctr" fontAlgn="ctr"/>
                      <a:r>
                        <a:rPr lang="zh-TW" altLang="en-US" sz="2400" b="0" i="0" u="none" strike="noStrike" dirty="0" smtClean="0">
                          <a:latin typeface="標楷體" pitchFamily="65" charset="-120"/>
                          <a:ea typeface="標楷體" pitchFamily="65" charset="-120"/>
                        </a:rPr>
                        <a:t>臺科大</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c>
                  <a:txBody>
                    <a:bodyPr/>
                    <a:lstStyle/>
                    <a:p>
                      <a:pPr algn="ctr" fontAlgn="ctr"/>
                      <a:r>
                        <a:rPr lang="zh-TW" altLang="en-US" sz="2400" b="0" i="0" u="none" strike="noStrike" dirty="0" smtClean="0">
                          <a:solidFill>
                            <a:srgbClr val="FF0000"/>
                          </a:solidFill>
                          <a:latin typeface="標楷體" pitchFamily="65" charset="-120"/>
                          <a:ea typeface="標楷體" pitchFamily="65" charset="-120"/>
                        </a:rPr>
                        <a:t>北科大</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2D050"/>
                    </a:solidFill>
                  </a:tcPr>
                </a:tc>
              </a:tr>
              <a:tr h="405956">
                <a:tc>
                  <a:txBody>
                    <a:bodyPr/>
                    <a:lstStyle/>
                    <a:p>
                      <a:pPr algn="ctr" fontAlgn="ctr"/>
                      <a:r>
                        <a:rPr lang="zh-TW" altLang="en-US" sz="2400" u="none" strike="noStrike" dirty="0">
                          <a:latin typeface="標楷體" pitchFamily="65" charset="-120"/>
                          <a:ea typeface="標楷體" pitchFamily="65" charset="-120"/>
                        </a:rPr>
                        <a:t>教授</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spcBef>
                          <a:spcPts val="0"/>
                        </a:spcBef>
                        <a:spcAft>
                          <a:spcPts val="0"/>
                        </a:spcAft>
                      </a:pPr>
                      <a:r>
                        <a:rPr lang="en-US" altLang="zh-TW" sz="2400" b="0" i="0" u="none" strike="noStrike" kern="1200" dirty="0" smtClean="0">
                          <a:solidFill>
                            <a:schemeClr val="dk1"/>
                          </a:solidFill>
                          <a:latin typeface="標楷體" pitchFamily="65" charset="-120"/>
                          <a:ea typeface="標楷體" pitchFamily="65" charset="-120"/>
                          <a:cs typeface="+mn-cs"/>
                        </a:rPr>
                        <a:t>18</a:t>
                      </a:r>
                    </a:p>
                  </a:txBody>
                  <a:tcPr marL="8763" marR="8763" marT="8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11</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12</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14</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u="none" strike="noStrike" dirty="0" smtClean="0">
                          <a:solidFill>
                            <a:srgbClr val="FF0000"/>
                          </a:solidFill>
                          <a:latin typeface="標楷體" pitchFamily="65" charset="-120"/>
                          <a:ea typeface="標楷體" pitchFamily="65" charset="-120"/>
                        </a:rPr>
                        <a:t>4</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05956">
                <a:tc>
                  <a:txBody>
                    <a:bodyPr/>
                    <a:lstStyle/>
                    <a:p>
                      <a:pPr algn="ctr" fontAlgn="ctr"/>
                      <a:r>
                        <a:rPr lang="zh-TW" altLang="en-US" sz="2400" u="none" strike="noStrike" dirty="0">
                          <a:latin typeface="標楷體" pitchFamily="65" charset="-120"/>
                          <a:ea typeface="標楷體" pitchFamily="65" charset="-120"/>
                        </a:rPr>
                        <a:t>副教授</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spcBef>
                          <a:spcPts val="0"/>
                        </a:spcBef>
                        <a:spcAft>
                          <a:spcPts val="0"/>
                        </a:spcAft>
                      </a:pPr>
                      <a:r>
                        <a:rPr lang="en-US" altLang="zh-TW" sz="2400" b="0" i="0" u="none" strike="noStrike" kern="1200" dirty="0" smtClean="0">
                          <a:solidFill>
                            <a:schemeClr val="dk1"/>
                          </a:solidFill>
                          <a:latin typeface="標楷體" pitchFamily="65" charset="-120"/>
                          <a:ea typeface="標楷體" pitchFamily="65" charset="-120"/>
                          <a:cs typeface="+mn-cs"/>
                        </a:rPr>
                        <a:t>19</a:t>
                      </a:r>
                    </a:p>
                  </a:txBody>
                  <a:tcPr marL="8763" marR="8763" marT="8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TW" sz="2400" b="0" i="0" u="none" strike="noStrike" dirty="0" smtClean="0">
                          <a:latin typeface="標楷體" pitchFamily="65" charset="-120"/>
                          <a:ea typeface="標楷體" pitchFamily="65" charset="-120"/>
                        </a:rPr>
                        <a:t>6</a:t>
                      </a: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27</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7</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solidFill>
                            <a:srgbClr val="FF0000"/>
                          </a:solidFill>
                          <a:latin typeface="標楷體" pitchFamily="65" charset="-120"/>
                          <a:ea typeface="標楷體" pitchFamily="65" charset="-120"/>
                        </a:rPr>
                        <a:t>18</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74321">
                <a:tc>
                  <a:txBody>
                    <a:bodyPr/>
                    <a:lstStyle/>
                    <a:p>
                      <a:pPr algn="ctr" fontAlgn="ctr"/>
                      <a:r>
                        <a:rPr lang="zh-TW" altLang="en-US" sz="2400" u="none" strike="noStrike" dirty="0">
                          <a:latin typeface="標楷體" pitchFamily="65" charset="-120"/>
                          <a:ea typeface="標楷體" pitchFamily="65" charset="-120"/>
                        </a:rPr>
                        <a:t>助理教授</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spcBef>
                          <a:spcPts val="0"/>
                        </a:spcBef>
                        <a:spcAft>
                          <a:spcPts val="0"/>
                        </a:spcAft>
                      </a:pPr>
                      <a:r>
                        <a:rPr lang="en-US" altLang="zh-TW" sz="2400" b="0" i="0" u="none" strike="noStrike" kern="1200" dirty="0" smtClean="0">
                          <a:solidFill>
                            <a:schemeClr val="dk1"/>
                          </a:solidFill>
                          <a:latin typeface="標楷體" pitchFamily="65" charset="-120"/>
                          <a:ea typeface="標楷體" pitchFamily="65" charset="-120"/>
                          <a:cs typeface="+mn-cs"/>
                        </a:rPr>
                        <a:t>19</a:t>
                      </a:r>
                    </a:p>
                  </a:txBody>
                  <a:tcPr marL="8763" marR="8763" marT="8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9</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12</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7</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solidFill>
                            <a:srgbClr val="FF0000"/>
                          </a:solidFill>
                          <a:latin typeface="標楷體" pitchFamily="65" charset="-120"/>
                          <a:ea typeface="標楷體" pitchFamily="65" charset="-120"/>
                        </a:rPr>
                        <a:t>13</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05956">
                <a:tc>
                  <a:txBody>
                    <a:bodyPr/>
                    <a:lstStyle/>
                    <a:p>
                      <a:pPr algn="ctr" fontAlgn="ctr"/>
                      <a:r>
                        <a:rPr lang="zh-TW" altLang="en-US" sz="2400" u="none" strike="noStrike" dirty="0">
                          <a:latin typeface="標楷體" pitchFamily="65" charset="-120"/>
                          <a:ea typeface="標楷體" pitchFamily="65" charset="-120"/>
                        </a:rPr>
                        <a:t>講師</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spcBef>
                          <a:spcPts val="0"/>
                        </a:spcBef>
                        <a:spcAft>
                          <a:spcPts val="0"/>
                        </a:spcAft>
                      </a:pPr>
                      <a:r>
                        <a:rPr lang="en-US" altLang="zh-TW" sz="2400" b="0" i="0" u="none" strike="noStrike" kern="1200" dirty="0" smtClean="0">
                          <a:solidFill>
                            <a:schemeClr val="dk1"/>
                          </a:solidFill>
                          <a:latin typeface="標楷體" pitchFamily="65" charset="-120"/>
                          <a:ea typeface="標楷體" pitchFamily="65" charset="-120"/>
                          <a:cs typeface="+mn-cs"/>
                        </a:rPr>
                        <a:t>2</a:t>
                      </a:r>
                    </a:p>
                  </a:txBody>
                  <a:tcPr marL="8763" marR="8763" marT="8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latin typeface="標楷體" pitchFamily="65" charset="-120"/>
                          <a:ea typeface="標楷體" pitchFamily="65" charset="-120"/>
                        </a:rPr>
                        <a:t>6</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400" b="0" i="0" u="none" strike="noStrike" dirty="0" smtClean="0">
                          <a:solidFill>
                            <a:srgbClr val="FF0000"/>
                          </a:solidFill>
                          <a:latin typeface="標楷體" pitchFamily="65" charset="-120"/>
                          <a:ea typeface="標楷體" pitchFamily="65" charset="-120"/>
                        </a:rPr>
                        <a:t>1</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05956">
                <a:tc>
                  <a:txBody>
                    <a:bodyPr/>
                    <a:lstStyle/>
                    <a:p>
                      <a:pPr algn="ctr" fontAlgn="ctr"/>
                      <a:r>
                        <a:rPr lang="zh-TW" altLang="en-US" sz="2400" b="0" i="0" u="none" strike="noStrike" dirty="0" smtClean="0">
                          <a:solidFill>
                            <a:srgbClr val="FF0000"/>
                          </a:solidFill>
                          <a:latin typeface="標楷體" pitchFamily="65" charset="-120"/>
                          <a:ea typeface="標楷體" pitchFamily="65" charset="-120"/>
                        </a:rPr>
                        <a:t>小計</a:t>
                      </a:r>
                      <a:endParaRPr lang="zh-TW" altLang="en-US"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algn="ctr" defTabSz="914400" rtl="0" eaLnBrk="1" fontAlgn="b" latinLnBrk="0" hangingPunct="1">
                        <a:spcBef>
                          <a:spcPts val="0"/>
                        </a:spcBef>
                        <a:spcAft>
                          <a:spcPts val="0"/>
                        </a:spcAft>
                      </a:pPr>
                      <a:r>
                        <a:rPr lang="en-US" altLang="zh-TW" sz="2400" b="0" i="0" u="none" strike="noStrike" kern="1200" dirty="0" smtClean="0">
                          <a:solidFill>
                            <a:srgbClr val="0000FF"/>
                          </a:solidFill>
                          <a:latin typeface="標楷體" pitchFamily="65" charset="-120"/>
                          <a:ea typeface="標楷體" pitchFamily="65" charset="-120"/>
                          <a:cs typeface="+mn-cs"/>
                        </a:rPr>
                        <a:t>58</a:t>
                      </a:r>
                    </a:p>
                  </a:txBody>
                  <a:tcPr marL="8763" marR="8763" marT="8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26</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57</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28</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algn="ctr" defTabSz="914400" rtl="0" eaLnBrk="1" fontAlgn="b" latinLnBrk="0" hangingPunct="1"/>
                      <a:r>
                        <a:rPr lang="en-US" altLang="zh-TW" sz="2400" b="0" i="0" u="none" strike="noStrike" kern="1200" dirty="0" smtClean="0">
                          <a:solidFill>
                            <a:srgbClr val="FF0000"/>
                          </a:solidFill>
                          <a:latin typeface="標楷體" pitchFamily="65" charset="-120"/>
                          <a:ea typeface="標楷體" pitchFamily="65" charset="-120"/>
                          <a:cs typeface="+mn-cs"/>
                        </a:rPr>
                        <a:t>36</a:t>
                      </a:r>
                      <a:endParaRPr lang="en-US" altLang="zh-TW" sz="2400" b="0" i="0" u="none" strike="noStrike" kern="1200" dirty="0">
                        <a:solidFill>
                          <a:srgbClr val="FF0000"/>
                        </a:solidFill>
                        <a:latin typeface="標楷體" pitchFamily="65" charset="-120"/>
                        <a:ea typeface="標楷體" pitchFamily="65" charset="-120"/>
                        <a:cs typeface="+mn-cs"/>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40000"/>
                        <a:lumOff val="60000"/>
                      </a:schemeClr>
                    </a:solidFill>
                  </a:tcPr>
                </a:tc>
              </a:tr>
              <a:tr h="143795">
                <a:tc>
                  <a:txBody>
                    <a:bodyPr/>
                    <a:lstStyle/>
                    <a:p>
                      <a:pPr algn="ctr" fontAlgn="ctr"/>
                      <a:r>
                        <a:rPr lang="zh-TW" altLang="en-US" sz="2400" b="0" i="0" u="none" strike="noStrike" dirty="0" smtClean="0">
                          <a:latin typeface="標楷體" pitchFamily="65" charset="-120"/>
                          <a:ea typeface="標楷體" pitchFamily="65" charset="-120"/>
                        </a:rPr>
                        <a:t>教授比</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31%</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42%</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21%</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fontAlgn="b"/>
                      <a:r>
                        <a:rPr lang="en-US" altLang="zh-TW" sz="2400" b="0" i="0" u="none" strike="noStrike" dirty="0" smtClean="0">
                          <a:solidFill>
                            <a:srgbClr val="0000FF"/>
                          </a:solidFill>
                          <a:latin typeface="標楷體" pitchFamily="65" charset="-120"/>
                          <a:ea typeface="標楷體" pitchFamily="65" charset="-120"/>
                        </a:rPr>
                        <a:t>50%</a:t>
                      </a:r>
                      <a:endParaRPr lang="en-US" altLang="zh-TW" sz="24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fontAlgn="b"/>
                      <a:r>
                        <a:rPr lang="en-US" altLang="zh-TW" sz="2400" b="0" i="0" u="none" strike="noStrike" dirty="0" smtClean="0">
                          <a:solidFill>
                            <a:srgbClr val="FF0000"/>
                          </a:solidFill>
                          <a:latin typeface="標楷體" pitchFamily="65" charset="-120"/>
                          <a:ea typeface="標楷體" pitchFamily="65" charset="-120"/>
                        </a:rPr>
                        <a:t>11%</a:t>
                      </a:r>
                      <a:endParaRPr lang="en-US" altLang="zh-TW" sz="24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r>
              <a:tr h="405956">
                <a:tc>
                  <a:txBody>
                    <a:bodyPr/>
                    <a:lstStyle/>
                    <a:p>
                      <a:pPr algn="ctr" fontAlgn="ctr"/>
                      <a:r>
                        <a:rPr lang="zh-TW" altLang="en-US" sz="2400" b="0" i="0" u="none" strike="noStrike" dirty="0" smtClean="0">
                          <a:latin typeface="標楷體" pitchFamily="65" charset="-120"/>
                          <a:ea typeface="標楷體" pitchFamily="65" charset="-120"/>
                        </a:rPr>
                        <a:t>專案教師</a:t>
                      </a:r>
                      <a:endParaRPr lang="zh-TW" altLang="en-US"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marL="0" algn="ctr" defTabSz="914400" rtl="0" eaLnBrk="1" fontAlgn="b" latinLnBrk="0" hangingPunct="1"/>
                      <a:r>
                        <a:rPr lang="en-US" altLang="zh-TW" sz="2400" b="0" i="0" u="none" strike="noStrike" kern="1200" dirty="0" smtClean="0">
                          <a:solidFill>
                            <a:schemeClr val="dk1"/>
                          </a:solidFill>
                          <a:latin typeface="標楷體" pitchFamily="65" charset="-120"/>
                          <a:ea typeface="標楷體" pitchFamily="65" charset="-120"/>
                          <a:cs typeface="+mn-cs"/>
                        </a:rPr>
                        <a:t>2</a:t>
                      </a: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marL="0" algn="ctr" defTabSz="914400" rtl="0" eaLnBrk="1" fontAlgn="b" latinLnBrk="0" hangingPunct="1"/>
                      <a:endParaRPr lang="en-US" altLang="zh-TW" sz="2400" b="0" i="0" u="none" strike="noStrike" kern="1200" dirty="0" smtClean="0">
                        <a:solidFill>
                          <a:schemeClr val="dk1"/>
                        </a:solidFill>
                        <a:latin typeface="標楷體" pitchFamily="65" charset="-120"/>
                        <a:ea typeface="標楷體" pitchFamily="65" charset="-120"/>
                        <a:cs typeface="+mn-cs"/>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ctr" fontAlgn="b"/>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ctr" fontAlgn="b"/>
                      <a:r>
                        <a:rPr lang="en-US" altLang="zh-TW" sz="2400" b="0" i="0" u="none" strike="noStrike" dirty="0" smtClean="0">
                          <a:latin typeface="標楷體" pitchFamily="65" charset="-120"/>
                          <a:ea typeface="標楷體" pitchFamily="65" charset="-120"/>
                        </a:rPr>
                        <a:t>3</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c>
                  <a:txBody>
                    <a:bodyPr/>
                    <a:lstStyle/>
                    <a:p>
                      <a:pPr algn="ctr" fontAlgn="b"/>
                      <a:r>
                        <a:rPr lang="en-US" altLang="zh-TW" sz="2400" b="0" i="0" u="none" strike="noStrike" dirty="0" smtClean="0">
                          <a:latin typeface="標楷體" pitchFamily="65" charset="-120"/>
                          <a:ea typeface="標楷體" pitchFamily="65" charset="-120"/>
                        </a:rPr>
                        <a:t>4</a:t>
                      </a:r>
                      <a:endParaRPr lang="en-US" altLang="zh-TW" sz="24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50000"/>
                        <a:lumOff val="50000"/>
                      </a:schemeClr>
                    </a:solidFill>
                  </a:tcPr>
                </a:tc>
              </a:tr>
            </a:tbl>
          </a:graphicData>
        </a:graphic>
      </p:graphicFrame>
      <p:sp>
        <p:nvSpPr>
          <p:cNvPr id="8262" name="文字方塊 10"/>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他校設計學院專任教師比較</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線接點 1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文字方塊 2"/>
          <p:cNvSpPr txBox="1"/>
          <p:nvPr/>
        </p:nvSpPr>
        <p:spPr>
          <a:xfrm>
            <a:off x="4018002" y="2348880"/>
            <a:ext cx="1338828" cy="369332"/>
          </a:xfrm>
          <a:prstGeom prst="rect">
            <a:avLst/>
          </a:prstGeom>
          <a:noFill/>
        </p:spPr>
        <p:txBody>
          <a:bodyPr wrap="none" rtlCol="0">
            <a:spAutoFit/>
          </a:bodyPr>
          <a:lstStyle/>
          <a:p>
            <a:r>
              <a:rPr lang="zh-TW" altLang="en-US" dirty="0" smtClean="0"/>
              <a:t>照片與說明</a:t>
            </a:r>
            <a:endParaRPr lang="zh-TW" altLang="en-US" dirty="0"/>
          </a:p>
        </p:txBody>
      </p:sp>
      <p:pic>
        <p:nvPicPr>
          <p:cNvPr id="2" name="圖片 1"/>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107504" y="1340768"/>
            <a:ext cx="2592288" cy="1944216"/>
          </a:xfrm>
          <a:prstGeom prst="rect">
            <a:avLst/>
          </a:prstGeom>
        </p:spPr>
      </p:pic>
      <p:pic>
        <p:nvPicPr>
          <p:cNvPr id="4" name="圖片 3"/>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107504" y="3645024"/>
            <a:ext cx="2592288" cy="1857655"/>
          </a:xfrm>
          <a:prstGeom prst="rect">
            <a:avLst/>
          </a:prstGeom>
        </p:spPr>
      </p:pic>
      <p:sp>
        <p:nvSpPr>
          <p:cNvPr id="5" name="文字方塊 4"/>
          <p:cNvSpPr txBox="1"/>
          <p:nvPr/>
        </p:nvSpPr>
        <p:spPr>
          <a:xfrm>
            <a:off x="107504" y="1124744"/>
            <a:ext cx="2592288" cy="858857"/>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ltLang="zh-TW" dirty="0" smtClean="0">
                <a:latin typeface="標楷體" pitchFamily="65" charset="-120"/>
                <a:ea typeface="標楷體" pitchFamily="65" charset="-120"/>
              </a:rPr>
              <a:t>102.06</a:t>
            </a:r>
            <a:r>
              <a:rPr lang="zh-TW" altLang="en-US" dirty="0" smtClean="0">
                <a:latin typeface="標楷體" pitchFamily="65" charset="-120"/>
                <a:ea typeface="標楷體" pitchFamily="65" charset="-120"/>
              </a:rPr>
              <a:t>長春學院來訪交流</a:t>
            </a:r>
            <a:endParaRPr lang="zh-TW" altLang="en-US" dirty="0">
              <a:latin typeface="標楷體" pitchFamily="65" charset="-120"/>
              <a:ea typeface="標楷體" pitchFamily="65" charset="-120"/>
            </a:endParaRPr>
          </a:p>
        </p:txBody>
      </p:sp>
      <p:sp>
        <p:nvSpPr>
          <p:cNvPr id="7" name="文字方塊 6"/>
          <p:cNvSpPr txBox="1"/>
          <p:nvPr/>
        </p:nvSpPr>
        <p:spPr>
          <a:xfrm>
            <a:off x="107504" y="3300011"/>
            <a:ext cx="2592288" cy="777061"/>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ltLang="zh-TW" sz="1600" dirty="0" smtClean="0">
                <a:latin typeface="標楷體" pitchFamily="65" charset="-120"/>
                <a:ea typeface="標楷體" pitchFamily="65" charset="-120"/>
              </a:rPr>
              <a:t>102.06</a:t>
            </a:r>
            <a:r>
              <a:rPr lang="zh-TW" altLang="en-US" sz="1600" dirty="0" smtClean="0">
                <a:latin typeface="標楷體" pitchFamily="65" charset="-120"/>
                <a:ea typeface="標楷體" pitchFamily="65" charset="-120"/>
              </a:rPr>
              <a:t>華僑大學建築學院來訪交流</a:t>
            </a:r>
            <a:endParaRPr lang="zh-TW" altLang="en-US" sz="1600" dirty="0">
              <a:latin typeface="標楷體" pitchFamily="65" charset="-120"/>
              <a:ea typeface="標楷體" pitchFamily="65" charset="-120"/>
            </a:endParaRPr>
          </a:p>
        </p:txBody>
      </p:sp>
      <p:pic>
        <p:nvPicPr>
          <p:cNvPr id="6" name="圖片 5"/>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2987824" y="1340768"/>
            <a:ext cx="2862605" cy="2146954"/>
          </a:xfrm>
          <a:prstGeom prst="rect">
            <a:avLst/>
          </a:prstGeom>
        </p:spPr>
      </p:pic>
      <p:pic>
        <p:nvPicPr>
          <p:cNvPr id="8" name="圖片 7"/>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6084168" y="1321423"/>
            <a:ext cx="2888399" cy="2166299"/>
          </a:xfrm>
          <a:prstGeom prst="rect">
            <a:avLst/>
          </a:prstGeom>
        </p:spPr>
      </p:pic>
      <p:pic>
        <p:nvPicPr>
          <p:cNvPr id="9" name="圖片 8"/>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2971046" y="3656545"/>
            <a:ext cx="2896159" cy="2172119"/>
          </a:xfrm>
          <a:prstGeom prst="rect">
            <a:avLst/>
          </a:prstGeom>
        </p:spPr>
      </p:pic>
      <p:pic>
        <p:nvPicPr>
          <p:cNvPr id="11" name="圖片 10"/>
          <p:cNvPicPr>
            <a:picLocks noChangeAspect="1"/>
          </p:cNvPicPr>
          <p:nvPr/>
        </p:nvPicPr>
        <p:blipFill>
          <a:blip r:embed="rId8" cstate="email">
            <a:extLst>
              <a:ext uri="{28A0092B-C50C-407E-A947-70E740481C1C}">
                <a14:useLocalDpi xmlns="" xmlns:a14="http://schemas.microsoft.com/office/drawing/2010/main" val="0"/>
              </a:ext>
            </a:extLst>
          </a:blip>
          <a:stretch>
            <a:fillRect/>
          </a:stretch>
        </p:blipFill>
        <p:spPr>
          <a:xfrm>
            <a:off x="6077453" y="3644462"/>
            <a:ext cx="2895114" cy="2171336"/>
          </a:xfrm>
          <a:prstGeom prst="rect">
            <a:avLst/>
          </a:prstGeom>
        </p:spPr>
      </p:pic>
      <p:sp>
        <p:nvSpPr>
          <p:cNvPr id="14" name="標題 1"/>
          <p:cNvSpPr>
            <a:spLocks noGrp="1"/>
          </p:cNvSpPr>
          <p:nvPr>
            <p:ph type="title"/>
          </p:nvPr>
        </p:nvSpPr>
        <p:spPr>
          <a:xfrm>
            <a:off x="0" y="0"/>
            <a:ext cx="781236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sp>
        <p:nvSpPr>
          <p:cNvPr id="10" name="文字方塊 9"/>
          <p:cNvSpPr txBox="1"/>
          <p:nvPr/>
        </p:nvSpPr>
        <p:spPr>
          <a:xfrm>
            <a:off x="3779912" y="3284984"/>
            <a:ext cx="4257329" cy="490776"/>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ltLang="zh-TW" dirty="0" smtClean="0">
                <a:latin typeface="標楷體" pitchFamily="65" charset="-120"/>
                <a:ea typeface="標楷體" pitchFamily="65" charset="-120"/>
              </a:rPr>
              <a:t>102.08</a:t>
            </a:r>
            <a:r>
              <a:rPr lang="zh-TW" altLang="en-US" dirty="0" smtClean="0">
                <a:latin typeface="標楷體" pitchFamily="65" charset="-120"/>
                <a:ea typeface="標楷體" pitchFamily="65" charset="-120"/>
              </a:rPr>
              <a:t>與山東省諸城市簽定合作備忘錄</a:t>
            </a:r>
            <a:endParaRPr lang="zh-TW" altLang="en-US" dirty="0">
              <a:latin typeface="標楷體" pitchFamily="65" charset="-120"/>
              <a:ea typeface="標楷體" pitchFamily="65" charset="-120"/>
            </a:endParaRPr>
          </a:p>
        </p:txBody>
      </p:sp>
      <p:sp>
        <p:nvSpPr>
          <p:cNvPr id="13" name="投影片編號版面配置區 12"/>
          <p:cNvSpPr>
            <a:spLocks noGrp="1"/>
          </p:cNvSpPr>
          <p:nvPr>
            <p:ph type="sldNum" sz="quarter" idx="11"/>
          </p:nvPr>
        </p:nvSpPr>
        <p:spPr/>
        <p:txBody>
          <a:bodyPr/>
          <a:lstStyle/>
          <a:p>
            <a:pPr>
              <a:defRPr/>
            </a:pPr>
            <a:fld id="{D02F24DD-2813-42E1-A04B-D42CDFB3C870}" type="slidenum">
              <a:rPr lang="zh-TW" altLang="en-US" smtClean="0"/>
              <a:pPr>
                <a:defRPr/>
              </a:pPr>
              <a:t>110</a:t>
            </a:fld>
            <a:endParaRPr lang="zh-TW" alt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7"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pic>
        <p:nvPicPr>
          <p:cNvPr id="3" name="Picture 2" descr="C:\Users\Design College\Desktop\pic\新資料夾\627(四)印尼萬隆理工大學來訪\DSC04692.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323528" y="2780928"/>
            <a:ext cx="4032448" cy="302433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descr="C:\Users\Design College\Desktop\pic\新資料夾\627(四)印尼萬隆理工大學來訪\DSC04707.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4643438" y="1250330"/>
            <a:ext cx="3672978" cy="275473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書卷 (水平) 1"/>
          <p:cNvSpPr/>
          <p:nvPr/>
        </p:nvSpPr>
        <p:spPr>
          <a:xfrm>
            <a:off x="323528" y="2276872"/>
            <a:ext cx="4032448" cy="490776"/>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zh-TW" altLang="en-US" dirty="0" smtClean="0">
                <a:latin typeface="標楷體" pitchFamily="65" charset="-120"/>
                <a:ea typeface="標楷體" pitchFamily="65" charset="-120"/>
              </a:rPr>
              <a:t>印尼</a:t>
            </a:r>
            <a:r>
              <a:rPr lang="zh-TW" altLang="en-US" dirty="0">
                <a:latin typeface="標楷體" pitchFamily="65" charset="-120"/>
                <a:ea typeface="標楷體" pitchFamily="65" charset="-120"/>
              </a:rPr>
              <a:t>萬隆理工</a:t>
            </a:r>
            <a:r>
              <a:rPr lang="zh-TW" altLang="en-US" dirty="0" smtClean="0">
                <a:latin typeface="標楷體" pitchFamily="65" charset="-120"/>
                <a:ea typeface="標楷體" pitchFamily="65" charset="-120"/>
              </a:rPr>
              <a:t>大學至設計學院參</a:t>
            </a:r>
            <a:r>
              <a:rPr lang="zh-TW" altLang="en-US" dirty="0">
                <a:latin typeface="標楷體" pitchFamily="65" charset="-120"/>
                <a:ea typeface="標楷體" pitchFamily="65" charset="-120"/>
              </a:rPr>
              <a:t>訪</a:t>
            </a:r>
          </a:p>
        </p:txBody>
      </p:sp>
      <p:pic>
        <p:nvPicPr>
          <p:cNvPr id="58370" name="Picture 2" descr="C:\Users\Design College\Desktop\pic\627(四)印尼萬隆理工大學來訪\DSC04682.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4716016" y="4077072"/>
            <a:ext cx="3600400" cy="27003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投影片編號版面配置區 7"/>
          <p:cNvSpPr>
            <a:spLocks noGrp="1"/>
          </p:cNvSpPr>
          <p:nvPr>
            <p:ph type="sldNum" sz="quarter" idx="11"/>
          </p:nvPr>
        </p:nvSpPr>
        <p:spPr/>
        <p:txBody>
          <a:bodyPr/>
          <a:lstStyle/>
          <a:p>
            <a:pPr>
              <a:defRPr/>
            </a:pPr>
            <a:fld id="{D02F24DD-2813-42E1-A04B-D42CDFB3C870}" type="slidenum">
              <a:rPr lang="zh-TW" altLang="en-US" smtClean="0"/>
              <a:pPr>
                <a:defRPr/>
              </a:pPr>
              <a:t>111</a:t>
            </a:fld>
            <a:endParaRPr lang="zh-TW" alt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2050" name="Picture 2" descr="G:\DCIM\100CANON\IMG_0749.JPG"/>
          <p:cNvPicPr>
            <a:picLocks noChangeAspect="1" noChangeArrowheads="1"/>
          </p:cNvPicPr>
          <p:nvPr/>
        </p:nvPicPr>
        <p:blipFill>
          <a:blip r:embed="rId3" cstate="email"/>
          <a:srcRect/>
          <a:stretch>
            <a:fillRect/>
          </a:stretch>
        </p:blipFill>
        <p:spPr bwMode="auto">
          <a:xfrm>
            <a:off x="539552" y="1916832"/>
            <a:ext cx="3744416" cy="2016224"/>
          </a:xfrm>
          <a:prstGeom prst="rect">
            <a:avLst/>
          </a:prstGeom>
          <a:ln>
            <a:noFill/>
          </a:ln>
          <a:effectLst>
            <a:outerShdw blurRad="190500" algn="tl" rotWithShape="0">
              <a:srgbClr val="000000">
                <a:alpha val="70000"/>
              </a:srgbClr>
            </a:outerShdw>
          </a:effectLst>
        </p:spPr>
      </p:pic>
      <p:pic>
        <p:nvPicPr>
          <p:cNvPr id="2051" name="Picture 3" descr="G:\DCIM\100CANON\IMG_0689.JPG"/>
          <p:cNvPicPr>
            <a:picLocks noChangeAspect="1" noChangeArrowheads="1"/>
          </p:cNvPicPr>
          <p:nvPr/>
        </p:nvPicPr>
        <p:blipFill>
          <a:blip r:embed="rId4" cstate="email"/>
          <a:srcRect/>
          <a:stretch>
            <a:fillRect/>
          </a:stretch>
        </p:blipFill>
        <p:spPr bwMode="auto">
          <a:xfrm>
            <a:off x="467544" y="4049688"/>
            <a:ext cx="3816424" cy="2808312"/>
          </a:xfrm>
          <a:prstGeom prst="rect">
            <a:avLst/>
          </a:prstGeom>
          <a:ln>
            <a:noFill/>
          </a:ln>
          <a:effectLst>
            <a:outerShdw blurRad="190500" algn="tl" rotWithShape="0">
              <a:srgbClr val="000000">
                <a:alpha val="70000"/>
              </a:srgbClr>
            </a:outerShdw>
          </a:effectLst>
        </p:spPr>
      </p:pic>
      <p:sp>
        <p:nvSpPr>
          <p:cNvPr id="7"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pic>
        <p:nvPicPr>
          <p:cNvPr id="8" name="Picture 2"/>
          <p:cNvPicPr>
            <a:picLocks noChangeAspect="1" noChangeArrowheads="1"/>
          </p:cNvPicPr>
          <p:nvPr/>
        </p:nvPicPr>
        <p:blipFill>
          <a:blip r:embed="rId5" cstate="email"/>
          <a:srcRect/>
          <a:stretch>
            <a:fillRect/>
          </a:stretch>
        </p:blipFill>
        <p:spPr bwMode="auto">
          <a:xfrm>
            <a:off x="4788024" y="1916832"/>
            <a:ext cx="4104456" cy="1976718"/>
          </a:xfrm>
          <a:prstGeom prst="rect">
            <a:avLst/>
          </a:prstGeom>
          <a:ln>
            <a:noFill/>
          </a:ln>
          <a:effectLst>
            <a:outerShdw blurRad="190500" algn="tl" rotWithShape="0">
              <a:srgbClr val="000000">
                <a:alpha val="70000"/>
              </a:srgbClr>
            </a:outerShdw>
          </a:effectLst>
        </p:spPr>
      </p:pic>
      <p:pic>
        <p:nvPicPr>
          <p:cNvPr id="9" name="Picture 3"/>
          <p:cNvPicPr>
            <a:picLocks noChangeAspect="1" noChangeArrowheads="1"/>
          </p:cNvPicPr>
          <p:nvPr/>
        </p:nvPicPr>
        <p:blipFill>
          <a:blip r:embed="rId6" cstate="email"/>
          <a:srcRect/>
          <a:stretch>
            <a:fillRect/>
          </a:stretch>
        </p:blipFill>
        <p:spPr bwMode="auto">
          <a:xfrm>
            <a:off x="4788024" y="4005064"/>
            <a:ext cx="4104456" cy="2852936"/>
          </a:xfrm>
          <a:prstGeom prst="rect">
            <a:avLst/>
          </a:prstGeom>
          <a:ln>
            <a:noFill/>
          </a:ln>
          <a:effectLst>
            <a:outerShdw blurRad="190500" algn="tl" rotWithShape="0">
              <a:srgbClr val="000000">
                <a:alpha val="70000"/>
              </a:srgbClr>
            </a:outerShdw>
          </a:effectLst>
        </p:spPr>
      </p:pic>
      <p:sp>
        <p:nvSpPr>
          <p:cNvPr id="10" name="書卷 (水平) 9"/>
          <p:cNvSpPr/>
          <p:nvPr/>
        </p:nvSpPr>
        <p:spPr>
          <a:xfrm>
            <a:off x="4788024" y="1052736"/>
            <a:ext cx="4211960" cy="858857"/>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fontAlgn="auto">
              <a:spcBef>
                <a:spcPts val="0"/>
              </a:spcBef>
              <a:spcAft>
                <a:spcPts val="0"/>
              </a:spcAft>
              <a:tabLst>
                <a:tab pos="1866900" algn="l"/>
                <a:tab pos="2639060" algn="ctr"/>
              </a:tabLst>
              <a:defRPr/>
            </a:pPr>
            <a:r>
              <a:rPr lang="zh-TW" altLang="en-US" kern="100" dirty="0" smtClean="0">
                <a:solidFill>
                  <a:schemeClr val="tx1"/>
                </a:solidFill>
                <a:latin typeface="標楷體" pitchFamily="65" charset="-120"/>
                <a:ea typeface="標楷體" pitchFamily="65" charset="-120"/>
                <a:cs typeface="Times New Roman"/>
              </a:rPr>
              <a:t>建築系接待本校與泰國合作協議學校</a:t>
            </a:r>
            <a:r>
              <a:rPr lang="en-US" altLang="zh-TW" kern="100" dirty="0" smtClean="0">
                <a:solidFill>
                  <a:schemeClr val="tx1"/>
                </a:solidFill>
                <a:latin typeface="標楷體" pitchFamily="65" charset="-120"/>
                <a:ea typeface="標楷體" pitchFamily="65" charset="-120"/>
                <a:cs typeface="Times New Roman"/>
              </a:rPr>
              <a:t>(RMUTT)</a:t>
            </a:r>
            <a:r>
              <a:rPr lang="zh-TW" altLang="en-US" kern="100" dirty="0" smtClean="0">
                <a:solidFill>
                  <a:schemeClr val="tx1"/>
                </a:solidFill>
                <a:latin typeface="標楷體" pitchFamily="65" charset="-120"/>
                <a:ea typeface="標楷體" pitchFamily="65" charset="-120"/>
                <a:cs typeface="Times New Roman"/>
              </a:rPr>
              <a:t>訪問團</a:t>
            </a:r>
            <a:endParaRPr lang="zh-TW" altLang="zh-TW" kern="100" dirty="0" smtClean="0">
              <a:solidFill>
                <a:schemeClr val="tx1"/>
              </a:solidFill>
              <a:latin typeface="標楷體" pitchFamily="65" charset="-120"/>
              <a:ea typeface="標楷體" pitchFamily="65" charset="-120"/>
              <a:cs typeface="Times New Roman"/>
            </a:endParaRPr>
          </a:p>
        </p:txBody>
      </p:sp>
      <p:sp>
        <p:nvSpPr>
          <p:cNvPr id="12" name="書卷 (水平) 11"/>
          <p:cNvSpPr/>
          <p:nvPr/>
        </p:nvSpPr>
        <p:spPr>
          <a:xfrm>
            <a:off x="351521" y="1050096"/>
            <a:ext cx="4032448" cy="858857"/>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fontAlgn="auto">
              <a:spcBef>
                <a:spcPts val="0"/>
              </a:spcBef>
              <a:spcAft>
                <a:spcPts val="0"/>
              </a:spcAft>
              <a:tabLst>
                <a:tab pos="1866900" algn="l"/>
                <a:tab pos="2639060" algn="ctr"/>
              </a:tabLst>
              <a:defRPr/>
            </a:pPr>
            <a:r>
              <a:rPr lang="zh-TW" altLang="en-US" kern="100" dirty="0" smtClean="0">
                <a:solidFill>
                  <a:schemeClr val="tx1"/>
                </a:solidFill>
                <a:latin typeface="標楷體" pitchFamily="65" charset="-120"/>
                <a:ea typeface="標楷體" pitchFamily="65" charset="-120"/>
                <a:cs typeface="Times New Roman"/>
              </a:rPr>
              <a:t>廣州美術學院工業設計學院至工設系所參訪交流</a:t>
            </a:r>
          </a:p>
        </p:txBody>
      </p:sp>
      <p:sp>
        <p:nvSpPr>
          <p:cNvPr id="11" name="投影片編號版面配置區 10"/>
          <p:cNvSpPr>
            <a:spLocks noGrp="1"/>
          </p:cNvSpPr>
          <p:nvPr>
            <p:ph type="sldNum" sz="quarter" idx="11"/>
          </p:nvPr>
        </p:nvSpPr>
        <p:spPr/>
        <p:txBody>
          <a:bodyPr/>
          <a:lstStyle/>
          <a:p>
            <a:pPr>
              <a:defRPr/>
            </a:pPr>
            <a:fld id="{D02F24DD-2813-42E1-A04B-D42CDFB3C870}" type="slidenum">
              <a:rPr lang="zh-TW" altLang="en-US" smtClean="0"/>
              <a:pPr>
                <a:defRPr/>
              </a:pPr>
              <a:t>112</a:t>
            </a:fld>
            <a:endParaRPr lang="zh-TW" alt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7"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產學與國際化</a:t>
            </a:r>
            <a:r>
              <a:rPr lang="en-US" altLang="zh-TW" sz="4000" dirty="0" smtClean="0">
                <a:latin typeface="標楷體" pitchFamily="65" charset="-120"/>
                <a:ea typeface="標楷體" pitchFamily="65" charset="-120"/>
              </a:rPr>
              <a:t>)</a:t>
            </a:r>
          </a:p>
        </p:txBody>
      </p:sp>
      <p:sp>
        <p:nvSpPr>
          <p:cNvPr id="12" name="書卷 (水平) 11"/>
          <p:cNvSpPr/>
          <p:nvPr/>
        </p:nvSpPr>
        <p:spPr>
          <a:xfrm>
            <a:off x="251520" y="1700808"/>
            <a:ext cx="4032448" cy="490776"/>
          </a:xfrm>
          <a:prstGeom prst="horizontalScroll">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zh-TW" altLang="zh-TW" kern="100" dirty="0" smtClean="0">
                <a:solidFill>
                  <a:schemeClr val="tx1"/>
                </a:solidFill>
                <a:latin typeface="Times New Roman"/>
                <a:ea typeface="標楷體"/>
                <a:cs typeface="Times New Roman"/>
              </a:rPr>
              <a:t>香港知專設計學院參訪</a:t>
            </a:r>
            <a:r>
              <a:rPr lang="zh-TW" altLang="en-US" kern="100" dirty="0" smtClean="0">
                <a:solidFill>
                  <a:schemeClr val="tx1"/>
                </a:solidFill>
                <a:latin typeface="Times New Roman"/>
                <a:ea typeface="標楷體"/>
                <a:cs typeface="Times New Roman"/>
              </a:rPr>
              <a:t>互動</a:t>
            </a:r>
            <a:r>
              <a:rPr lang="zh-TW" altLang="zh-TW" kern="100" dirty="0" smtClean="0">
                <a:solidFill>
                  <a:schemeClr val="tx1"/>
                </a:solidFill>
                <a:latin typeface="Times New Roman"/>
                <a:ea typeface="標楷體"/>
                <a:cs typeface="Times New Roman"/>
              </a:rPr>
              <a:t>所</a:t>
            </a:r>
            <a:endParaRPr lang="zh-TW" altLang="zh-TW" kern="100" dirty="0">
              <a:solidFill>
                <a:schemeClr val="tx1"/>
              </a:solidFill>
              <a:latin typeface="Times New Roman"/>
              <a:ea typeface="標楷體"/>
              <a:cs typeface="Times New Roman"/>
            </a:endParaRPr>
          </a:p>
        </p:txBody>
      </p:sp>
      <p:pic>
        <p:nvPicPr>
          <p:cNvPr id="11" name="圖片 10" descr="DSC_1430.jpg"/>
          <p:cNvPicPr>
            <a:picLocks noChangeAspect="1"/>
          </p:cNvPicPr>
          <p:nvPr/>
        </p:nvPicPr>
        <p:blipFill>
          <a:blip r:embed="rId3" cstate="email"/>
          <a:stretch>
            <a:fillRect/>
          </a:stretch>
        </p:blipFill>
        <p:spPr>
          <a:xfrm>
            <a:off x="4643438" y="1556792"/>
            <a:ext cx="4393058" cy="2471096"/>
          </a:xfrm>
          <a:prstGeom prst="rect">
            <a:avLst/>
          </a:prstGeom>
        </p:spPr>
      </p:pic>
      <p:pic>
        <p:nvPicPr>
          <p:cNvPr id="13" name="圖片 12" descr="DSC_1433.jpg"/>
          <p:cNvPicPr>
            <a:picLocks noChangeAspect="1"/>
          </p:cNvPicPr>
          <p:nvPr/>
        </p:nvPicPr>
        <p:blipFill>
          <a:blip r:embed="rId4" cstate="email"/>
          <a:stretch>
            <a:fillRect/>
          </a:stretch>
        </p:blipFill>
        <p:spPr>
          <a:xfrm>
            <a:off x="0" y="2780928"/>
            <a:ext cx="4320480" cy="2430270"/>
          </a:xfrm>
          <a:prstGeom prst="rect">
            <a:avLst/>
          </a:prstGeom>
        </p:spPr>
      </p:pic>
      <p:pic>
        <p:nvPicPr>
          <p:cNvPr id="14" name="圖片 13" descr="DSC_1439.jpg"/>
          <p:cNvPicPr>
            <a:picLocks noChangeAspect="1"/>
          </p:cNvPicPr>
          <p:nvPr/>
        </p:nvPicPr>
        <p:blipFill>
          <a:blip r:embed="rId5" cstate="email"/>
          <a:stretch>
            <a:fillRect/>
          </a:stretch>
        </p:blipFill>
        <p:spPr>
          <a:xfrm>
            <a:off x="4643438" y="4293096"/>
            <a:ext cx="4371980" cy="2459239"/>
          </a:xfrm>
          <a:prstGeom prst="rect">
            <a:avLst/>
          </a:prstGeom>
        </p:spPr>
      </p:pic>
      <p:sp>
        <p:nvSpPr>
          <p:cNvPr id="8" name="投影片編號版面配置區 7"/>
          <p:cNvSpPr>
            <a:spLocks noGrp="1"/>
          </p:cNvSpPr>
          <p:nvPr>
            <p:ph type="sldNum" sz="quarter" idx="11"/>
          </p:nvPr>
        </p:nvSpPr>
        <p:spPr/>
        <p:txBody>
          <a:bodyPr/>
          <a:lstStyle/>
          <a:p>
            <a:pPr>
              <a:defRPr/>
            </a:pPr>
            <a:fld id="{D02F24DD-2813-42E1-A04B-D42CDFB3C870}" type="slidenum">
              <a:rPr lang="zh-TW" altLang="en-US" smtClean="0"/>
              <a:pPr>
                <a:defRPr/>
              </a:pPr>
              <a:t>113</a:t>
            </a:fld>
            <a:endParaRPr lang="zh-TW" alt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aphicFrame>
        <p:nvGraphicFramePr>
          <p:cNvPr id="7" name="表格 6"/>
          <p:cNvGraphicFramePr>
            <a:graphicFrameLocks noGrp="1"/>
          </p:cNvGraphicFramePr>
          <p:nvPr/>
        </p:nvGraphicFramePr>
        <p:xfrm>
          <a:off x="899592" y="1268760"/>
          <a:ext cx="7704856" cy="5440608"/>
        </p:xfrm>
        <a:graphic>
          <a:graphicData uri="http://schemas.openxmlformats.org/drawingml/2006/table">
            <a:tbl>
              <a:tblPr firstRow="1" bandRow="1">
                <a:tableStyleId>{93296810-A885-4BE3-A3E7-6D5BEEA58F35}</a:tableStyleId>
              </a:tblPr>
              <a:tblGrid>
                <a:gridCol w="1152128"/>
                <a:gridCol w="5328592"/>
                <a:gridCol w="1224136"/>
              </a:tblGrid>
              <a:tr h="400044">
                <a:tc>
                  <a:txBody>
                    <a:bodyPr/>
                    <a:lstStyle/>
                    <a:p>
                      <a:pPr marL="0" algn="ctr" defTabSz="914400" rtl="0" eaLnBrk="1" latinLnBrk="0" hangingPunct="1">
                        <a:spcAft>
                          <a:spcPts val="0"/>
                        </a:spcAft>
                      </a:pPr>
                      <a:r>
                        <a:rPr lang="zh-TW" sz="1800" b="1" kern="100" dirty="0">
                          <a:solidFill>
                            <a:schemeClr val="bg1"/>
                          </a:solidFill>
                          <a:latin typeface="標楷體" pitchFamily="65" charset="-120"/>
                          <a:ea typeface="標楷體" pitchFamily="65" charset="-120"/>
                          <a:cs typeface="+mn-cs"/>
                        </a:rPr>
                        <a:t>類別 </a:t>
                      </a:r>
                    </a:p>
                  </a:txBody>
                  <a:tcPr/>
                </a:tc>
                <a:tc>
                  <a:txBody>
                    <a:bodyPr/>
                    <a:lstStyle/>
                    <a:p>
                      <a:pPr marL="0" algn="ctr" defTabSz="914400" rtl="0" eaLnBrk="1" latinLnBrk="0" hangingPunct="1">
                        <a:spcAft>
                          <a:spcPts val="0"/>
                        </a:spcAft>
                      </a:pPr>
                      <a:r>
                        <a:rPr lang="zh-TW" sz="1800" b="1" kern="100" dirty="0">
                          <a:solidFill>
                            <a:schemeClr val="bg1"/>
                          </a:solidFill>
                          <a:latin typeface="標楷體" pitchFamily="65" charset="-120"/>
                          <a:ea typeface="標楷體" pitchFamily="65" charset="-120"/>
                          <a:cs typeface="+mn-cs"/>
                        </a:rPr>
                        <a:t>項目內容 </a:t>
                      </a:r>
                    </a:p>
                  </a:txBody>
                  <a:tcPr/>
                </a:tc>
                <a:tc>
                  <a:txBody>
                    <a:bodyPr/>
                    <a:lstStyle/>
                    <a:p>
                      <a:pPr marL="0" algn="ctr" defTabSz="914400" rtl="0" eaLnBrk="1" latinLnBrk="0" hangingPunct="1">
                        <a:spcAft>
                          <a:spcPts val="0"/>
                        </a:spcAft>
                      </a:pPr>
                      <a:r>
                        <a:rPr lang="zh-TW" sz="1800" b="1" kern="100" dirty="0">
                          <a:solidFill>
                            <a:schemeClr val="bg1"/>
                          </a:solidFill>
                          <a:latin typeface="標楷體" pitchFamily="65" charset="-120"/>
                          <a:ea typeface="標楷體" pitchFamily="65" charset="-120"/>
                          <a:cs typeface="+mn-cs"/>
                        </a:rPr>
                        <a:t>備註 </a:t>
                      </a:r>
                    </a:p>
                  </a:txBody>
                  <a:tcPr/>
                </a:tc>
              </a:tr>
              <a:tr h="400044">
                <a:tc>
                  <a:txBody>
                    <a:bodyPr/>
                    <a:lstStyle/>
                    <a:p>
                      <a:pPr algn="ctr">
                        <a:spcAft>
                          <a:spcPts val="0"/>
                        </a:spcAft>
                      </a:pPr>
                      <a:r>
                        <a:rPr lang="zh-TW" sz="1800" kern="100" dirty="0">
                          <a:latin typeface="標楷體" pitchFamily="65" charset="-120"/>
                          <a:ea typeface="標楷體" pitchFamily="65" charset="-120"/>
                          <a:cs typeface="Times New Roman"/>
                        </a:rPr>
                        <a:t>服務</a:t>
                      </a:r>
                    </a:p>
                  </a:txBody>
                  <a:tcPr anchor="ctr"/>
                </a:tc>
                <a:tc>
                  <a:txBody>
                    <a:bodyPr/>
                    <a:lstStyle/>
                    <a:p>
                      <a:pPr algn="l">
                        <a:spcAft>
                          <a:spcPts val="0"/>
                        </a:spcAft>
                      </a:pPr>
                      <a:r>
                        <a:rPr lang="zh-TW" sz="1800" kern="100" dirty="0">
                          <a:latin typeface="標楷體" pitchFamily="65" charset="-120"/>
                          <a:ea typeface="標楷體" pitchFamily="65" charset="-120"/>
                          <a:cs typeface="Times New Roman"/>
                        </a:rPr>
                        <a:t>工設系辦理幸安國小資優生參訪活動</a:t>
                      </a:r>
                    </a:p>
                  </a:txBody>
                  <a:tcPr anchor="ctr"/>
                </a:tc>
                <a:tc>
                  <a:txBody>
                    <a:bodyPr/>
                    <a:lstStyle/>
                    <a:p>
                      <a:pPr algn="ctr">
                        <a:spcAft>
                          <a:spcPts val="0"/>
                        </a:spcAft>
                      </a:pPr>
                      <a:r>
                        <a:rPr lang="en-US" sz="1800" kern="100" dirty="0">
                          <a:latin typeface="標楷體" pitchFamily="65" charset="-120"/>
                          <a:ea typeface="標楷體" pitchFamily="65" charset="-120"/>
                          <a:cs typeface="Times New Roman"/>
                        </a:rPr>
                        <a:t>102.03</a:t>
                      </a:r>
                      <a:endParaRPr lang="zh-TW" sz="1800" kern="100" dirty="0">
                        <a:latin typeface="標楷體" pitchFamily="65" charset="-120"/>
                        <a:ea typeface="標楷體" pitchFamily="65" charset="-120"/>
                        <a:cs typeface="Times New Roman"/>
                      </a:endParaRPr>
                    </a:p>
                  </a:txBody>
                  <a:tcPr anchor="ctr"/>
                </a:tc>
              </a:tr>
              <a:tr h="400044">
                <a:tc>
                  <a:txBody>
                    <a:bodyPr/>
                    <a:lstStyle/>
                    <a:p>
                      <a:pPr algn="ctr">
                        <a:spcAft>
                          <a:spcPts val="0"/>
                        </a:spcAft>
                      </a:pPr>
                      <a:r>
                        <a:rPr lang="zh-TW" sz="1800" kern="100" dirty="0">
                          <a:latin typeface="標楷體" pitchFamily="65" charset="-120"/>
                          <a:ea typeface="標楷體" pitchFamily="65" charset="-120"/>
                          <a:cs typeface="Times New Roman"/>
                        </a:rPr>
                        <a:t>服務</a:t>
                      </a:r>
                    </a:p>
                  </a:txBody>
                  <a:tcPr/>
                </a:tc>
                <a:tc>
                  <a:txBody>
                    <a:bodyPr/>
                    <a:lstStyle/>
                    <a:p>
                      <a:pPr algn="l">
                        <a:spcAft>
                          <a:spcPts val="0"/>
                        </a:spcAft>
                      </a:pPr>
                      <a:r>
                        <a:rPr lang="zh-TW" altLang="en-US" sz="1800" kern="100" dirty="0" smtClean="0">
                          <a:latin typeface="標楷體" pitchFamily="65" charset="-120"/>
                          <a:ea typeface="標楷體" pitchFamily="65" charset="-120"/>
                          <a:cs typeface="Times New Roman"/>
                        </a:rPr>
                        <a:t>建築系</a:t>
                      </a:r>
                      <a:r>
                        <a:rPr lang="en-US" altLang="zh-TW" sz="1800" kern="100" dirty="0" smtClean="0">
                          <a:latin typeface="標楷體" pitchFamily="65" charset="-120"/>
                          <a:ea typeface="標楷體" pitchFamily="65" charset="-120"/>
                          <a:cs typeface="Times New Roman"/>
                        </a:rPr>
                        <a:t>/</a:t>
                      </a:r>
                      <a:r>
                        <a:rPr lang="zh-TW" sz="1800" kern="100" dirty="0" smtClean="0">
                          <a:latin typeface="標楷體" pitchFamily="65" charset="-120"/>
                          <a:ea typeface="標楷體" pitchFamily="65" charset="-120"/>
                          <a:cs typeface="Times New Roman"/>
                        </a:rPr>
                        <a:t>工</a:t>
                      </a:r>
                      <a:r>
                        <a:rPr lang="zh-TW" sz="1800" kern="100" dirty="0">
                          <a:latin typeface="標楷體" pitchFamily="65" charset="-120"/>
                          <a:ea typeface="標楷體" pitchFamily="65" charset="-120"/>
                          <a:cs typeface="Times New Roman"/>
                        </a:rPr>
                        <a:t>設系辦理</a:t>
                      </a:r>
                      <a:r>
                        <a:rPr lang="zh-TW" sz="1800" kern="100" dirty="0">
                          <a:latin typeface="標楷體" pitchFamily="65" charset="-120"/>
                          <a:ea typeface="標楷體" pitchFamily="65" charset="-120"/>
                          <a:cs typeface="Arial"/>
                        </a:rPr>
                        <a:t>台北市立成淵高、國中部體驗營活動</a:t>
                      </a:r>
                      <a:endParaRPr lang="zh-TW" sz="1800" kern="100" dirty="0">
                        <a:latin typeface="標楷體" pitchFamily="65" charset="-120"/>
                        <a:ea typeface="標楷體" pitchFamily="65" charset="-120"/>
                        <a:cs typeface="Times New Roman"/>
                      </a:endParaRPr>
                    </a:p>
                  </a:txBody>
                  <a:tcPr anchor="ctr"/>
                </a:tc>
                <a:tc>
                  <a:txBody>
                    <a:bodyPr/>
                    <a:lstStyle/>
                    <a:p>
                      <a:pPr algn="ctr">
                        <a:spcAft>
                          <a:spcPts val="0"/>
                        </a:spcAft>
                      </a:pPr>
                      <a:r>
                        <a:rPr lang="en-US" sz="1800" kern="100" dirty="0">
                          <a:latin typeface="標楷體" pitchFamily="65" charset="-120"/>
                          <a:ea typeface="標楷體" pitchFamily="65" charset="-120"/>
                          <a:cs typeface="Times New Roman"/>
                        </a:rPr>
                        <a:t>102.03</a:t>
                      </a:r>
                      <a:endParaRPr lang="zh-TW" sz="1800" kern="100" dirty="0">
                        <a:latin typeface="標楷體" pitchFamily="65" charset="-120"/>
                        <a:ea typeface="標楷體" pitchFamily="65" charset="-120"/>
                        <a:cs typeface="Times New Roman"/>
                      </a:endParaRPr>
                    </a:p>
                  </a:txBody>
                  <a:tcPr anchor="ctr"/>
                </a:tc>
              </a:tr>
              <a:tr h="400044">
                <a:tc>
                  <a:txBody>
                    <a:bodyPr/>
                    <a:lstStyle/>
                    <a:p>
                      <a:pPr algn="ctr">
                        <a:spcAft>
                          <a:spcPts val="0"/>
                        </a:spcAft>
                      </a:pPr>
                      <a:r>
                        <a:rPr lang="zh-TW" sz="1800" kern="100" dirty="0">
                          <a:latin typeface="標楷體" pitchFamily="65" charset="-120"/>
                          <a:ea typeface="標楷體" pitchFamily="65" charset="-120"/>
                          <a:cs typeface="Times New Roman"/>
                        </a:rPr>
                        <a:t>服務</a:t>
                      </a:r>
                    </a:p>
                  </a:txBody>
                  <a:tcPr/>
                </a:tc>
                <a:tc>
                  <a:txBody>
                    <a:bodyPr/>
                    <a:lstStyle/>
                    <a:p>
                      <a:pPr algn="l">
                        <a:spcAft>
                          <a:spcPts val="0"/>
                        </a:spcAft>
                      </a:pPr>
                      <a:r>
                        <a:rPr lang="zh-TW" sz="1800" kern="100" dirty="0">
                          <a:latin typeface="標楷體" pitchFamily="65" charset="-120"/>
                          <a:ea typeface="標楷體" pitchFamily="65" charset="-120"/>
                          <a:cs typeface="Times New Roman"/>
                        </a:rPr>
                        <a:t>互動</a:t>
                      </a:r>
                      <a:r>
                        <a:rPr lang="zh-TW" sz="1800" kern="100" dirty="0" smtClean="0">
                          <a:latin typeface="標楷體" pitchFamily="65" charset="-120"/>
                          <a:ea typeface="標楷體" pitchFamily="65" charset="-120"/>
                          <a:cs typeface="Times New Roman"/>
                        </a:rPr>
                        <a:t>所</a:t>
                      </a:r>
                      <a:r>
                        <a:rPr lang="zh-TW" altLang="en-US" sz="1800" kern="100" dirty="0" smtClean="0">
                          <a:latin typeface="標楷體" pitchFamily="65" charset="-120"/>
                          <a:ea typeface="標楷體" pitchFamily="65" charset="-120"/>
                          <a:cs typeface="Times New Roman"/>
                        </a:rPr>
                        <a:t>辦理</a:t>
                      </a:r>
                      <a:r>
                        <a:rPr lang="zh-TW" sz="1800" kern="100" dirty="0" smtClean="0">
                          <a:latin typeface="標楷體" pitchFamily="65" charset="-120"/>
                          <a:ea typeface="標楷體" pitchFamily="65" charset="-120"/>
                          <a:cs typeface="Times New Roman"/>
                        </a:rPr>
                        <a:t>龍門</a:t>
                      </a:r>
                      <a:r>
                        <a:rPr lang="zh-TW" sz="1800" kern="100" dirty="0">
                          <a:latin typeface="標楷體" pitchFamily="65" charset="-120"/>
                          <a:ea typeface="標楷體" pitchFamily="65" charset="-120"/>
                          <a:cs typeface="Times New Roman"/>
                        </a:rPr>
                        <a:t>及師大附中國中生參訪</a:t>
                      </a:r>
                    </a:p>
                  </a:txBody>
                  <a:tcPr anchor="ctr"/>
                </a:tc>
                <a:tc>
                  <a:txBody>
                    <a:bodyPr/>
                    <a:lstStyle/>
                    <a:p>
                      <a:pPr algn="ctr">
                        <a:spcAft>
                          <a:spcPts val="0"/>
                        </a:spcAft>
                      </a:pPr>
                      <a:r>
                        <a:rPr lang="en-US" sz="1800" kern="100" dirty="0">
                          <a:latin typeface="標楷體" pitchFamily="65" charset="-120"/>
                          <a:ea typeface="標楷體" pitchFamily="65" charset="-120"/>
                          <a:cs typeface="Times New Roman"/>
                        </a:rPr>
                        <a:t>102.04</a:t>
                      </a:r>
                      <a:endParaRPr lang="zh-TW" sz="1800" kern="100" dirty="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cs typeface="Times New Roman"/>
                        </a:rPr>
                        <a:t>服務</a:t>
                      </a:r>
                    </a:p>
                  </a:txBody>
                  <a:tcPr/>
                </a:tc>
                <a:tc>
                  <a:txBody>
                    <a:bodyPr/>
                    <a:lstStyle/>
                    <a:p>
                      <a:pPr algn="l">
                        <a:spcAft>
                          <a:spcPts val="0"/>
                        </a:spcAft>
                      </a:pPr>
                      <a:r>
                        <a:rPr lang="zh-TW" altLang="en-US" sz="1800" kern="100" dirty="0" smtClean="0">
                          <a:solidFill>
                            <a:srgbClr val="0000FF"/>
                          </a:solidFill>
                          <a:latin typeface="標楷體" pitchFamily="65" charset="-120"/>
                          <a:ea typeface="標楷體" pitchFamily="65" charset="-120"/>
                          <a:cs typeface="Times New Roman"/>
                        </a:rPr>
                        <a:t>永和社區大學</a:t>
                      </a:r>
                      <a:r>
                        <a:rPr lang="zh-TW" altLang="en-US" sz="1800" kern="100" dirty="0" smtClean="0">
                          <a:latin typeface="標楷體" pitchFamily="65" charset="-120"/>
                          <a:ea typeface="標楷體" pitchFamily="65" charset="-120"/>
                          <a:cs typeface="Times New Roman"/>
                        </a:rPr>
                        <a:t>參訪本校</a:t>
                      </a:r>
                      <a:r>
                        <a:rPr lang="zh-TW" altLang="en-US" sz="1800" kern="100" dirty="0" smtClean="0">
                          <a:solidFill>
                            <a:srgbClr val="0000FF"/>
                          </a:solidFill>
                          <a:latin typeface="標楷體" pitchFamily="65" charset="-120"/>
                          <a:ea typeface="標楷體" pitchFamily="65" charset="-120"/>
                          <a:cs typeface="Times New Roman"/>
                        </a:rPr>
                        <a:t>生態校園導覽</a:t>
                      </a:r>
                      <a:endParaRPr lang="zh-TW" sz="1800" kern="100" dirty="0">
                        <a:solidFill>
                          <a:srgbClr val="0000FF"/>
                        </a:solidFill>
                        <a:latin typeface="標楷體" pitchFamily="65" charset="-120"/>
                        <a:ea typeface="標楷體" pitchFamily="65" charset="-120"/>
                        <a:cs typeface="Times New Roman"/>
                      </a:endParaRPr>
                    </a:p>
                  </a:txBody>
                  <a:tcPr anchor="ctr"/>
                </a:tc>
                <a:tc>
                  <a:txBody>
                    <a:bodyPr/>
                    <a:lstStyle/>
                    <a:p>
                      <a:pPr algn="ctr">
                        <a:spcAft>
                          <a:spcPts val="0"/>
                        </a:spcAft>
                      </a:pPr>
                      <a:r>
                        <a:rPr lang="en-US" altLang="zh-TW" sz="1800" kern="100" dirty="0" smtClean="0">
                          <a:latin typeface="標楷體" pitchFamily="65" charset="-120"/>
                          <a:ea typeface="標楷體" pitchFamily="65" charset="-120"/>
                          <a:cs typeface="Times New Roman"/>
                        </a:rPr>
                        <a:t>102.04</a:t>
                      </a:r>
                      <a:endParaRPr lang="zh-TW" sz="1800" kern="100" dirty="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cs typeface="Times New Roman"/>
                        </a:rPr>
                        <a:t>服務</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Times New Roman"/>
                        </a:rPr>
                        <a:t>工業局參訪</a:t>
                      </a:r>
                      <a:r>
                        <a:rPr lang="zh-TW" altLang="en-US" sz="1800" kern="100" dirty="0" smtClean="0">
                          <a:latin typeface="標楷體" pitchFamily="65" charset="-120"/>
                          <a:ea typeface="標楷體" pitchFamily="65" charset="-120"/>
                          <a:cs typeface="Times New Roman"/>
                        </a:rPr>
                        <a:t>本校</a:t>
                      </a:r>
                      <a:r>
                        <a:rPr lang="zh-TW" altLang="en-US" sz="1800" kern="100" dirty="0" smtClean="0">
                          <a:solidFill>
                            <a:srgbClr val="0000FF"/>
                          </a:solidFill>
                          <a:latin typeface="標楷體" pitchFamily="65" charset="-120"/>
                          <a:ea typeface="標楷體" pitchFamily="65" charset="-120"/>
                          <a:cs typeface="Times New Roman"/>
                        </a:rPr>
                        <a:t>生態校園導覽</a:t>
                      </a:r>
                      <a:endParaRPr lang="zh-TW" altLang="zh-TW" sz="1800" kern="100" dirty="0" smtClean="0">
                        <a:solidFill>
                          <a:srgbClr val="0000FF"/>
                        </a:solidFill>
                        <a:latin typeface="標楷體" pitchFamily="65" charset="-120"/>
                        <a:ea typeface="標楷體" pitchFamily="65" charset="-120"/>
                        <a:cs typeface="Times New Roman"/>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102.06</a:t>
                      </a:r>
                      <a:endParaRPr lang="zh-TW" altLang="zh-TW" sz="1800" kern="100" dirty="0" smtClean="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smtClean="0">
                          <a:latin typeface="標楷體" pitchFamily="65" charset="-120"/>
                          <a:ea typeface="標楷體" pitchFamily="65" charset="-120"/>
                          <a:cs typeface="Times New Roman"/>
                        </a:rPr>
                        <a:t>服務</a:t>
                      </a:r>
                      <a:endParaRPr lang="zh-TW" altLang="zh-TW" sz="1800" kern="100" dirty="0" smtClean="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Times New Roman"/>
                        </a:rPr>
                        <a:t>四技甄選入學考生與家長生態校園導覽</a:t>
                      </a:r>
                      <a:endParaRPr lang="zh-TW" altLang="zh-TW" sz="1800" kern="100" dirty="0" smtClean="0">
                        <a:solidFill>
                          <a:srgbClr val="0000FF"/>
                        </a:solidFill>
                        <a:latin typeface="標楷體" pitchFamily="65" charset="-120"/>
                        <a:ea typeface="標楷體" pitchFamily="65" charset="-120"/>
                        <a:cs typeface="Times New Roman"/>
                      </a:endParaRPr>
                    </a:p>
                  </a:txBody>
                  <a:tcPr anchor="ctr"/>
                </a:tc>
                <a:tc>
                  <a:txBody>
                    <a:bodyPr/>
                    <a:lstStyle/>
                    <a:p>
                      <a:pPr algn="ctr">
                        <a:spcAft>
                          <a:spcPts val="0"/>
                        </a:spcAft>
                      </a:pPr>
                      <a:r>
                        <a:rPr lang="en-US" altLang="zh-TW" sz="1800" kern="100" dirty="0" smtClean="0">
                          <a:latin typeface="標楷體" pitchFamily="65" charset="-120"/>
                          <a:ea typeface="標楷體" pitchFamily="65" charset="-120"/>
                          <a:cs typeface="Times New Roman"/>
                        </a:rPr>
                        <a:t>102.06</a:t>
                      </a:r>
                      <a:endParaRPr lang="zh-TW" sz="1800" kern="100" dirty="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cs typeface="Times New Roman"/>
                        </a:rPr>
                        <a:t>服務</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Times New Roman"/>
                        </a:rPr>
                        <a:t>台北市政府 </a:t>
                      </a:r>
                      <a:r>
                        <a:rPr lang="en-US" altLang="zh-TW" sz="1800" kern="100" dirty="0" smtClean="0">
                          <a:latin typeface="標楷體" pitchFamily="65" charset="-120"/>
                          <a:ea typeface="標楷體" pitchFamily="65" charset="-120"/>
                          <a:cs typeface="Times New Roman"/>
                        </a:rPr>
                        <a:t>(</a:t>
                      </a:r>
                      <a:r>
                        <a:rPr lang="zh-TW" altLang="en-US" sz="1800" kern="100" dirty="0" smtClean="0">
                          <a:latin typeface="標楷體" pitchFamily="65" charset="-120"/>
                          <a:ea typeface="標楷體" pitchFamily="65" charset="-120"/>
                          <a:cs typeface="Times New Roman"/>
                        </a:rPr>
                        <a:t>都發局</a:t>
                      </a:r>
                      <a:r>
                        <a:rPr lang="en-US" altLang="zh-TW" sz="1800" kern="100" dirty="0" smtClean="0">
                          <a:latin typeface="標楷體" pitchFamily="65" charset="-120"/>
                          <a:ea typeface="標楷體" pitchFamily="65" charset="-120"/>
                          <a:cs typeface="Times New Roman"/>
                        </a:rPr>
                        <a:t>+</a:t>
                      </a:r>
                      <a:r>
                        <a:rPr lang="zh-TW" altLang="en-US" sz="1800" kern="100" dirty="0" smtClean="0">
                          <a:latin typeface="標楷體" pitchFamily="65" charset="-120"/>
                          <a:ea typeface="標楷體" pitchFamily="65" charset="-120"/>
                          <a:cs typeface="Times New Roman"/>
                        </a:rPr>
                        <a:t>建管處</a:t>
                      </a:r>
                      <a:r>
                        <a:rPr lang="en-US" altLang="zh-TW" sz="1800" kern="100" dirty="0" smtClean="0">
                          <a:latin typeface="標楷體" pitchFamily="65" charset="-120"/>
                          <a:ea typeface="標楷體" pitchFamily="65" charset="-120"/>
                          <a:cs typeface="Times New Roman"/>
                        </a:rPr>
                        <a:t>+</a:t>
                      </a:r>
                      <a:r>
                        <a:rPr lang="zh-TW" altLang="en-US" sz="1800" kern="100" dirty="0" smtClean="0">
                          <a:latin typeface="標楷體" pitchFamily="65" charset="-120"/>
                          <a:ea typeface="標楷體" pitchFamily="65" charset="-120"/>
                          <a:cs typeface="Times New Roman"/>
                        </a:rPr>
                        <a:t>環保局</a:t>
                      </a:r>
                      <a:r>
                        <a:rPr lang="en-US" altLang="zh-TW" sz="1800" kern="100" dirty="0" smtClean="0">
                          <a:latin typeface="標楷體" pitchFamily="65" charset="-120"/>
                          <a:ea typeface="標楷體" pitchFamily="65" charset="-120"/>
                          <a:cs typeface="Times New Roman"/>
                        </a:rPr>
                        <a:t>)</a:t>
                      </a:r>
                      <a:r>
                        <a:rPr lang="zh-TW" altLang="en-US" sz="1800" kern="100" dirty="0" smtClean="0">
                          <a:solidFill>
                            <a:srgbClr val="0000FF"/>
                          </a:solidFill>
                          <a:latin typeface="標楷體" pitchFamily="65" charset="-120"/>
                          <a:ea typeface="標楷體" pitchFamily="65" charset="-120"/>
                          <a:cs typeface="Times New Roman"/>
                        </a:rPr>
                        <a:t>生態校園導覽</a:t>
                      </a:r>
                      <a:endParaRPr lang="zh-TW" altLang="zh-TW" sz="1800" kern="100" dirty="0" smtClean="0">
                        <a:solidFill>
                          <a:srgbClr val="0000FF"/>
                        </a:solidFill>
                        <a:latin typeface="標楷體" pitchFamily="65" charset="-120"/>
                        <a:ea typeface="標楷體" pitchFamily="65" charset="-120"/>
                        <a:cs typeface="Times New Roman"/>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102.06</a:t>
                      </a:r>
                      <a:endParaRPr lang="zh-TW" altLang="zh-TW" sz="1800" kern="100" dirty="0" smtClean="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cs typeface="Times New Roman"/>
                        </a:rPr>
                        <a:t>服務</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FF0000"/>
                          </a:solidFill>
                          <a:latin typeface="標楷體" pitchFamily="65" charset="-120"/>
                          <a:ea typeface="標楷體" pitchFamily="65" charset="-120"/>
                          <a:cs typeface="Times New Roman"/>
                        </a:rPr>
                        <a:t>國科會改名「科技部」</a:t>
                      </a:r>
                      <a:r>
                        <a:rPr lang="en-US" altLang="zh-TW" sz="1800" kern="100" dirty="0" smtClean="0">
                          <a:solidFill>
                            <a:srgbClr val="FF0000"/>
                          </a:solidFill>
                          <a:latin typeface="標楷體" pitchFamily="65" charset="-120"/>
                          <a:ea typeface="標楷體" pitchFamily="65" charset="-120"/>
                          <a:cs typeface="Times New Roman"/>
                        </a:rPr>
                        <a:t>LOGO</a:t>
                      </a:r>
                      <a:r>
                        <a:rPr lang="zh-TW" altLang="en-US" sz="1800" kern="100" dirty="0" smtClean="0">
                          <a:solidFill>
                            <a:srgbClr val="FF0000"/>
                          </a:solidFill>
                          <a:latin typeface="標楷體" pitchFamily="65" charset="-120"/>
                          <a:ea typeface="標楷體" pitchFamily="65" charset="-120"/>
                          <a:cs typeface="Times New Roman"/>
                        </a:rPr>
                        <a:t>設計</a:t>
                      </a:r>
                      <a:r>
                        <a:rPr lang="en-US" altLang="zh-TW" sz="1800" kern="100" dirty="0" smtClean="0">
                          <a:solidFill>
                            <a:srgbClr val="FF0000"/>
                          </a:solidFill>
                          <a:latin typeface="標楷體" pitchFamily="65" charset="-120"/>
                          <a:ea typeface="標楷體" pitchFamily="65" charset="-120"/>
                          <a:cs typeface="Times New Roman"/>
                        </a:rPr>
                        <a:t>(</a:t>
                      </a:r>
                      <a:r>
                        <a:rPr lang="zh-TW" altLang="en-US" sz="1800" kern="100" dirty="0" smtClean="0">
                          <a:solidFill>
                            <a:srgbClr val="FF0000"/>
                          </a:solidFill>
                          <a:latin typeface="標楷體" pitchFamily="65" charset="-120"/>
                          <a:ea typeface="標楷體" pitchFamily="65" charset="-120"/>
                          <a:cs typeface="Times New Roman"/>
                        </a:rPr>
                        <a:t>第一階段創稿提供</a:t>
                      </a:r>
                      <a:r>
                        <a:rPr lang="en-US" altLang="zh-TW" sz="1800" kern="100" dirty="0" smtClean="0">
                          <a:solidFill>
                            <a:srgbClr val="FF0000"/>
                          </a:solidFill>
                          <a:latin typeface="標楷體" pitchFamily="65" charset="-120"/>
                          <a:ea typeface="標楷體" pitchFamily="65" charset="-120"/>
                          <a:cs typeface="Times New Roman"/>
                        </a:rPr>
                        <a:t>)</a:t>
                      </a:r>
                      <a:endParaRPr lang="zh-TW" altLang="zh-TW" sz="1800" kern="100" dirty="0" smtClean="0">
                        <a:solidFill>
                          <a:srgbClr val="FF0000"/>
                        </a:solidFill>
                        <a:latin typeface="標楷體" pitchFamily="65" charset="-120"/>
                        <a:ea typeface="標楷體" pitchFamily="65" charset="-120"/>
                        <a:cs typeface="Times New Roman"/>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102.06</a:t>
                      </a:r>
                      <a:endParaRPr lang="zh-TW" altLang="zh-TW" sz="1800" kern="100" dirty="0" smtClean="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kern="100" dirty="0" smtClean="0">
                          <a:latin typeface="標楷體" pitchFamily="65" charset="-120"/>
                          <a:ea typeface="標楷體" pitchFamily="65" charset="-120"/>
                          <a:cs typeface="Times New Roman"/>
                        </a:rPr>
                        <a:t>服務</a:t>
                      </a:r>
                      <a:endParaRPr lang="zh-TW" altLang="zh-TW" sz="1800" kern="100" dirty="0" smtClean="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mn-cs"/>
                        </a:rPr>
                        <a:t>建築系</a:t>
                      </a:r>
                      <a:r>
                        <a:rPr lang="zh-TW" altLang="zh-TW" sz="1800" kern="100" dirty="0" smtClean="0">
                          <a:solidFill>
                            <a:srgbClr val="0000FF"/>
                          </a:solidFill>
                          <a:latin typeface="標楷體" pitchFamily="65" charset="-120"/>
                          <a:ea typeface="標楷體" pitchFamily="65" charset="-120"/>
                          <a:cs typeface="+mn-cs"/>
                        </a:rPr>
                        <a:t>暑假台東義築活動</a:t>
                      </a:r>
                      <a:r>
                        <a:rPr lang="en-US" altLang="zh-TW" sz="1800" kern="100" dirty="0" smtClean="0">
                          <a:solidFill>
                            <a:srgbClr val="0000FF"/>
                          </a:solidFill>
                          <a:latin typeface="標楷體" pitchFamily="65" charset="-120"/>
                          <a:ea typeface="標楷體" pitchFamily="65" charset="-120"/>
                          <a:cs typeface="+mn-cs"/>
                        </a:rPr>
                        <a:t>(</a:t>
                      </a:r>
                      <a:r>
                        <a:rPr lang="zh-TW" altLang="en-US" sz="1800" kern="100" dirty="0" smtClean="0">
                          <a:solidFill>
                            <a:srgbClr val="0000FF"/>
                          </a:solidFill>
                          <a:latin typeface="標楷體" pitchFamily="65" charset="-120"/>
                          <a:ea typeface="標楷體" pitchFamily="65" charset="-120"/>
                          <a:cs typeface="+mn-cs"/>
                        </a:rPr>
                        <a:t>楊詩弘老師領隊</a:t>
                      </a:r>
                      <a:r>
                        <a:rPr lang="en-US" altLang="zh-TW" sz="1800" kern="100" dirty="0" smtClean="0">
                          <a:solidFill>
                            <a:srgbClr val="0000FF"/>
                          </a:solidFill>
                          <a:latin typeface="標楷體" pitchFamily="65" charset="-120"/>
                          <a:ea typeface="標楷體" pitchFamily="65" charset="-120"/>
                          <a:cs typeface="+mn-cs"/>
                        </a:rPr>
                        <a:t>)</a:t>
                      </a:r>
                      <a:endParaRPr lang="zh-TW" altLang="zh-TW" sz="1800" kern="100" dirty="0" smtClean="0">
                        <a:solidFill>
                          <a:srgbClr val="0000FF"/>
                        </a:solidFill>
                        <a:latin typeface="標楷體" pitchFamily="65" charset="-120"/>
                        <a:ea typeface="標楷體" pitchFamily="65" charset="-120"/>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102.07</a:t>
                      </a:r>
                      <a:endParaRPr lang="zh-TW" altLang="zh-TW" sz="1800" kern="100" dirty="0" smtClean="0">
                        <a:latin typeface="標楷體" pitchFamily="65" charset="-120"/>
                        <a:ea typeface="標楷體" pitchFamily="65" charset="-120"/>
                        <a:cs typeface="Times New Roman"/>
                      </a:endParaRPr>
                    </a:p>
                  </a:txBody>
                  <a:tcPr anchor="ct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kern="100" dirty="0" smtClean="0">
                          <a:latin typeface="標楷體" pitchFamily="65" charset="-120"/>
                          <a:ea typeface="標楷體" pitchFamily="65" charset="-120"/>
                          <a:cs typeface="Times New Roman"/>
                        </a:rPr>
                        <a:t>服務</a:t>
                      </a:r>
                      <a:endParaRPr lang="zh-TW" altLang="zh-TW" sz="1800" kern="100" dirty="0" smtClean="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kern="100" dirty="0" smtClean="0">
                          <a:solidFill>
                            <a:srgbClr val="0000FF"/>
                          </a:solidFill>
                          <a:latin typeface="標楷體" pitchFamily="65" charset="-120"/>
                          <a:ea typeface="標楷體" pitchFamily="65" charset="-120"/>
                          <a:cs typeface="+mn-cs"/>
                        </a:rPr>
                        <a:t>建築系辦理</a:t>
                      </a:r>
                      <a:r>
                        <a:rPr lang="zh-TW" altLang="en-US" sz="1800" kern="100" dirty="0" smtClean="0">
                          <a:solidFill>
                            <a:srgbClr val="0000FF"/>
                          </a:solidFill>
                          <a:latin typeface="標楷體" pitchFamily="65" charset="-120"/>
                          <a:ea typeface="標楷體" pitchFamily="65" charset="-120"/>
                          <a:cs typeface="+mn-cs"/>
                        </a:rPr>
                        <a:t>全國</a:t>
                      </a:r>
                      <a:r>
                        <a:rPr lang="zh-TW" altLang="zh-TW" sz="1800" kern="100" dirty="0" smtClean="0">
                          <a:solidFill>
                            <a:srgbClr val="0000FF"/>
                          </a:solidFill>
                          <a:latin typeface="標楷體" pitchFamily="65" charset="-120"/>
                          <a:ea typeface="標楷體" pitchFamily="65" charset="-120"/>
                          <a:cs typeface="+mn-cs"/>
                        </a:rPr>
                        <a:t>國中生體驗營</a:t>
                      </a:r>
                    </a:p>
                  </a:txBody>
                  <a:tcPr marL="68580" marR="68580" marT="8890" marB="0"/>
                </a:tc>
                <a:tc>
                  <a:txBody>
                    <a:bodyPr/>
                    <a:lstStyle/>
                    <a:p>
                      <a:pPr algn="ctr">
                        <a:spcAft>
                          <a:spcPts val="0"/>
                        </a:spcAft>
                      </a:pPr>
                      <a:r>
                        <a:rPr lang="en-US" altLang="zh-TW" sz="1800" kern="100" dirty="0" smtClean="0">
                          <a:solidFill>
                            <a:srgbClr val="0000FF"/>
                          </a:solidFill>
                          <a:latin typeface="標楷體" pitchFamily="65" charset="-120"/>
                          <a:ea typeface="標楷體" pitchFamily="65" charset="-120"/>
                          <a:cs typeface="Times New Roman"/>
                        </a:rPr>
                        <a:t>102.08</a:t>
                      </a:r>
                      <a:endParaRPr lang="zh-TW" sz="1800" kern="100" dirty="0">
                        <a:solidFill>
                          <a:srgbClr val="0000FF"/>
                        </a:solidFill>
                        <a:latin typeface="標楷體" pitchFamily="65" charset="-120"/>
                        <a:ea typeface="標楷體" pitchFamily="65" charset="-120"/>
                        <a:cs typeface="Times New Roman"/>
                      </a:endParaRPr>
                    </a:p>
                  </a:txBody>
                  <a:tcP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kern="100" dirty="0" smtClean="0">
                          <a:latin typeface="標楷體" pitchFamily="65" charset="-120"/>
                          <a:ea typeface="標楷體" pitchFamily="65" charset="-120"/>
                          <a:cs typeface="Times New Roman"/>
                        </a:rPr>
                        <a:t>服務</a:t>
                      </a:r>
                      <a:endParaRPr lang="zh-TW" altLang="zh-TW" sz="1800" kern="100" dirty="0" smtClean="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mn-cs"/>
                        </a:rPr>
                        <a:t>華夏技術學院建築系教師參訪建築系</a:t>
                      </a:r>
                      <a:r>
                        <a:rPr lang="en-US" altLang="zh-TW" sz="1800" kern="100" dirty="0" smtClean="0">
                          <a:solidFill>
                            <a:srgbClr val="0000FF"/>
                          </a:solidFill>
                          <a:latin typeface="標楷體" pitchFamily="65" charset="-120"/>
                          <a:ea typeface="標楷體" pitchFamily="65" charset="-120"/>
                          <a:cs typeface="+mn-cs"/>
                        </a:rPr>
                        <a:t>&amp;</a:t>
                      </a:r>
                      <a:r>
                        <a:rPr lang="zh-TW" altLang="en-US" sz="1800" kern="100" dirty="0" smtClean="0">
                          <a:solidFill>
                            <a:srgbClr val="0000FF"/>
                          </a:solidFill>
                          <a:latin typeface="標楷體" pitchFamily="65" charset="-120"/>
                          <a:ea typeface="標楷體" pitchFamily="65" charset="-120"/>
                          <a:cs typeface="+mn-cs"/>
                        </a:rPr>
                        <a:t>生態校園導覽</a:t>
                      </a:r>
                      <a:endParaRPr lang="zh-TW" altLang="zh-TW" sz="18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800" kern="100" dirty="0" smtClean="0">
                          <a:solidFill>
                            <a:srgbClr val="0000FF"/>
                          </a:solidFill>
                          <a:latin typeface="標楷體" pitchFamily="65" charset="-120"/>
                          <a:ea typeface="標楷體" pitchFamily="65" charset="-120"/>
                          <a:cs typeface="Times New Roman"/>
                        </a:rPr>
                        <a:t>102.08</a:t>
                      </a:r>
                      <a:endParaRPr lang="zh-TW" sz="1800" kern="100" dirty="0">
                        <a:solidFill>
                          <a:srgbClr val="0000FF"/>
                        </a:solidFill>
                        <a:latin typeface="標楷體" pitchFamily="65" charset="-120"/>
                        <a:ea typeface="標楷體" pitchFamily="65" charset="-120"/>
                        <a:cs typeface="Times New Roman"/>
                      </a:endParaRPr>
                    </a:p>
                  </a:txBody>
                  <a:tcPr/>
                </a:tc>
              </a:tr>
              <a:tr h="4000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kern="100" dirty="0" smtClean="0">
                          <a:latin typeface="標楷體" pitchFamily="65" charset="-120"/>
                          <a:ea typeface="標楷體" pitchFamily="65" charset="-120"/>
                          <a:cs typeface="Times New Roman"/>
                        </a:rPr>
                        <a:t>服務</a:t>
                      </a:r>
                      <a:endParaRPr lang="zh-TW" altLang="zh-TW" sz="1800" kern="100" dirty="0" smtClean="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0000FF"/>
                          </a:solidFill>
                          <a:latin typeface="標楷體" pitchFamily="65" charset="-120"/>
                          <a:ea typeface="標楷體" pitchFamily="65" charset="-120"/>
                          <a:cs typeface="+mn-cs"/>
                        </a:rPr>
                        <a:t>薩爾瓦多企業領袖訪華團接待</a:t>
                      </a:r>
                      <a:r>
                        <a:rPr lang="en-US" altLang="zh-TW" sz="1800" kern="100" dirty="0" smtClean="0">
                          <a:solidFill>
                            <a:srgbClr val="0000FF"/>
                          </a:solidFill>
                          <a:latin typeface="標楷體" pitchFamily="65" charset="-120"/>
                          <a:ea typeface="標楷體" pitchFamily="65" charset="-120"/>
                          <a:cs typeface="+mn-cs"/>
                        </a:rPr>
                        <a:t>&amp;</a:t>
                      </a:r>
                      <a:r>
                        <a:rPr lang="zh-TW" altLang="en-US" sz="1800" kern="100" dirty="0" smtClean="0">
                          <a:solidFill>
                            <a:srgbClr val="0000FF"/>
                          </a:solidFill>
                          <a:latin typeface="標楷體" pitchFamily="65" charset="-120"/>
                          <a:ea typeface="標楷體" pitchFamily="65" charset="-120"/>
                          <a:cs typeface="+mn-cs"/>
                        </a:rPr>
                        <a:t>生態校園導覽</a:t>
                      </a:r>
                      <a:endParaRPr lang="zh-TW" altLang="zh-TW" sz="18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800" kern="100" dirty="0" smtClean="0">
                          <a:solidFill>
                            <a:srgbClr val="0000FF"/>
                          </a:solidFill>
                          <a:latin typeface="標楷體" pitchFamily="65" charset="-120"/>
                          <a:ea typeface="標楷體" pitchFamily="65" charset="-120"/>
                          <a:cs typeface="Times New Roman"/>
                        </a:rPr>
                        <a:t>102.08</a:t>
                      </a:r>
                      <a:endParaRPr lang="zh-TW" sz="1800" kern="100" dirty="0">
                        <a:solidFill>
                          <a:srgbClr val="0000FF"/>
                        </a:solidFill>
                        <a:latin typeface="標楷體" pitchFamily="65" charset="-120"/>
                        <a:ea typeface="標楷體" pitchFamily="65" charset="-120"/>
                        <a:cs typeface="Times New Roman"/>
                      </a:endParaRPr>
                    </a:p>
                  </a:txBody>
                  <a:tcPr/>
                </a:tc>
              </a:tr>
            </a:tbl>
          </a:graphicData>
        </a:graphic>
      </p:graphicFrame>
      <p:sp>
        <p:nvSpPr>
          <p:cNvPr id="4" name="標題 3"/>
          <p:cNvSpPr>
            <a:spLocks noGrp="1"/>
          </p:cNvSpPr>
          <p:nvPr>
            <p:ph type="title"/>
          </p:nvPr>
        </p:nvSpPr>
        <p:spPr/>
        <p:txBody>
          <a:bodyPr/>
          <a:lstStyle/>
          <a:p>
            <a:endParaRPr lang="zh-TW" altLang="en-US"/>
          </a:p>
        </p:txBody>
      </p:sp>
      <p:sp>
        <p:nvSpPr>
          <p:cNvPr id="5" name="標題 1"/>
          <p:cNvSpPr txBox="1">
            <a:spLocks/>
          </p:cNvSpPr>
          <p:nvPr/>
        </p:nvSpPr>
        <p:spPr>
          <a:xfrm>
            <a:off x="0" y="0"/>
            <a:ext cx="9144000" cy="1079500"/>
          </a:xfrm>
          <a:prstGeom prst="rect">
            <a:avLst/>
          </a:prstGeom>
          <a:solidFill>
            <a:schemeClr val="bg1"/>
          </a:solidFill>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4000" b="0" i="0" u="none" strike="noStrike" kern="1200" cap="none" spc="0" normalizeH="0" baseline="0" noProof="0" smtClean="0">
                <a:ln>
                  <a:noFill/>
                </a:ln>
                <a:solidFill>
                  <a:schemeClr val="tx1"/>
                </a:solidFill>
                <a:effectLst/>
                <a:uLnTx/>
                <a:uFillTx/>
                <a:latin typeface="標楷體" pitchFamily="65" charset="-120"/>
                <a:ea typeface="標楷體" pitchFamily="65" charset="-120"/>
                <a:cs typeface="+mj-cs"/>
              </a:rPr>
              <a:t>已完成重點業務</a:t>
            </a:r>
            <a:r>
              <a:rPr kumimoji="0" lang="en-US" altLang="zh-TW" sz="4000" b="0" i="0" u="none" strike="noStrike" kern="1200" cap="none" spc="0" normalizeH="0" baseline="0" noProof="0" smtClean="0">
                <a:ln>
                  <a:noFill/>
                </a:ln>
                <a:solidFill>
                  <a:schemeClr val="tx1"/>
                </a:solidFill>
                <a:effectLst/>
                <a:uLnTx/>
                <a:uFillTx/>
                <a:latin typeface="標楷體" pitchFamily="65" charset="-120"/>
                <a:ea typeface="標楷體" pitchFamily="65" charset="-120"/>
                <a:cs typeface="+mj-cs"/>
              </a:rPr>
              <a:t>(</a:t>
            </a:r>
            <a:r>
              <a:rPr kumimoji="0" lang="zh-TW" altLang="en-US" sz="4000" b="0" i="0" u="none" strike="noStrike" kern="1200" cap="none" spc="0" normalizeH="0" baseline="0" noProof="0" smtClean="0">
                <a:ln>
                  <a:noFill/>
                </a:ln>
                <a:solidFill>
                  <a:schemeClr val="tx1"/>
                </a:solidFill>
                <a:effectLst/>
                <a:uLnTx/>
                <a:uFillTx/>
                <a:latin typeface="標楷體" pitchFamily="65" charset="-120"/>
                <a:ea typeface="標楷體" pitchFamily="65" charset="-120"/>
                <a:cs typeface="+mj-cs"/>
              </a:rPr>
              <a:t>服務</a:t>
            </a:r>
            <a:r>
              <a:rPr kumimoji="0" lang="en-US" altLang="zh-TW" sz="4000" b="0" i="0" u="none" strike="noStrike" kern="1200" cap="none" spc="0" normalizeH="0" baseline="0" noProof="0" smtClean="0">
                <a:ln>
                  <a:noFill/>
                </a:ln>
                <a:solidFill>
                  <a:schemeClr val="tx1"/>
                </a:solidFill>
                <a:effectLst/>
                <a:uLnTx/>
                <a:uFillTx/>
                <a:latin typeface="標楷體" pitchFamily="65" charset="-120"/>
                <a:ea typeface="標楷體" pitchFamily="65" charset="-120"/>
                <a:cs typeface="+mj-cs"/>
              </a:rPr>
              <a:t>)</a:t>
            </a:r>
            <a:endParaRPr kumimoji="0" lang="en-US" altLang="zh-TW" sz="40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j-cs"/>
            </a:endParaRPr>
          </a:p>
        </p:txBody>
      </p:sp>
      <p:sp>
        <p:nvSpPr>
          <p:cNvPr id="6" name="投影片編號版面配置區 5"/>
          <p:cNvSpPr>
            <a:spLocks noGrp="1"/>
          </p:cNvSpPr>
          <p:nvPr>
            <p:ph type="sldNum" sz="quarter" idx="11"/>
          </p:nvPr>
        </p:nvSpPr>
        <p:spPr>
          <a:xfrm>
            <a:off x="7010400" y="6492875"/>
            <a:ext cx="2133600" cy="365125"/>
          </a:xfrm>
        </p:spPr>
        <p:txBody>
          <a:bodyPr/>
          <a:lstStyle/>
          <a:p>
            <a:pPr>
              <a:defRPr/>
            </a:pPr>
            <a:fld id="{D02F24DD-2813-42E1-A04B-D42CDFB3C870}" type="slidenum">
              <a:rPr lang="zh-TW" altLang="en-US" smtClean="0"/>
              <a:pPr>
                <a:defRPr/>
              </a:pPr>
              <a:t>114</a:t>
            </a:fld>
            <a:endParaRPr lang="zh-TW" alt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a:xfrm>
            <a:off x="6804248" y="6309320"/>
            <a:ext cx="2133600" cy="365125"/>
          </a:xfrm>
        </p:spPr>
        <p:txBody>
          <a:bodyPr/>
          <a:lstStyle/>
          <a:p>
            <a:pPr>
              <a:defRPr/>
            </a:pPr>
            <a:fld id="{D02F24DD-2813-42E1-A04B-D42CDFB3C870}" type="slidenum">
              <a:rPr lang="zh-TW" altLang="en-US" smtClean="0"/>
              <a:pPr>
                <a:defRPr/>
              </a:pPr>
              <a:t>115</a:t>
            </a:fld>
            <a:endParaRPr lang="zh-TW" altLang="en-US" dirty="0"/>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sp>
        <p:nvSpPr>
          <p:cNvPr id="8" name="矩形 7"/>
          <p:cNvSpPr/>
          <p:nvPr/>
        </p:nvSpPr>
        <p:spPr>
          <a:xfrm>
            <a:off x="323528" y="1268760"/>
            <a:ext cx="5609228" cy="369332"/>
          </a:xfrm>
          <a:prstGeom prst="rect">
            <a:avLst/>
          </a:prstGeom>
        </p:spPr>
        <p:txBody>
          <a:bodyPr wrap="none">
            <a:spAutoFit/>
          </a:bodyPr>
          <a:lstStyle/>
          <a:p>
            <a:pPr>
              <a:spcAft>
                <a:spcPts val="0"/>
              </a:spcAft>
            </a:pPr>
            <a:r>
              <a:rPr lang="zh-TW" altLang="zh-TW" kern="100" dirty="0" smtClean="0">
                <a:solidFill>
                  <a:srgbClr val="FFFF00"/>
                </a:solidFill>
                <a:latin typeface="標楷體" pitchFamily="65" charset="-120"/>
                <a:ea typeface="標楷體" pitchFamily="65" charset="-120"/>
                <a:cs typeface="Times New Roman"/>
              </a:rPr>
              <a:t>龍門及師大附中國中生參訪</a:t>
            </a:r>
            <a:r>
              <a:rPr lang="zh-TW" altLang="en-US" kern="100" dirty="0" smtClean="0">
                <a:solidFill>
                  <a:srgbClr val="FFFF00"/>
                </a:solidFill>
                <a:latin typeface="標楷體" pitchFamily="65" charset="-120"/>
                <a:ea typeface="標楷體" pitchFamily="65" charset="-120"/>
                <a:cs typeface="Times New Roman"/>
              </a:rPr>
              <a:t>本院互動所</a:t>
            </a:r>
            <a:r>
              <a:rPr lang="en-US" altLang="zh-TW" kern="100" dirty="0" smtClean="0">
                <a:solidFill>
                  <a:srgbClr val="FFFF00"/>
                </a:solidFill>
                <a:latin typeface="標楷體" pitchFamily="65" charset="-120"/>
                <a:ea typeface="標楷體" pitchFamily="65" charset="-120"/>
                <a:cs typeface="Times New Roman"/>
              </a:rPr>
              <a:t>-</a:t>
            </a:r>
            <a:r>
              <a:rPr lang="zh-TW" altLang="en-US" kern="100" dirty="0" smtClean="0">
                <a:solidFill>
                  <a:srgbClr val="FFFF00"/>
                </a:solidFill>
                <a:latin typeface="標楷體" pitchFamily="65" charset="-120"/>
                <a:ea typeface="標楷體" pitchFamily="65" charset="-120"/>
                <a:cs typeface="Times New Roman"/>
              </a:rPr>
              <a:t>互動設計體驗</a:t>
            </a:r>
            <a:endParaRPr lang="zh-TW" altLang="zh-TW" kern="100" dirty="0">
              <a:solidFill>
                <a:srgbClr val="FFFF00"/>
              </a:solidFill>
              <a:latin typeface="標楷體" pitchFamily="65" charset="-120"/>
              <a:ea typeface="標楷體" pitchFamily="65" charset="-120"/>
              <a:cs typeface="Times New Roman"/>
            </a:endParaRPr>
          </a:p>
        </p:txBody>
      </p:sp>
      <p:pic>
        <p:nvPicPr>
          <p:cNvPr id="5" name="圖片 4" descr="DSC_0156.JPG"/>
          <p:cNvPicPr>
            <a:picLocks noChangeAspect="1"/>
          </p:cNvPicPr>
          <p:nvPr/>
        </p:nvPicPr>
        <p:blipFill>
          <a:blip r:embed="rId3" cstate="email"/>
          <a:stretch>
            <a:fillRect/>
          </a:stretch>
        </p:blipFill>
        <p:spPr>
          <a:xfrm>
            <a:off x="323528" y="1719932"/>
            <a:ext cx="3607328" cy="2414823"/>
          </a:xfrm>
          <a:prstGeom prst="rect">
            <a:avLst/>
          </a:prstGeom>
        </p:spPr>
      </p:pic>
      <p:pic>
        <p:nvPicPr>
          <p:cNvPr id="6" name="圖片 5" descr="DSC_0189.JPG"/>
          <p:cNvPicPr>
            <a:picLocks noChangeAspect="1"/>
          </p:cNvPicPr>
          <p:nvPr/>
        </p:nvPicPr>
        <p:blipFill>
          <a:blip r:embed="rId4" cstate="email"/>
          <a:stretch>
            <a:fillRect/>
          </a:stretch>
        </p:blipFill>
        <p:spPr>
          <a:xfrm>
            <a:off x="323528" y="4293096"/>
            <a:ext cx="3607328" cy="2344722"/>
          </a:xfrm>
          <a:prstGeom prst="rect">
            <a:avLst/>
          </a:prstGeom>
        </p:spPr>
      </p:pic>
      <p:pic>
        <p:nvPicPr>
          <p:cNvPr id="7" name="圖片 6" descr="DSC_0226.JPG"/>
          <p:cNvPicPr>
            <a:picLocks noChangeAspect="1"/>
          </p:cNvPicPr>
          <p:nvPr/>
        </p:nvPicPr>
        <p:blipFill>
          <a:blip r:embed="rId5" cstate="email"/>
          <a:stretch>
            <a:fillRect/>
          </a:stretch>
        </p:blipFill>
        <p:spPr>
          <a:xfrm>
            <a:off x="4932040" y="1739532"/>
            <a:ext cx="3491880" cy="2337540"/>
          </a:xfrm>
          <a:prstGeom prst="rect">
            <a:avLst/>
          </a:prstGeom>
        </p:spPr>
      </p:pic>
      <p:pic>
        <p:nvPicPr>
          <p:cNvPr id="9" name="圖片 8" descr="DSC_0406.JPG"/>
          <p:cNvPicPr>
            <a:picLocks noChangeAspect="1"/>
          </p:cNvPicPr>
          <p:nvPr/>
        </p:nvPicPr>
        <p:blipFill>
          <a:blip r:embed="rId6" cstate="email"/>
          <a:stretch>
            <a:fillRect/>
          </a:stretch>
        </p:blipFill>
        <p:spPr>
          <a:xfrm>
            <a:off x="4932040" y="4221088"/>
            <a:ext cx="3502610" cy="2344722"/>
          </a:xfrm>
          <a:prstGeom prst="rect">
            <a:avLst/>
          </a:prstGeom>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116</a:t>
            </a:fld>
            <a:endParaRPr lang="zh-TW" altLang="en-US"/>
          </a:p>
        </p:txBody>
      </p:sp>
      <p:pic>
        <p:nvPicPr>
          <p:cNvPr id="4098" name="Picture 2" descr="all"/>
          <p:cNvPicPr>
            <a:picLocks noChangeAspect="1" noChangeArrowheads="1"/>
          </p:cNvPicPr>
          <p:nvPr/>
        </p:nvPicPr>
        <p:blipFill>
          <a:blip r:embed="rId3" cstate="email"/>
          <a:srcRect/>
          <a:stretch>
            <a:fillRect/>
          </a:stretch>
        </p:blipFill>
        <p:spPr bwMode="auto">
          <a:xfrm>
            <a:off x="4932040" y="1772816"/>
            <a:ext cx="3816424" cy="194421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099" name="Picture 3" descr="P3291968"/>
          <p:cNvPicPr>
            <a:picLocks noChangeAspect="1" noChangeArrowheads="1"/>
          </p:cNvPicPr>
          <p:nvPr/>
        </p:nvPicPr>
        <p:blipFill>
          <a:blip r:embed="rId4" cstate="email"/>
          <a:srcRect/>
          <a:stretch>
            <a:fillRect/>
          </a:stretch>
        </p:blipFill>
        <p:spPr bwMode="auto">
          <a:xfrm>
            <a:off x="5076056" y="4265712"/>
            <a:ext cx="3528392" cy="2592288"/>
          </a:xfrm>
          <a:prstGeom prst="rect">
            <a:avLst/>
          </a:prstGeom>
          <a:noFill/>
          <a:ln w="9525">
            <a:noFill/>
            <a:miter lim="800000"/>
            <a:headEnd/>
            <a:tailEnd/>
          </a:ln>
          <a:effectLst>
            <a:outerShdw blurRad="50800" dist="38100" dir="2700000" algn="tl" rotWithShape="0">
              <a:schemeClr val="tx1">
                <a:alpha val="40000"/>
              </a:schemeClr>
            </a:outerShdw>
          </a:effectLst>
        </p:spPr>
      </p:pic>
      <p:sp>
        <p:nvSpPr>
          <p:cNvPr id="12" name="書卷 (水平) 11"/>
          <p:cNvSpPr/>
          <p:nvPr/>
        </p:nvSpPr>
        <p:spPr>
          <a:xfrm>
            <a:off x="5076056" y="3933056"/>
            <a:ext cx="3586976" cy="531674"/>
          </a:xfrm>
          <a:prstGeom prst="horizontalScroll">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zh-TW" altLang="en-US" sz="2000" dirty="0" smtClean="0">
                <a:latin typeface="標楷體" pitchFamily="65" charset="-120"/>
                <a:ea typeface="標楷體" pitchFamily="65" charset="-120"/>
              </a:rPr>
              <a:t>辦理</a:t>
            </a:r>
            <a:r>
              <a:rPr lang="zh-TW" altLang="zh-TW" sz="2000" dirty="0" smtClean="0">
                <a:latin typeface="標楷體" pitchFamily="65" charset="-120"/>
                <a:ea typeface="標楷體" pitchFamily="65" charset="-120"/>
              </a:rPr>
              <a:t>幸安國小資優生參訪活動</a:t>
            </a:r>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pic>
        <p:nvPicPr>
          <p:cNvPr id="13" name="圖片 12"/>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611560" y="1772816"/>
            <a:ext cx="3553159" cy="1998651"/>
          </a:xfrm>
          <a:prstGeom prst="rect">
            <a:avLst/>
          </a:prstGeom>
        </p:spPr>
      </p:pic>
      <p:pic>
        <p:nvPicPr>
          <p:cNvPr id="14" name="圖片 13"/>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1403648" y="3861048"/>
            <a:ext cx="2232248" cy="2996952"/>
          </a:xfrm>
          <a:prstGeom prst="rect">
            <a:avLst/>
          </a:prstGeom>
        </p:spPr>
      </p:pic>
      <p:sp>
        <p:nvSpPr>
          <p:cNvPr id="8" name="書卷 (水平) 7"/>
          <p:cNvSpPr/>
          <p:nvPr/>
        </p:nvSpPr>
        <p:spPr>
          <a:xfrm>
            <a:off x="1907704" y="1412776"/>
            <a:ext cx="5024904" cy="531674"/>
          </a:xfrm>
          <a:prstGeom prst="horizontalScroll">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zh-TW" altLang="en-US" sz="2000" dirty="0" smtClean="0">
                <a:latin typeface="標楷體" pitchFamily="65" charset="-120"/>
                <a:ea typeface="標楷體" pitchFamily="65" charset="-120"/>
              </a:rPr>
              <a:t>建築系</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工設系辦理</a:t>
            </a:r>
            <a:r>
              <a:rPr lang="zh-TW" altLang="zh-TW" sz="2000" dirty="0" smtClean="0">
                <a:latin typeface="標楷體" pitchFamily="65" charset="-120"/>
                <a:ea typeface="標楷體" pitchFamily="65" charset="-120"/>
              </a:rPr>
              <a:t>成淵高、國中部體驗營</a:t>
            </a:r>
            <a:endParaRPr lang="zh-TW" altLang="en-US" sz="2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117</a:t>
            </a:fld>
            <a:endParaRPr lang="zh-TW" altLang="en-US"/>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sp>
        <p:nvSpPr>
          <p:cNvPr id="13" name="書卷 (水平) 12"/>
          <p:cNvSpPr/>
          <p:nvPr/>
        </p:nvSpPr>
        <p:spPr>
          <a:xfrm>
            <a:off x="4499992" y="1556792"/>
            <a:ext cx="3961010" cy="794802"/>
          </a:xfrm>
          <a:prstGeom prst="horizontalScroll">
            <a:avLst>
              <a:gd name="adj" fmla="val 25000"/>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spcAft>
                <a:spcPts val="0"/>
              </a:spcAft>
            </a:pPr>
            <a:r>
              <a:rPr lang="zh-TW" altLang="en-US" sz="2000" kern="100" dirty="0" smtClean="0">
                <a:latin typeface="標楷體" pitchFamily="65" charset="-120"/>
                <a:ea typeface="標楷體" pitchFamily="65" charset="-120"/>
                <a:cs typeface="Times New Roman"/>
              </a:rPr>
              <a:t>建築系暑期全國國中生體驗營</a:t>
            </a:r>
            <a:endParaRPr lang="zh-TW" altLang="zh-TW" sz="2000" kern="100" dirty="0">
              <a:latin typeface="標楷體" pitchFamily="65" charset="-120"/>
              <a:ea typeface="標楷體" pitchFamily="65" charset="-120"/>
              <a:cs typeface="Times New Roman"/>
            </a:endParaRPr>
          </a:p>
        </p:txBody>
      </p:sp>
      <p:pic>
        <p:nvPicPr>
          <p:cNvPr id="14" name="Picture 4"/>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683569" y="1628800"/>
            <a:ext cx="3600400" cy="23153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5"/>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4932040" y="2204864"/>
            <a:ext cx="3401158" cy="33843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圖片 15"/>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683569" y="4149080"/>
            <a:ext cx="3600400" cy="2304256"/>
          </a:xfrm>
          <a:prstGeom prst="rect">
            <a:avLst/>
          </a:prstGeom>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8" name="圖片 7" descr="DSC_2490.jpg"/>
          <p:cNvPicPr>
            <a:picLocks noChangeAspect="1"/>
          </p:cNvPicPr>
          <p:nvPr/>
        </p:nvPicPr>
        <p:blipFill>
          <a:blip r:embed="rId3" cstate="email"/>
          <a:stretch>
            <a:fillRect/>
          </a:stretch>
        </p:blipFill>
        <p:spPr>
          <a:xfrm>
            <a:off x="467544" y="4363073"/>
            <a:ext cx="3683639" cy="2448272"/>
          </a:xfrm>
          <a:prstGeom prst="rect">
            <a:avLst/>
          </a:prstGeom>
        </p:spPr>
      </p:pic>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118</a:t>
            </a:fld>
            <a:endParaRPr lang="zh-TW" altLang="en-US"/>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pic>
        <p:nvPicPr>
          <p:cNvPr id="6" name="圖片 5" descr="DSC_2533.jpg"/>
          <p:cNvPicPr>
            <a:picLocks noChangeAspect="1"/>
          </p:cNvPicPr>
          <p:nvPr/>
        </p:nvPicPr>
        <p:blipFill>
          <a:blip r:embed="rId4" cstate="email"/>
          <a:stretch>
            <a:fillRect/>
          </a:stretch>
        </p:blipFill>
        <p:spPr>
          <a:xfrm>
            <a:off x="467544" y="1772816"/>
            <a:ext cx="3683638" cy="2448272"/>
          </a:xfrm>
          <a:prstGeom prst="rect">
            <a:avLst/>
          </a:prstGeom>
        </p:spPr>
      </p:pic>
      <p:pic>
        <p:nvPicPr>
          <p:cNvPr id="92161" name="Picture 1" descr="D:\校行政會議工作報告\1020903\2013_06_27新北市政府_生態導覽\新資料夾\IMG_3308.jpg"/>
          <p:cNvPicPr>
            <a:picLocks noChangeAspect="1" noChangeArrowheads="1"/>
          </p:cNvPicPr>
          <p:nvPr/>
        </p:nvPicPr>
        <p:blipFill>
          <a:blip r:embed="rId5" cstate="email"/>
          <a:srcRect/>
          <a:stretch>
            <a:fillRect/>
          </a:stretch>
        </p:blipFill>
        <p:spPr bwMode="auto">
          <a:xfrm>
            <a:off x="4932040" y="1700808"/>
            <a:ext cx="3312368" cy="2484276"/>
          </a:xfrm>
          <a:prstGeom prst="rect">
            <a:avLst/>
          </a:prstGeom>
          <a:noFill/>
        </p:spPr>
      </p:pic>
      <p:pic>
        <p:nvPicPr>
          <p:cNvPr id="92162" name="Picture 2" descr="D:\校行政會議工作報告\1020903\2013_06_27新北市政府_生態導覽\新資料夾\IMG_3314.jpg"/>
          <p:cNvPicPr>
            <a:picLocks noChangeAspect="1" noChangeArrowheads="1"/>
          </p:cNvPicPr>
          <p:nvPr/>
        </p:nvPicPr>
        <p:blipFill>
          <a:blip r:embed="rId6" cstate="email"/>
          <a:srcRect/>
          <a:stretch>
            <a:fillRect/>
          </a:stretch>
        </p:blipFill>
        <p:spPr bwMode="auto">
          <a:xfrm>
            <a:off x="4860032" y="4319718"/>
            <a:ext cx="3384376" cy="2538282"/>
          </a:xfrm>
          <a:prstGeom prst="rect">
            <a:avLst/>
          </a:prstGeom>
          <a:noFill/>
        </p:spPr>
      </p:pic>
      <p:sp>
        <p:nvSpPr>
          <p:cNvPr id="10" name="書卷 (水平) 9"/>
          <p:cNvSpPr/>
          <p:nvPr/>
        </p:nvSpPr>
        <p:spPr>
          <a:xfrm>
            <a:off x="4932040" y="980728"/>
            <a:ext cx="3240360" cy="858857"/>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fontAlgn="auto">
              <a:spcBef>
                <a:spcPts val="0"/>
              </a:spcBef>
              <a:spcAft>
                <a:spcPts val="0"/>
              </a:spcAft>
              <a:defRPr/>
            </a:pPr>
            <a:r>
              <a:rPr lang="zh-TW" altLang="en-US" kern="100" dirty="0" smtClean="0">
                <a:solidFill>
                  <a:schemeClr val="tx1"/>
                </a:solidFill>
                <a:latin typeface="標楷體" pitchFamily="65" charset="-120"/>
                <a:ea typeface="標楷體" pitchFamily="65" charset="-120"/>
                <a:cs typeface="Times New Roman"/>
              </a:rPr>
              <a:t>台北市政府 </a:t>
            </a:r>
            <a:r>
              <a:rPr lang="en-US" altLang="zh-TW" kern="100" dirty="0" smtClean="0">
                <a:solidFill>
                  <a:schemeClr val="tx1"/>
                </a:solidFill>
                <a:latin typeface="標楷體" pitchFamily="65" charset="-120"/>
                <a:ea typeface="標楷體" pitchFamily="65" charset="-120"/>
                <a:cs typeface="Times New Roman"/>
              </a:rPr>
              <a:t>(</a:t>
            </a:r>
            <a:r>
              <a:rPr lang="zh-TW" altLang="en-US" kern="100" dirty="0" smtClean="0">
                <a:solidFill>
                  <a:schemeClr val="tx1"/>
                </a:solidFill>
                <a:latin typeface="標楷體" pitchFamily="65" charset="-120"/>
                <a:ea typeface="標楷體" pitchFamily="65" charset="-120"/>
                <a:cs typeface="Times New Roman"/>
              </a:rPr>
              <a:t>都發局</a:t>
            </a:r>
            <a:r>
              <a:rPr lang="en-US" altLang="zh-TW" kern="100" dirty="0" smtClean="0">
                <a:solidFill>
                  <a:schemeClr val="tx1"/>
                </a:solidFill>
                <a:latin typeface="標楷體" pitchFamily="65" charset="-120"/>
                <a:ea typeface="標楷體" pitchFamily="65" charset="-120"/>
                <a:cs typeface="Times New Roman"/>
              </a:rPr>
              <a:t>+</a:t>
            </a:r>
            <a:r>
              <a:rPr lang="zh-TW" altLang="en-US" kern="100" dirty="0" smtClean="0">
                <a:solidFill>
                  <a:schemeClr val="tx1"/>
                </a:solidFill>
                <a:latin typeface="標楷體" pitchFamily="65" charset="-120"/>
                <a:ea typeface="標楷體" pitchFamily="65" charset="-120"/>
                <a:cs typeface="Times New Roman"/>
              </a:rPr>
              <a:t>建管處</a:t>
            </a:r>
            <a:r>
              <a:rPr lang="en-US" altLang="zh-TW" kern="100" dirty="0" smtClean="0">
                <a:solidFill>
                  <a:schemeClr val="tx1"/>
                </a:solidFill>
                <a:latin typeface="標楷體" pitchFamily="65" charset="-120"/>
                <a:ea typeface="標楷體" pitchFamily="65" charset="-120"/>
                <a:cs typeface="Times New Roman"/>
              </a:rPr>
              <a:t>+</a:t>
            </a:r>
            <a:r>
              <a:rPr lang="zh-TW" altLang="en-US" kern="100" dirty="0" smtClean="0">
                <a:solidFill>
                  <a:schemeClr val="tx1"/>
                </a:solidFill>
                <a:latin typeface="標楷體" pitchFamily="65" charset="-120"/>
                <a:ea typeface="標楷體" pitchFamily="65" charset="-120"/>
                <a:cs typeface="Times New Roman"/>
              </a:rPr>
              <a:t>環保局</a:t>
            </a:r>
            <a:r>
              <a:rPr lang="en-US" altLang="zh-TW" kern="100" dirty="0" smtClean="0">
                <a:solidFill>
                  <a:schemeClr val="tx1"/>
                </a:solidFill>
                <a:latin typeface="標楷體" pitchFamily="65" charset="-120"/>
                <a:ea typeface="標楷體" pitchFamily="65" charset="-120"/>
                <a:cs typeface="Times New Roman"/>
              </a:rPr>
              <a:t>)</a:t>
            </a:r>
            <a:r>
              <a:rPr lang="zh-TW" altLang="en-US" kern="100" dirty="0" smtClean="0">
                <a:solidFill>
                  <a:schemeClr val="tx1"/>
                </a:solidFill>
                <a:latin typeface="標楷體" pitchFamily="65" charset="-120"/>
                <a:ea typeface="標楷體" pitchFamily="65" charset="-120"/>
                <a:cs typeface="Times New Roman"/>
              </a:rPr>
              <a:t>生態校園導覽</a:t>
            </a:r>
            <a:endParaRPr lang="zh-TW" altLang="zh-TW" kern="100" dirty="0" smtClean="0">
              <a:solidFill>
                <a:schemeClr val="tx1"/>
              </a:solidFill>
              <a:latin typeface="標楷體" pitchFamily="65" charset="-120"/>
              <a:ea typeface="標楷體" pitchFamily="65" charset="-120"/>
              <a:cs typeface="Times New Roman"/>
            </a:endParaRPr>
          </a:p>
        </p:txBody>
      </p:sp>
      <p:sp>
        <p:nvSpPr>
          <p:cNvPr id="9" name="書卷 (水平) 8"/>
          <p:cNvSpPr/>
          <p:nvPr/>
        </p:nvSpPr>
        <p:spPr>
          <a:xfrm>
            <a:off x="539552" y="1052736"/>
            <a:ext cx="3456384" cy="858857"/>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fontAlgn="auto">
              <a:spcBef>
                <a:spcPts val="0"/>
              </a:spcBef>
              <a:spcAft>
                <a:spcPts val="0"/>
              </a:spcAft>
              <a:defRPr/>
            </a:pPr>
            <a:r>
              <a:rPr lang="zh-TW" altLang="en-US" kern="100" dirty="0" smtClean="0">
                <a:solidFill>
                  <a:schemeClr val="tx1"/>
                </a:solidFill>
                <a:latin typeface="標楷體" pitchFamily="65" charset="-120"/>
                <a:ea typeface="標楷體" pitchFamily="65" charset="-120"/>
                <a:cs typeface="Times New Roman"/>
              </a:rPr>
              <a:t>四技甄選入學考生與家長生態校園導覽</a:t>
            </a:r>
            <a:endParaRPr lang="zh-TW" altLang="zh-TW" kern="100" dirty="0" smtClean="0">
              <a:solidFill>
                <a:schemeClr val="tx1"/>
              </a:solidFill>
              <a:latin typeface="標楷體" pitchFamily="65" charset="-120"/>
              <a:ea typeface="標楷體" pitchFamily="65" charset="-120"/>
              <a:cs typeface="Times New Roman"/>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a:xfrm>
            <a:off x="6553200" y="6212334"/>
            <a:ext cx="2133600" cy="365125"/>
          </a:xfrm>
        </p:spPr>
        <p:txBody>
          <a:bodyPr/>
          <a:lstStyle/>
          <a:p>
            <a:pPr>
              <a:defRPr/>
            </a:pPr>
            <a:fld id="{D02F24DD-2813-42E1-A04B-D42CDFB3C870}" type="slidenum">
              <a:rPr lang="zh-TW" altLang="en-US" smtClean="0"/>
              <a:pPr>
                <a:defRPr/>
              </a:pPr>
              <a:t>119</a:t>
            </a:fld>
            <a:endParaRPr lang="zh-TW" altLang="en-US"/>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sp>
        <p:nvSpPr>
          <p:cNvPr id="10" name="書卷 (水平) 9"/>
          <p:cNvSpPr/>
          <p:nvPr/>
        </p:nvSpPr>
        <p:spPr>
          <a:xfrm>
            <a:off x="1259632" y="1052736"/>
            <a:ext cx="6696744" cy="490776"/>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zh-TW" altLang="en-US" kern="100" dirty="0" smtClean="0">
                <a:solidFill>
                  <a:srgbClr val="0000FF"/>
                </a:solidFill>
                <a:latin typeface="標楷體" pitchFamily="65" charset="-120"/>
                <a:ea typeface="標楷體" pitchFamily="65" charset="-120"/>
              </a:rPr>
              <a:t>華夏技術學院建築系教師參訪建築系</a:t>
            </a:r>
            <a:r>
              <a:rPr lang="en-US" altLang="zh-TW" kern="100" dirty="0" smtClean="0">
                <a:solidFill>
                  <a:srgbClr val="0000FF"/>
                </a:solidFill>
                <a:latin typeface="標楷體" pitchFamily="65" charset="-120"/>
                <a:ea typeface="標楷體" pitchFamily="65" charset="-120"/>
              </a:rPr>
              <a:t>&amp;</a:t>
            </a:r>
            <a:r>
              <a:rPr lang="zh-TW" altLang="en-US" kern="100" dirty="0" smtClean="0">
                <a:solidFill>
                  <a:srgbClr val="0000FF"/>
                </a:solidFill>
                <a:latin typeface="標楷體" pitchFamily="65" charset="-120"/>
                <a:ea typeface="標楷體" pitchFamily="65" charset="-120"/>
              </a:rPr>
              <a:t>生態校園導覽</a:t>
            </a:r>
            <a:endParaRPr lang="zh-TW" altLang="zh-TW" kern="100" dirty="0" smtClean="0">
              <a:solidFill>
                <a:srgbClr val="0000FF"/>
              </a:solidFill>
              <a:latin typeface="標楷體" pitchFamily="65" charset="-120"/>
              <a:ea typeface="標楷體" pitchFamily="65" charset="-120"/>
            </a:endParaRPr>
          </a:p>
        </p:txBody>
      </p:sp>
      <p:pic>
        <p:nvPicPr>
          <p:cNvPr id="80899" name="Picture 3"/>
          <p:cNvPicPr>
            <a:picLocks noChangeAspect="1" noChangeArrowheads="1"/>
          </p:cNvPicPr>
          <p:nvPr/>
        </p:nvPicPr>
        <p:blipFill>
          <a:blip r:embed="rId3" cstate="email"/>
          <a:srcRect/>
          <a:stretch>
            <a:fillRect/>
          </a:stretch>
        </p:blipFill>
        <p:spPr bwMode="auto">
          <a:xfrm>
            <a:off x="5040051" y="1700808"/>
            <a:ext cx="3564397" cy="2376264"/>
          </a:xfrm>
          <a:prstGeom prst="rect">
            <a:avLst/>
          </a:prstGeom>
          <a:noFill/>
          <a:ln w="9525">
            <a:noFill/>
            <a:miter lim="800000"/>
            <a:headEnd/>
            <a:tailEnd/>
          </a:ln>
          <a:effectLst/>
        </p:spPr>
      </p:pic>
      <p:pic>
        <p:nvPicPr>
          <p:cNvPr id="80900" name="Picture 4"/>
          <p:cNvPicPr>
            <a:picLocks noChangeAspect="1" noChangeArrowheads="1"/>
          </p:cNvPicPr>
          <p:nvPr/>
        </p:nvPicPr>
        <p:blipFill>
          <a:blip r:embed="rId4" cstate="email"/>
          <a:srcRect/>
          <a:stretch>
            <a:fillRect/>
          </a:stretch>
        </p:blipFill>
        <p:spPr bwMode="auto">
          <a:xfrm>
            <a:off x="5040052" y="4149080"/>
            <a:ext cx="3599445" cy="2399630"/>
          </a:xfrm>
          <a:prstGeom prst="rect">
            <a:avLst/>
          </a:prstGeom>
          <a:noFill/>
          <a:ln w="9525">
            <a:noFill/>
            <a:miter lim="800000"/>
            <a:headEnd/>
            <a:tailEnd/>
          </a:ln>
          <a:effectLst/>
        </p:spPr>
      </p:pic>
      <p:pic>
        <p:nvPicPr>
          <p:cNvPr id="21" name="圖片 20" descr="IMG_4255.JPG"/>
          <p:cNvPicPr>
            <a:picLocks noChangeAspect="1"/>
          </p:cNvPicPr>
          <p:nvPr/>
        </p:nvPicPr>
        <p:blipFill>
          <a:blip r:embed="rId5" cstate="email"/>
          <a:stretch>
            <a:fillRect/>
          </a:stretch>
        </p:blipFill>
        <p:spPr>
          <a:xfrm>
            <a:off x="611560" y="1700808"/>
            <a:ext cx="3600400" cy="2400267"/>
          </a:xfrm>
          <a:prstGeom prst="rect">
            <a:avLst/>
          </a:prstGeom>
        </p:spPr>
      </p:pic>
      <p:pic>
        <p:nvPicPr>
          <p:cNvPr id="22" name="圖片 21" descr="IMG_4287.JPG"/>
          <p:cNvPicPr>
            <a:picLocks noChangeAspect="1"/>
          </p:cNvPicPr>
          <p:nvPr/>
        </p:nvPicPr>
        <p:blipFill>
          <a:blip r:embed="rId6" cstate="email"/>
          <a:stretch>
            <a:fillRect/>
          </a:stretch>
        </p:blipFill>
        <p:spPr>
          <a:xfrm>
            <a:off x="611560" y="4169700"/>
            <a:ext cx="3600400" cy="240026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0242" name="標題 1"/>
          <p:cNvSpPr>
            <a:spLocks noGrp="1"/>
          </p:cNvSpPr>
          <p:nvPr>
            <p:ph type="title"/>
          </p:nvPr>
        </p:nvSpPr>
        <p:spPr>
          <a:xfrm>
            <a:off x="914400" y="44450"/>
            <a:ext cx="8229600" cy="1143000"/>
          </a:xfrm>
        </p:spPr>
        <p:txBody>
          <a:bodyPr/>
          <a:lstStyle/>
          <a:p>
            <a:pPr algn="r" eaLnBrk="1" hangingPunct="1"/>
            <a:r>
              <a:rPr lang="zh-TW" altLang="en-US" sz="3200" smtClean="0">
                <a:latin typeface="Times New Roman" pitchFamily="18" charset="0"/>
                <a:ea typeface="標楷體" pitchFamily="65" charset="-120"/>
                <a:cs typeface="Times New Roman" pitchFamily="18" charset="0"/>
              </a:rPr>
              <a:t>重要業務基本資料統計</a:t>
            </a:r>
          </a:p>
        </p:txBody>
      </p:sp>
      <p:sp>
        <p:nvSpPr>
          <p:cNvPr id="5" name="投影片編號版面配置區 4"/>
          <p:cNvSpPr>
            <a:spLocks noGrp="1"/>
          </p:cNvSpPr>
          <p:nvPr>
            <p:ph type="sldNum" sz="quarter" idx="11"/>
          </p:nvPr>
        </p:nvSpPr>
        <p:spPr/>
        <p:txBody>
          <a:bodyPr/>
          <a:lstStyle/>
          <a:p>
            <a:pPr>
              <a:defRPr/>
            </a:pPr>
            <a:fld id="{259B526A-CEE8-4C67-8146-836A35AA3FF9}" type="slidenum">
              <a:rPr lang="zh-TW" altLang="en-US"/>
              <a:pPr>
                <a:defRPr/>
              </a:pPr>
              <a:t>12</a:t>
            </a:fld>
            <a:endParaRPr lang="zh-TW" altLang="en-US" dirty="0"/>
          </a:p>
        </p:txBody>
      </p:sp>
      <p:sp>
        <p:nvSpPr>
          <p:cNvPr id="10244" name="文字方塊 11"/>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en-US" altLang="zh-TW" sz="4000">
                <a:latin typeface="標楷體" pitchFamily="65" charset="-120"/>
                <a:ea typeface="標楷體" pitchFamily="65" charset="-120"/>
              </a:rPr>
              <a:t>102</a:t>
            </a:r>
            <a:r>
              <a:rPr lang="zh-TW" altLang="en-US" sz="4000">
                <a:latin typeface="標楷體" pitchFamily="65" charset="-120"/>
                <a:ea typeface="標楷體" pitchFamily="65" charset="-120"/>
              </a:rPr>
              <a:t>學年招生人數比較</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graphicFrame>
        <p:nvGraphicFramePr>
          <p:cNvPr id="7" name="表格 6"/>
          <p:cNvGraphicFramePr>
            <a:graphicFrameLocks noGrp="1"/>
          </p:cNvGraphicFramePr>
          <p:nvPr/>
        </p:nvGraphicFramePr>
        <p:xfrm>
          <a:off x="809581" y="1268760"/>
          <a:ext cx="7524837" cy="4710357"/>
        </p:xfrm>
        <a:graphic>
          <a:graphicData uri="http://schemas.openxmlformats.org/drawingml/2006/table">
            <a:tbl>
              <a:tblPr>
                <a:tableStyleId>{16D9F66E-5EB9-4882-86FB-DCBF35E3C3E4}</a:tableStyleId>
              </a:tblPr>
              <a:tblGrid>
                <a:gridCol w="1585100"/>
                <a:gridCol w="1043193"/>
                <a:gridCol w="792088"/>
                <a:gridCol w="1080120"/>
                <a:gridCol w="1296144"/>
                <a:gridCol w="1053402"/>
                <a:gridCol w="674790"/>
              </a:tblGrid>
              <a:tr h="432048">
                <a:tc rowSpan="2">
                  <a:txBody>
                    <a:bodyPr/>
                    <a:lstStyle/>
                    <a:p>
                      <a:pPr algn="ctr">
                        <a:spcAft>
                          <a:spcPts val="0"/>
                        </a:spcAft>
                      </a:pPr>
                      <a:r>
                        <a:rPr lang="zh-TW" sz="1600" kern="100" dirty="0">
                          <a:latin typeface="標楷體" pitchFamily="65" charset="-120"/>
                          <a:ea typeface="標楷體" pitchFamily="65" charset="-120"/>
                        </a:rPr>
                        <a:t>學制</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92D050"/>
                    </a:solidFill>
                  </a:tcPr>
                </a:tc>
                <a:tc gridSpan="3">
                  <a:txBody>
                    <a:bodyPr/>
                    <a:lstStyle/>
                    <a:p>
                      <a:pPr algn="ctr">
                        <a:spcAft>
                          <a:spcPts val="0"/>
                        </a:spcAft>
                      </a:pPr>
                      <a:r>
                        <a:rPr lang="zh-TW" sz="2400" kern="100" dirty="0">
                          <a:latin typeface="標楷體" pitchFamily="65" charset="-120"/>
                          <a:ea typeface="標楷體" pitchFamily="65" charset="-120"/>
                        </a:rPr>
                        <a:t>北科</a:t>
                      </a:r>
                      <a:r>
                        <a:rPr lang="zh-TW" sz="2400" kern="100" dirty="0" smtClean="0">
                          <a:latin typeface="標楷體" pitchFamily="65" charset="-120"/>
                          <a:ea typeface="標楷體" pitchFamily="65" charset="-120"/>
                        </a:rPr>
                        <a:t>大</a:t>
                      </a:r>
                      <a:r>
                        <a:rPr lang="zh-TW" altLang="en-US" sz="2400" kern="100" dirty="0" smtClean="0">
                          <a:latin typeface="標楷體" pitchFamily="65" charset="-120"/>
                          <a:ea typeface="標楷體" pitchFamily="65" charset="-120"/>
                        </a:rPr>
                        <a:t>設計學院</a:t>
                      </a:r>
                      <a:endParaRPr lang="zh-TW" sz="2400" kern="100" dirty="0">
                        <a:latin typeface="標楷體" pitchFamily="65" charset="-120"/>
                        <a:ea typeface="標楷體" pitchFamily="65" charset="-120"/>
                        <a:cs typeface="Times New Roman"/>
                      </a:endParaRPr>
                    </a:p>
                  </a:txBody>
                  <a:tcPr marL="41434" marR="41434" marT="0" marB="0" anchor="ctr">
                    <a:solidFill>
                      <a:srgbClr val="F6F7BF"/>
                    </a:solidFill>
                  </a:tcP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zh-TW" sz="2400" kern="100" dirty="0">
                          <a:latin typeface="標楷體" pitchFamily="65" charset="-120"/>
                          <a:ea typeface="標楷體" pitchFamily="65" charset="-120"/>
                        </a:rPr>
                        <a:t>臺科</a:t>
                      </a:r>
                      <a:r>
                        <a:rPr lang="zh-TW" sz="2400" kern="100" dirty="0" smtClean="0">
                          <a:latin typeface="標楷體" pitchFamily="65" charset="-120"/>
                          <a:ea typeface="標楷體" pitchFamily="65" charset="-120"/>
                        </a:rPr>
                        <a:t>大</a:t>
                      </a:r>
                      <a:r>
                        <a:rPr lang="zh-TW" altLang="en-US" sz="2400" kern="100" dirty="0" smtClean="0">
                          <a:latin typeface="標楷體" pitchFamily="65" charset="-120"/>
                          <a:ea typeface="標楷體" pitchFamily="65" charset="-120"/>
                        </a:rPr>
                        <a:t>設計學院</a:t>
                      </a:r>
                      <a:endParaRPr lang="zh-TW" sz="2400" kern="100" dirty="0">
                        <a:latin typeface="標楷體" pitchFamily="65" charset="-120"/>
                        <a:ea typeface="標楷體" pitchFamily="65" charset="-120"/>
                        <a:cs typeface="Times New Roman"/>
                      </a:endParaRPr>
                    </a:p>
                  </a:txBody>
                  <a:tcPr marL="41434" marR="41434" marT="0" marB="0" anchor="ctr"/>
                </a:tc>
                <a:tc hMerge="1">
                  <a:txBody>
                    <a:bodyPr/>
                    <a:lstStyle/>
                    <a:p>
                      <a:endParaRPr lang="zh-TW" altLang="en-US"/>
                    </a:p>
                  </a:txBody>
                  <a:tcPr/>
                </a:tc>
                <a:tc hMerge="1">
                  <a:txBody>
                    <a:bodyPr/>
                    <a:lstStyle/>
                    <a:p>
                      <a:endParaRPr lang="zh-TW" altLang="en-US"/>
                    </a:p>
                  </a:txBody>
                  <a:tcPr/>
                </a:tc>
              </a:tr>
              <a:tr h="331473">
                <a:tc vMerge="1">
                  <a:txBody>
                    <a:bodyPr/>
                    <a:lstStyle/>
                    <a:p>
                      <a:endParaRPr lang="zh-TW" altLang="en-US"/>
                    </a:p>
                  </a:txBody>
                  <a:tcPr/>
                </a:tc>
                <a:tc>
                  <a:txBody>
                    <a:bodyPr/>
                    <a:lstStyle/>
                    <a:p>
                      <a:pPr algn="ctr">
                        <a:spcAft>
                          <a:spcPts val="0"/>
                        </a:spcAft>
                      </a:pPr>
                      <a:r>
                        <a:rPr lang="zh-TW" sz="1600" kern="100" dirty="0">
                          <a:latin typeface="標楷體" pitchFamily="65" charset="-120"/>
                          <a:ea typeface="標楷體" pitchFamily="65" charset="-120"/>
                        </a:rPr>
                        <a:t>系所</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zh-TW" sz="1600" kern="100" dirty="0">
                          <a:latin typeface="標楷體" pitchFamily="65" charset="-120"/>
                          <a:ea typeface="標楷體" pitchFamily="65" charset="-120"/>
                        </a:rPr>
                        <a:t>招生數</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zh-TW" sz="1600" kern="100" dirty="0">
                          <a:latin typeface="標楷體" pitchFamily="65" charset="-120"/>
                          <a:ea typeface="標楷體" pitchFamily="65" charset="-120"/>
                        </a:rPr>
                        <a:t>合計</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zh-TW" sz="1600" kern="100" dirty="0">
                          <a:latin typeface="標楷體" pitchFamily="65" charset="-120"/>
                          <a:ea typeface="標楷體" pitchFamily="65" charset="-120"/>
                        </a:rPr>
                        <a:t>系所</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a:txBody>
                    <a:bodyPr/>
                    <a:lstStyle/>
                    <a:p>
                      <a:pPr algn="ctr">
                        <a:spcAft>
                          <a:spcPts val="0"/>
                        </a:spcAft>
                      </a:pPr>
                      <a:r>
                        <a:rPr lang="zh-TW" sz="1600" kern="100" dirty="0">
                          <a:latin typeface="標楷體" pitchFamily="65" charset="-120"/>
                          <a:ea typeface="標楷體" pitchFamily="65" charset="-120"/>
                        </a:rPr>
                        <a:t>招生數</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600" kern="100" dirty="0" smtClean="0">
                          <a:latin typeface="標楷體" pitchFamily="65" charset="-120"/>
                          <a:ea typeface="標楷體" pitchFamily="65" charset="-120"/>
                        </a:rPr>
                        <a:t>合計</a:t>
                      </a:r>
                      <a:endParaRPr lang="zh-TW" altLang="zh-TW" sz="1600" kern="100" dirty="0" smtClean="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r>
              <a:tr h="138210">
                <a:tc rowSpan="6">
                  <a:txBody>
                    <a:bodyPr/>
                    <a:lstStyle/>
                    <a:p>
                      <a:pPr algn="ctr">
                        <a:spcAft>
                          <a:spcPts val="0"/>
                        </a:spcAft>
                      </a:pPr>
                      <a:r>
                        <a:rPr lang="zh-TW" sz="1800" kern="100" dirty="0">
                          <a:latin typeface="標楷體" pitchFamily="65" charset="-120"/>
                          <a:ea typeface="標楷體" pitchFamily="65" charset="-120"/>
                        </a:rPr>
                        <a:t>大學部</a:t>
                      </a:r>
                    </a:p>
                    <a:p>
                      <a:pPr algn="ctr">
                        <a:spcAft>
                          <a:spcPts val="0"/>
                        </a:spcAft>
                      </a:pPr>
                      <a:r>
                        <a:rPr lang="en-US" sz="1600" kern="100" dirty="0">
                          <a:solidFill>
                            <a:srgbClr val="FF0000"/>
                          </a:solidFill>
                          <a:latin typeface="標楷體" pitchFamily="65" charset="-120"/>
                          <a:ea typeface="標楷體" pitchFamily="65" charset="-120"/>
                        </a:rPr>
                        <a:t>(</a:t>
                      </a:r>
                      <a:r>
                        <a:rPr lang="zh-TW" sz="1600" kern="100" dirty="0">
                          <a:solidFill>
                            <a:srgbClr val="FF0000"/>
                          </a:solidFill>
                          <a:latin typeface="標楷體" pitchFamily="65" charset="-120"/>
                          <a:ea typeface="標楷體" pitchFamily="65" charset="-120"/>
                        </a:rPr>
                        <a:t>含外加名額</a:t>
                      </a:r>
                      <a:r>
                        <a:rPr lang="en-US" sz="1600" kern="100" dirty="0">
                          <a:solidFill>
                            <a:srgbClr val="FF0000"/>
                          </a:solidFill>
                          <a:latin typeface="標楷體" pitchFamily="65" charset="-120"/>
                          <a:ea typeface="標楷體" pitchFamily="65" charset="-120"/>
                        </a:rPr>
                        <a:t>)</a:t>
                      </a:r>
                      <a:endParaRPr lang="zh-TW" sz="1600" kern="100" dirty="0">
                        <a:solidFill>
                          <a:srgbClr val="FF0000"/>
                        </a:solidFill>
                        <a:latin typeface="標楷體" pitchFamily="65" charset="-120"/>
                        <a:ea typeface="標楷體" pitchFamily="65" charset="-120"/>
                        <a:cs typeface="Times New Roman"/>
                      </a:endParaRP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92D050"/>
                    </a:solidFill>
                  </a:tcPr>
                </a:tc>
                <a:tc>
                  <a:txBody>
                    <a:bodyPr/>
                    <a:lstStyle/>
                    <a:p>
                      <a:pPr algn="ctr">
                        <a:spcAft>
                          <a:spcPts val="0"/>
                        </a:spcAft>
                      </a:pPr>
                      <a:r>
                        <a:rPr lang="zh-TW" sz="1600" kern="100">
                          <a:latin typeface="標楷體" pitchFamily="65" charset="-120"/>
                          <a:ea typeface="標楷體" pitchFamily="65" charset="-120"/>
                        </a:rPr>
                        <a:t>建築系</a:t>
                      </a:r>
                      <a:endParaRPr lang="zh-TW" sz="1600" kern="10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a:txBody>
                    <a:bodyPr/>
                    <a:lstStyle/>
                    <a:p>
                      <a:pPr algn="ctr">
                        <a:spcAft>
                          <a:spcPts val="0"/>
                        </a:spcAft>
                      </a:pPr>
                      <a:r>
                        <a:rPr lang="en-US" sz="1600" kern="100" dirty="0">
                          <a:latin typeface="標楷體" pitchFamily="65" charset="-120"/>
                          <a:ea typeface="標楷體" pitchFamily="65" charset="-120"/>
                        </a:rPr>
                        <a:t>56</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rowSpan="6">
                  <a:txBody>
                    <a:bodyPr/>
                    <a:lstStyle/>
                    <a:p>
                      <a:pPr algn="ctr">
                        <a:spcAft>
                          <a:spcPts val="0"/>
                        </a:spcAft>
                      </a:pPr>
                      <a:r>
                        <a:rPr lang="en-US" sz="2000" kern="100" dirty="0" smtClean="0">
                          <a:solidFill>
                            <a:srgbClr val="0000FF"/>
                          </a:solidFill>
                          <a:latin typeface="標楷體" pitchFamily="65" charset="-120"/>
                          <a:ea typeface="標楷體" pitchFamily="65" charset="-120"/>
                        </a:rPr>
                        <a:t>211</a:t>
                      </a: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rowSpan="2">
                  <a:txBody>
                    <a:bodyPr/>
                    <a:lstStyle/>
                    <a:p>
                      <a:pPr algn="ctr">
                        <a:spcAft>
                          <a:spcPts val="0"/>
                        </a:spcAft>
                      </a:pPr>
                      <a:r>
                        <a:rPr lang="zh-TW" sz="1600" kern="100" dirty="0">
                          <a:latin typeface="標楷體" pitchFamily="65" charset="-120"/>
                          <a:ea typeface="標楷體" pitchFamily="65" charset="-120"/>
                        </a:rPr>
                        <a:t>建築系</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2">
                  <a:txBody>
                    <a:bodyPr/>
                    <a:lstStyle/>
                    <a:p>
                      <a:pPr algn="ctr">
                        <a:spcAft>
                          <a:spcPts val="0"/>
                        </a:spcAft>
                      </a:pPr>
                      <a:r>
                        <a:rPr lang="en-US" sz="1600" kern="100">
                          <a:latin typeface="標楷體" pitchFamily="65" charset="-120"/>
                          <a:ea typeface="標楷體" pitchFamily="65" charset="-120"/>
                        </a:rPr>
                        <a:t>51</a:t>
                      </a:r>
                      <a:endParaRPr lang="zh-TW" sz="1600" kern="10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6">
                  <a:txBody>
                    <a:bodyPr/>
                    <a:lstStyle/>
                    <a:p>
                      <a:pPr algn="ctr">
                        <a:spcAft>
                          <a:spcPts val="0"/>
                        </a:spcAft>
                      </a:pPr>
                      <a:r>
                        <a:rPr lang="en-US" sz="2000" kern="100" dirty="0">
                          <a:solidFill>
                            <a:srgbClr val="FF0000"/>
                          </a:solidFill>
                          <a:latin typeface="標楷體" pitchFamily="65" charset="-120"/>
                          <a:ea typeface="標楷體" pitchFamily="65" charset="-120"/>
                        </a:rPr>
                        <a:t>158</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r>
              <a:tr h="142395">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工設系</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rowSpan="2">
                  <a:txBody>
                    <a:bodyPr/>
                    <a:lstStyle/>
                    <a:p>
                      <a:pPr algn="ctr">
                        <a:spcAft>
                          <a:spcPts val="0"/>
                        </a:spcAft>
                      </a:pPr>
                      <a:r>
                        <a:rPr lang="en-US" sz="1600" kern="100" dirty="0">
                          <a:latin typeface="標楷體" pitchFamily="65" charset="-120"/>
                          <a:ea typeface="標楷體" pitchFamily="65" charset="-120"/>
                        </a:rPr>
                        <a:t>59</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vMerge="1">
                  <a:txBody>
                    <a:bodyPr/>
                    <a:lstStyle/>
                    <a:p>
                      <a:endParaRPr lang="zh-TW" altLang="en-US"/>
                    </a:p>
                  </a:txBody>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spcAft>
                          <a:spcPts val="0"/>
                        </a:spcAft>
                      </a:pPr>
                      <a:endParaRPr lang="zh-TW" sz="1600" kern="100">
                        <a:latin typeface="標楷體" pitchFamily="65" charset="-120"/>
                        <a:ea typeface="標楷體" pitchFamily="65" charset="-120"/>
                        <a:cs typeface="Times New Roman"/>
                      </a:endParaRPr>
                    </a:p>
                  </a:txBody>
                  <a:tcPr marL="41434" marR="41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工商設計系</a:t>
                      </a:r>
                      <a:endParaRPr lang="zh-TW" sz="1600" kern="100" dirty="0">
                        <a:latin typeface="標楷體" pitchFamily="65" charset="-120"/>
                        <a:ea typeface="標楷體" pitchFamily="65" charset="-120"/>
                        <a:cs typeface="Times New Roman"/>
                      </a:endParaRPr>
                    </a:p>
                  </a:txBody>
                  <a:tcPr marL="41434" marR="41434" marT="0" marB="0" anchor="ctr"/>
                </a:tc>
                <a:tc rowSpan="2">
                  <a:txBody>
                    <a:bodyPr/>
                    <a:lstStyle/>
                    <a:p>
                      <a:pPr algn="ctr">
                        <a:spcAft>
                          <a:spcPts val="0"/>
                        </a:spcAft>
                      </a:pPr>
                      <a:r>
                        <a:rPr lang="en-US" sz="1600" kern="100" dirty="0">
                          <a:latin typeface="標楷體" pitchFamily="65" charset="-120"/>
                          <a:ea typeface="標楷體" pitchFamily="65" charset="-120"/>
                        </a:rPr>
                        <a:t>62</a:t>
                      </a:r>
                      <a:endParaRPr lang="zh-TW" sz="1600" kern="100" dirty="0">
                        <a:latin typeface="標楷體" pitchFamily="65" charset="-120"/>
                        <a:ea typeface="標楷體" pitchFamily="65" charset="-120"/>
                        <a:cs typeface="Times New Roman"/>
                      </a:endParaRPr>
                    </a:p>
                  </a:txBody>
                  <a:tcPr marL="41434" marR="41434" marT="0" marB="0" anchor="ctr"/>
                </a:tc>
                <a:tc vMerge="1">
                  <a:txBody>
                    <a:bodyPr/>
                    <a:lstStyle/>
                    <a:p>
                      <a:endParaRPr lang="zh-TW" altLang="en-US"/>
                    </a:p>
                  </a:txBody>
                  <a:tcPr/>
                </a:tc>
              </a:tr>
              <a:tr h="176768">
                <a:tc vMerge="1">
                  <a:txBody>
                    <a:bodyPr/>
                    <a:lstStyle/>
                    <a:p>
                      <a:endParaRPr lang="zh-TW" altLang="en-US"/>
                    </a:p>
                  </a:txBody>
                  <a:tcPr/>
                </a:tc>
                <a:tc rowSpan="2">
                  <a:txBody>
                    <a:bodyPr/>
                    <a:lstStyle/>
                    <a:p>
                      <a:pPr algn="ctr">
                        <a:spcAft>
                          <a:spcPts val="0"/>
                        </a:spcAft>
                      </a:pPr>
                      <a:r>
                        <a:rPr lang="zh-TW" sz="1600" kern="100" dirty="0">
                          <a:solidFill>
                            <a:srgbClr val="7030A0"/>
                          </a:solidFill>
                          <a:latin typeface="標楷體" pitchFamily="65" charset="-120"/>
                          <a:ea typeface="標楷體" pitchFamily="65" charset="-120"/>
                        </a:rPr>
                        <a:t>互動系</a:t>
                      </a:r>
                      <a:endParaRPr lang="zh-TW" sz="1600" kern="100" dirty="0">
                        <a:solidFill>
                          <a:srgbClr val="7030A0"/>
                        </a:solidFill>
                        <a:latin typeface="標楷體" pitchFamily="65" charset="-120"/>
                        <a:ea typeface="標楷體" pitchFamily="65" charset="-120"/>
                        <a:cs typeface="Times New Roman"/>
                      </a:endParaRPr>
                    </a:p>
                  </a:txBody>
                  <a:tcPr marL="41434" marR="41434" marT="0" marB="0" anchor="ctr">
                    <a:solidFill>
                      <a:srgbClr val="F6F7BF"/>
                    </a:solidFill>
                  </a:tcPr>
                </a:tc>
                <a:tc rowSpan="2">
                  <a:txBody>
                    <a:bodyPr/>
                    <a:lstStyle/>
                    <a:p>
                      <a:pPr algn="ctr">
                        <a:spcAft>
                          <a:spcPts val="0"/>
                        </a:spcAft>
                      </a:pPr>
                      <a:r>
                        <a:rPr lang="en-US" sz="1600" kern="100" dirty="0">
                          <a:solidFill>
                            <a:srgbClr val="7030A0"/>
                          </a:solidFill>
                          <a:latin typeface="標楷體" pitchFamily="65" charset="-120"/>
                          <a:ea typeface="標楷體" pitchFamily="65" charset="-120"/>
                        </a:rPr>
                        <a:t>50</a:t>
                      </a:r>
                      <a:endParaRPr lang="zh-TW" sz="1600" kern="100" dirty="0">
                        <a:solidFill>
                          <a:srgbClr val="7030A0"/>
                        </a:solidFill>
                        <a:latin typeface="標楷體" pitchFamily="65" charset="-120"/>
                        <a:ea typeface="標楷體" pitchFamily="65" charset="-120"/>
                        <a:cs typeface="Times New Roman"/>
                      </a:endParaRPr>
                    </a:p>
                  </a:txBody>
                  <a:tcPr marL="41434" marR="41434" marT="0" marB="0" anchor="ctr">
                    <a:solidFill>
                      <a:srgbClr val="F6F7B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創設班</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rowSpan="2">
                  <a:txBody>
                    <a:bodyPr/>
                    <a:lstStyle/>
                    <a:p>
                      <a:pPr algn="ctr">
                        <a:spcAft>
                          <a:spcPts val="0"/>
                        </a:spcAft>
                      </a:pPr>
                      <a:r>
                        <a:rPr lang="en-US" sz="1600" kern="100" dirty="0">
                          <a:latin typeface="標楷體" pitchFamily="65" charset="-120"/>
                          <a:ea typeface="標楷體" pitchFamily="65" charset="-120"/>
                        </a:rPr>
                        <a:t>45</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110491">
                <a:tc vMerge="1">
                  <a:txBody>
                    <a:bodyPr/>
                    <a:lstStyle/>
                    <a:p>
                      <a:endParaRPr lang="zh-TW" altLang="en-US"/>
                    </a:p>
                  </a:txBody>
                  <a:tcPr/>
                </a:tc>
                <a:tc>
                  <a:txBody>
                    <a:bodyPr/>
                    <a:lstStyle/>
                    <a:p>
                      <a:pPr algn="ctr">
                        <a:spcAft>
                          <a:spcPts val="0"/>
                        </a:spcAft>
                      </a:pPr>
                      <a:r>
                        <a:rPr lang="zh-TW" sz="1600" kern="100">
                          <a:latin typeface="標楷體" pitchFamily="65" charset="-120"/>
                          <a:ea typeface="標楷體" pitchFamily="65" charset="-120"/>
                        </a:rPr>
                        <a:t>創設班</a:t>
                      </a:r>
                      <a:endParaRPr lang="zh-TW" sz="1600" kern="10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en-US" sz="1600" kern="100" dirty="0">
                          <a:latin typeface="標楷體" pitchFamily="65" charset="-120"/>
                          <a:ea typeface="標楷體" pitchFamily="65" charset="-120"/>
                        </a:rPr>
                        <a:t>46</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vMerge="1">
                  <a:txBody>
                    <a:bodyPr/>
                    <a:lstStyle/>
                    <a:p>
                      <a:endParaRPr lang="zh-TW" altLang="en-US"/>
                    </a:p>
                  </a:txBody>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276228">
                <a:tc rowSpan="4">
                  <a:txBody>
                    <a:bodyPr/>
                    <a:lstStyle/>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碩士班</a:t>
                      </a: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92D050"/>
                    </a:solidFill>
                  </a:tcPr>
                </a:tc>
                <a:tc>
                  <a:txBody>
                    <a:bodyPr/>
                    <a:lstStyle/>
                    <a:p>
                      <a:pPr algn="ctr">
                        <a:spcAft>
                          <a:spcPts val="0"/>
                        </a:spcAft>
                      </a:pPr>
                      <a:r>
                        <a:rPr lang="zh-TW" sz="1600" kern="100" dirty="0">
                          <a:latin typeface="標楷體" pitchFamily="65" charset="-120"/>
                          <a:ea typeface="標楷體" pitchFamily="65" charset="-120"/>
                        </a:rPr>
                        <a:t>建都所</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a:txBody>
                    <a:bodyPr/>
                    <a:lstStyle/>
                    <a:p>
                      <a:pPr algn="ctr">
                        <a:spcAft>
                          <a:spcPts val="0"/>
                        </a:spcAft>
                      </a:pPr>
                      <a:r>
                        <a:rPr lang="en-US" sz="1600" kern="100" dirty="0">
                          <a:latin typeface="標楷體" pitchFamily="65" charset="-120"/>
                          <a:ea typeface="標楷體" pitchFamily="65" charset="-120"/>
                        </a:rPr>
                        <a:t>36</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rowSpan="4">
                  <a:txBody>
                    <a:bodyPr/>
                    <a:lstStyle/>
                    <a:p>
                      <a:pPr algn="ctr">
                        <a:spcAft>
                          <a:spcPts val="0"/>
                        </a:spcAft>
                      </a:pPr>
                      <a:r>
                        <a:rPr lang="en-US" sz="2000" kern="100" dirty="0">
                          <a:solidFill>
                            <a:srgbClr val="0000FF"/>
                          </a:solidFill>
                          <a:latin typeface="標楷體" pitchFamily="65" charset="-120"/>
                          <a:ea typeface="標楷體" pitchFamily="65" charset="-120"/>
                        </a:rPr>
                        <a:t>90</a:t>
                      </a:r>
                      <a:endParaRPr lang="zh-TW" sz="2000" kern="100" dirty="0">
                        <a:solidFill>
                          <a:srgbClr val="0000FF"/>
                        </a:solidFill>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rowSpan="2">
                  <a:txBody>
                    <a:bodyPr/>
                    <a:lstStyle/>
                    <a:p>
                      <a:pPr algn="ctr">
                        <a:spcAft>
                          <a:spcPts val="0"/>
                        </a:spcAft>
                      </a:pPr>
                      <a:r>
                        <a:rPr lang="zh-TW" sz="1600" kern="100" dirty="0">
                          <a:latin typeface="標楷體" pitchFamily="65" charset="-120"/>
                          <a:ea typeface="標楷體" pitchFamily="65" charset="-120"/>
                        </a:rPr>
                        <a:t>建築系</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2">
                  <a:txBody>
                    <a:bodyPr/>
                    <a:lstStyle/>
                    <a:p>
                      <a:pPr algn="ctr">
                        <a:spcAft>
                          <a:spcPts val="0"/>
                        </a:spcAft>
                      </a:pPr>
                      <a:r>
                        <a:rPr lang="en-US" sz="1600" kern="100" dirty="0">
                          <a:latin typeface="標楷體" pitchFamily="65" charset="-120"/>
                          <a:ea typeface="標楷體" pitchFamily="65" charset="-120"/>
                        </a:rPr>
                        <a:t>43</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4">
                  <a:txBody>
                    <a:bodyPr/>
                    <a:lstStyle/>
                    <a:p>
                      <a:pPr algn="ctr">
                        <a:spcAft>
                          <a:spcPts val="0"/>
                        </a:spcAft>
                      </a:pPr>
                      <a:r>
                        <a:rPr lang="en-US" sz="2000" kern="100" dirty="0">
                          <a:solidFill>
                            <a:srgbClr val="FF0000"/>
                          </a:solidFill>
                          <a:latin typeface="標楷體" pitchFamily="65" charset="-120"/>
                          <a:ea typeface="標楷體" pitchFamily="65" charset="-120"/>
                        </a:rPr>
                        <a:t>88</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r>
              <a:tr h="122360">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創新所</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rowSpan="2">
                  <a:txBody>
                    <a:bodyPr/>
                    <a:lstStyle/>
                    <a:p>
                      <a:pPr algn="ctr">
                        <a:spcAft>
                          <a:spcPts val="0"/>
                        </a:spcAft>
                      </a:pPr>
                      <a:r>
                        <a:rPr lang="en-US" sz="1600" kern="100" dirty="0">
                          <a:latin typeface="標楷體" pitchFamily="65" charset="-120"/>
                          <a:ea typeface="標楷體" pitchFamily="65" charset="-120"/>
                        </a:rPr>
                        <a:t>39</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121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工商設計系</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rowSpan="2">
                  <a:txBody>
                    <a:bodyPr/>
                    <a:lstStyle/>
                    <a:p>
                      <a:pPr algn="ctr">
                        <a:spcAft>
                          <a:spcPts val="0"/>
                        </a:spcAft>
                      </a:pPr>
                      <a:r>
                        <a:rPr lang="en-US" sz="1600" kern="100" dirty="0">
                          <a:latin typeface="標楷體" pitchFamily="65" charset="-120"/>
                          <a:ea typeface="標楷體" pitchFamily="65" charset="-120"/>
                        </a:rPr>
                        <a:t>45</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125837">
                <a:tc vMerge="1">
                  <a:txBody>
                    <a:bodyPr/>
                    <a:lstStyle/>
                    <a:p>
                      <a:endParaRPr lang="zh-TW" altLang="en-US"/>
                    </a:p>
                  </a:txBody>
                  <a:tcPr/>
                </a:tc>
                <a:tc>
                  <a:txBody>
                    <a:bodyPr/>
                    <a:lstStyle/>
                    <a:p>
                      <a:pPr algn="ctr">
                        <a:spcAft>
                          <a:spcPts val="0"/>
                        </a:spcAft>
                      </a:pPr>
                      <a:r>
                        <a:rPr lang="zh-TW" sz="1600" kern="100">
                          <a:latin typeface="標楷體" pitchFamily="65" charset="-120"/>
                          <a:ea typeface="標楷體" pitchFamily="65" charset="-120"/>
                        </a:rPr>
                        <a:t>互動所</a:t>
                      </a:r>
                      <a:endParaRPr lang="zh-TW" sz="1600" kern="10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en-US" sz="1600" kern="100" dirty="0">
                          <a:latin typeface="標楷體" pitchFamily="65" charset="-120"/>
                          <a:ea typeface="標楷體" pitchFamily="65" charset="-120"/>
                        </a:rPr>
                        <a:t>15</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vMerge="1">
                  <a:txBody>
                    <a:bodyPr/>
                    <a:lstStyle/>
                    <a:p>
                      <a:endParaRPr lang="zh-TW" altLang="en-US"/>
                    </a:p>
                  </a:txBody>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spcAft>
                          <a:spcPts val="0"/>
                        </a:spcAft>
                      </a:pPr>
                      <a:endParaRPr lang="zh-TW" sz="1600" kern="100">
                        <a:latin typeface="標楷體" pitchFamily="65" charset="-120"/>
                        <a:ea typeface="標楷體" pitchFamily="65" charset="-120"/>
                        <a:cs typeface="Times New Roman"/>
                      </a:endParaRPr>
                    </a:p>
                  </a:txBody>
                  <a:tcPr marL="41434" marR="41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276228">
                <a:tc rowSpan="2">
                  <a:txBody>
                    <a:bodyPr/>
                    <a:lstStyle/>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博士班</a:t>
                      </a: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92D050"/>
                    </a:solidFill>
                  </a:tcPr>
                </a:tc>
                <a:tc rowSpan="2">
                  <a:txBody>
                    <a:bodyPr/>
                    <a:lstStyle/>
                    <a:p>
                      <a:pPr algn="ctr">
                        <a:spcAft>
                          <a:spcPts val="0"/>
                        </a:spcAft>
                      </a:pPr>
                      <a:r>
                        <a:rPr lang="zh-TW" sz="1600" kern="100" dirty="0">
                          <a:latin typeface="標楷體" pitchFamily="65" charset="-120"/>
                          <a:ea typeface="標楷體" pitchFamily="65" charset="-120"/>
                        </a:rPr>
                        <a:t>設計所</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rowSpan="2">
                  <a:txBody>
                    <a:bodyPr/>
                    <a:lstStyle/>
                    <a:p>
                      <a:pPr algn="ctr">
                        <a:spcAft>
                          <a:spcPts val="0"/>
                        </a:spcAft>
                      </a:pPr>
                      <a:r>
                        <a:rPr lang="en-US" sz="1600" kern="100" dirty="0">
                          <a:latin typeface="標楷體" pitchFamily="65" charset="-120"/>
                          <a:ea typeface="標楷體" pitchFamily="65" charset="-120"/>
                        </a:rPr>
                        <a:t>14</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rowSpan="2">
                  <a:txBody>
                    <a:bodyPr/>
                    <a:lstStyle/>
                    <a:p>
                      <a:pPr algn="ctr">
                        <a:spcAft>
                          <a:spcPts val="0"/>
                        </a:spcAft>
                      </a:pPr>
                      <a:r>
                        <a:rPr lang="en-US" sz="2000" kern="100" dirty="0">
                          <a:solidFill>
                            <a:srgbClr val="0000FF"/>
                          </a:solidFill>
                          <a:latin typeface="標楷體" pitchFamily="65" charset="-120"/>
                          <a:ea typeface="標楷體" pitchFamily="65" charset="-120"/>
                        </a:rPr>
                        <a:t>14</a:t>
                      </a:r>
                      <a:endParaRPr lang="zh-TW" sz="2000" kern="100" dirty="0">
                        <a:solidFill>
                          <a:srgbClr val="0000FF"/>
                        </a:solidFill>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zh-TW" sz="1600" kern="100" dirty="0">
                          <a:latin typeface="標楷體" pitchFamily="65" charset="-120"/>
                          <a:ea typeface="標楷體" pitchFamily="65" charset="-120"/>
                        </a:rPr>
                        <a:t>建築系</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a:txBody>
                    <a:bodyPr/>
                    <a:lstStyle/>
                    <a:p>
                      <a:pPr algn="ctr">
                        <a:spcAft>
                          <a:spcPts val="0"/>
                        </a:spcAft>
                      </a:pPr>
                      <a:r>
                        <a:rPr lang="en-US" sz="1600" kern="100" dirty="0">
                          <a:latin typeface="標楷體" pitchFamily="65" charset="-120"/>
                          <a:ea typeface="標楷體" pitchFamily="65" charset="-120"/>
                        </a:rPr>
                        <a:t>23</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2">
                  <a:txBody>
                    <a:bodyPr/>
                    <a:lstStyle/>
                    <a:p>
                      <a:pPr algn="ctr">
                        <a:spcAft>
                          <a:spcPts val="0"/>
                        </a:spcAft>
                      </a:pPr>
                      <a:r>
                        <a:rPr lang="en-US" sz="2000" kern="100" dirty="0">
                          <a:solidFill>
                            <a:srgbClr val="FF0000"/>
                          </a:solidFill>
                          <a:latin typeface="標楷體" pitchFamily="65" charset="-120"/>
                          <a:ea typeface="標楷體" pitchFamily="65" charset="-120"/>
                        </a:rPr>
                        <a:t>32</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r>
              <a:tr h="2762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600" kern="100" dirty="0">
                          <a:latin typeface="標楷體" pitchFamily="65" charset="-120"/>
                          <a:ea typeface="標楷體" pitchFamily="65" charset="-120"/>
                        </a:rPr>
                        <a:t>工商設計系</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a:txBody>
                    <a:bodyPr/>
                    <a:lstStyle/>
                    <a:p>
                      <a:pPr algn="ctr">
                        <a:spcAft>
                          <a:spcPts val="0"/>
                        </a:spcAft>
                      </a:pPr>
                      <a:r>
                        <a:rPr lang="en-US" sz="1600" kern="100" dirty="0">
                          <a:latin typeface="標楷體" pitchFamily="65" charset="-120"/>
                          <a:ea typeface="標楷體" pitchFamily="65" charset="-120"/>
                        </a:rPr>
                        <a:t>9</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306360">
                <a:tc>
                  <a:txBody>
                    <a:bodyPr/>
                    <a:lstStyle/>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進修</a:t>
                      </a:r>
                      <a:r>
                        <a:rPr lang="zh-TW" sz="1800" kern="100" dirty="0" smtClean="0">
                          <a:solidFill>
                            <a:schemeClr val="dk1"/>
                          </a:solidFill>
                          <a:latin typeface="標楷體" pitchFamily="65" charset="-120"/>
                          <a:ea typeface="標楷體" pitchFamily="65" charset="-120"/>
                          <a:cs typeface="+mn-cs"/>
                        </a:rPr>
                        <a:t>部</a:t>
                      </a:r>
                      <a:r>
                        <a:rPr lang="zh-TW" altLang="en-US" sz="1800" kern="100" dirty="0" smtClean="0">
                          <a:solidFill>
                            <a:schemeClr val="dk1"/>
                          </a:solidFill>
                          <a:latin typeface="標楷體" pitchFamily="65" charset="-120"/>
                          <a:ea typeface="標楷體" pitchFamily="65" charset="-120"/>
                          <a:cs typeface="+mn-cs"/>
                        </a:rPr>
                        <a:t> </a:t>
                      </a:r>
                      <a:r>
                        <a:rPr lang="zh-TW" sz="1800" kern="100" dirty="0" smtClean="0">
                          <a:solidFill>
                            <a:schemeClr val="dk1"/>
                          </a:solidFill>
                          <a:latin typeface="標楷體" pitchFamily="65" charset="-120"/>
                          <a:ea typeface="標楷體" pitchFamily="65" charset="-120"/>
                          <a:cs typeface="+mn-cs"/>
                        </a:rPr>
                        <a:t>二</a:t>
                      </a:r>
                      <a:r>
                        <a:rPr lang="zh-TW" sz="1800" kern="100" dirty="0">
                          <a:solidFill>
                            <a:schemeClr val="dk1"/>
                          </a:solidFill>
                          <a:latin typeface="標楷體" pitchFamily="65" charset="-120"/>
                          <a:ea typeface="標楷體" pitchFamily="65" charset="-120"/>
                          <a:cs typeface="+mn-cs"/>
                        </a:rPr>
                        <a:t>技</a:t>
                      </a: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a:txBody>
                    <a:bodyPr/>
                    <a:lstStyle/>
                    <a:p>
                      <a:pPr algn="ctr">
                        <a:spcAft>
                          <a:spcPts val="0"/>
                        </a:spcAft>
                      </a:pPr>
                      <a:r>
                        <a:rPr lang="zh-TW" sz="1600" kern="100" dirty="0">
                          <a:latin typeface="標楷體" pitchFamily="65" charset="-120"/>
                          <a:ea typeface="標楷體" pitchFamily="65" charset="-120"/>
                        </a:rPr>
                        <a:t>建築系</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en-US" sz="1600" kern="100" dirty="0">
                          <a:latin typeface="標楷體" pitchFamily="65" charset="-120"/>
                          <a:ea typeface="標楷體" pitchFamily="65" charset="-120"/>
                        </a:rPr>
                        <a:t>40</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en-US" sz="2000" kern="100" dirty="0">
                          <a:solidFill>
                            <a:srgbClr val="0000FF"/>
                          </a:solidFill>
                          <a:latin typeface="標楷體" pitchFamily="65" charset="-120"/>
                          <a:ea typeface="標楷體" pitchFamily="65" charset="-120"/>
                        </a:rPr>
                        <a:t>40</a:t>
                      </a:r>
                      <a:endParaRPr lang="zh-TW" sz="2000" kern="100" dirty="0">
                        <a:solidFill>
                          <a:srgbClr val="0000FF"/>
                        </a:solidFill>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a:txBody>
                    <a:bodyPr/>
                    <a:lstStyle/>
                    <a:p>
                      <a:pPr algn="ctr">
                        <a:spcAft>
                          <a:spcPts val="0"/>
                        </a:spcAft>
                      </a:pPr>
                      <a:r>
                        <a:rPr lang="zh-TW" sz="1600" kern="100" dirty="0">
                          <a:latin typeface="標楷體" pitchFamily="65" charset="-120"/>
                          <a:ea typeface="標楷體" pitchFamily="65" charset="-120"/>
                        </a:rPr>
                        <a:t>無</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c>
                  <a:txBody>
                    <a:bodyPr/>
                    <a:lstStyle/>
                    <a:p>
                      <a:pPr algn="ctr">
                        <a:spcAft>
                          <a:spcPts val="0"/>
                        </a:spcAft>
                      </a:pPr>
                      <a:r>
                        <a:rPr lang="zh-TW" sz="1600" kern="100" dirty="0">
                          <a:latin typeface="標楷體" pitchFamily="65" charset="-120"/>
                          <a:ea typeface="標楷體" pitchFamily="65" charset="-120"/>
                        </a:rPr>
                        <a:t>無</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c>
                  <a:txBody>
                    <a:bodyPr/>
                    <a:lstStyle/>
                    <a:p>
                      <a:pPr algn="ctr">
                        <a:spcAft>
                          <a:spcPts val="0"/>
                        </a:spcAft>
                      </a:pPr>
                      <a:r>
                        <a:rPr lang="en-US" sz="2000" kern="100" dirty="0">
                          <a:solidFill>
                            <a:srgbClr val="FF0000"/>
                          </a:solidFill>
                          <a:latin typeface="標楷體" pitchFamily="65" charset="-120"/>
                          <a:ea typeface="標楷體" pitchFamily="65" charset="-120"/>
                        </a:rPr>
                        <a:t>0</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r>
              <a:tr h="276228">
                <a:tc rowSpan="4">
                  <a:txBody>
                    <a:bodyPr/>
                    <a:lstStyle/>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進修部</a:t>
                      </a:r>
                    </a:p>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碩士在職專班</a:t>
                      </a: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a:txBody>
                    <a:bodyPr/>
                    <a:lstStyle/>
                    <a:p>
                      <a:pPr algn="ctr">
                        <a:spcAft>
                          <a:spcPts val="0"/>
                        </a:spcAft>
                      </a:pPr>
                      <a:r>
                        <a:rPr lang="zh-TW" sz="1600" kern="100" dirty="0">
                          <a:latin typeface="標楷體" pitchFamily="65" charset="-120"/>
                          <a:ea typeface="標楷體" pitchFamily="65" charset="-120"/>
                        </a:rPr>
                        <a:t>建都所</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a:txBody>
                    <a:bodyPr/>
                    <a:lstStyle/>
                    <a:p>
                      <a:pPr algn="ctr">
                        <a:spcAft>
                          <a:spcPts val="0"/>
                        </a:spcAft>
                      </a:pPr>
                      <a:r>
                        <a:rPr lang="en-US" sz="1600" kern="100" dirty="0">
                          <a:latin typeface="標楷體" pitchFamily="65" charset="-120"/>
                          <a:ea typeface="標楷體" pitchFamily="65" charset="-120"/>
                        </a:rPr>
                        <a:t>29</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rowSpan="4">
                  <a:txBody>
                    <a:bodyPr/>
                    <a:lstStyle/>
                    <a:p>
                      <a:pPr algn="ctr">
                        <a:spcAft>
                          <a:spcPts val="0"/>
                        </a:spcAft>
                      </a:pPr>
                      <a:r>
                        <a:rPr lang="en-US" sz="2000" kern="100" dirty="0">
                          <a:solidFill>
                            <a:srgbClr val="0000FF"/>
                          </a:solidFill>
                          <a:latin typeface="標楷體" pitchFamily="65" charset="-120"/>
                          <a:ea typeface="標楷體" pitchFamily="65" charset="-120"/>
                        </a:rPr>
                        <a:t>72</a:t>
                      </a:r>
                      <a:endParaRPr lang="zh-TW" sz="2000" kern="100" dirty="0">
                        <a:solidFill>
                          <a:srgbClr val="0000FF"/>
                        </a:solidFill>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rowSpan="2">
                  <a:txBody>
                    <a:bodyPr/>
                    <a:lstStyle/>
                    <a:p>
                      <a:pPr algn="ctr">
                        <a:spcAft>
                          <a:spcPts val="0"/>
                        </a:spcAft>
                      </a:pPr>
                      <a:r>
                        <a:rPr lang="zh-TW" sz="1600" kern="100" dirty="0">
                          <a:latin typeface="標楷體" pitchFamily="65" charset="-120"/>
                          <a:ea typeface="標楷體" pitchFamily="65" charset="-120"/>
                        </a:rPr>
                        <a:t>工商設計系</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2">
                  <a:txBody>
                    <a:bodyPr/>
                    <a:lstStyle/>
                    <a:p>
                      <a:pPr algn="ctr">
                        <a:spcAft>
                          <a:spcPts val="0"/>
                        </a:spcAft>
                      </a:pPr>
                      <a:r>
                        <a:rPr lang="en-US" sz="1600" kern="100">
                          <a:latin typeface="標楷體" pitchFamily="65" charset="-120"/>
                          <a:ea typeface="標楷體" pitchFamily="65" charset="-120"/>
                        </a:rPr>
                        <a:t>15</a:t>
                      </a:r>
                      <a:endParaRPr lang="zh-TW" sz="1600" kern="10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tcPr>
                </a:tc>
                <a:tc rowSpan="4">
                  <a:txBody>
                    <a:bodyPr/>
                    <a:lstStyle/>
                    <a:p>
                      <a:pPr algn="ctr">
                        <a:spcAft>
                          <a:spcPts val="0"/>
                        </a:spcAft>
                      </a:pPr>
                      <a:r>
                        <a:rPr lang="en-US" sz="2000" kern="100" dirty="0">
                          <a:solidFill>
                            <a:srgbClr val="FF0000"/>
                          </a:solidFill>
                          <a:latin typeface="標楷體" pitchFamily="65" charset="-120"/>
                          <a:ea typeface="標楷體" pitchFamily="65" charset="-120"/>
                        </a:rPr>
                        <a:t>25</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r>
              <a:tr h="94200">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創新所</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rowSpan="2">
                  <a:txBody>
                    <a:bodyPr/>
                    <a:lstStyle/>
                    <a:p>
                      <a:pPr algn="ctr">
                        <a:spcAft>
                          <a:spcPts val="0"/>
                        </a:spcAft>
                      </a:pPr>
                      <a:r>
                        <a:rPr lang="en-US" sz="1600" kern="100" dirty="0">
                          <a:latin typeface="標楷體" pitchFamily="65" charset="-120"/>
                          <a:ea typeface="標楷體" pitchFamily="65" charset="-120"/>
                        </a:rPr>
                        <a:t>28</a:t>
                      </a:r>
                      <a:endParaRPr lang="zh-TW" sz="1600" kern="100" dirty="0">
                        <a:latin typeface="標楷體" pitchFamily="65" charset="-120"/>
                        <a:ea typeface="標楷體" pitchFamily="65" charset="-120"/>
                        <a:cs typeface="Times New Roman"/>
                      </a:endParaRPr>
                    </a:p>
                  </a:txBody>
                  <a:tcPr marL="41434" marR="41434" marT="0" marB="0" anchor="ctr">
                    <a:solidFill>
                      <a:srgbClr val="F6F7BF"/>
                    </a:solidFill>
                  </a:tcPr>
                </a:tc>
                <a:tc vMerge="1">
                  <a:txBody>
                    <a:bodyPr/>
                    <a:lstStyle/>
                    <a:p>
                      <a:endParaRPr lang="zh-TW" altLang="en-US"/>
                    </a:p>
                  </a:txBody>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pPr algn="ctr">
                        <a:spcAft>
                          <a:spcPts val="0"/>
                        </a:spcAft>
                      </a:pP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1820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a:spcAft>
                          <a:spcPts val="0"/>
                        </a:spcAft>
                      </a:pPr>
                      <a:r>
                        <a:rPr lang="zh-TW" sz="1600" kern="100" dirty="0">
                          <a:latin typeface="標楷體" pitchFamily="65" charset="-120"/>
                          <a:ea typeface="標楷體" pitchFamily="65" charset="-120"/>
                        </a:rPr>
                        <a:t>建築系</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rowSpan="2">
                  <a:txBody>
                    <a:bodyPr/>
                    <a:lstStyle/>
                    <a:p>
                      <a:pPr algn="ctr">
                        <a:spcAft>
                          <a:spcPts val="0"/>
                        </a:spcAft>
                      </a:pPr>
                      <a:r>
                        <a:rPr lang="en-US" sz="1600" kern="100" dirty="0">
                          <a:latin typeface="標楷體" pitchFamily="65" charset="-120"/>
                          <a:ea typeface="標楷體" pitchFamily="65" charset="-120"/>
                        </a:rPr>
                        <a:t>10</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tcPr>
                </a:tc>
                <a:tc vMerge="1">
                  <a:txBody>
                    <a:bodyPr/>
                    <a:lstStyle/>
                    <a:p>
                      <a:endParaRPr lang="zh-TW" altLang="en-US"/>
                    </a:p>
                  </a:txBody>
                  <a:tcPr/>
                </a:tc>
              </a:tr>
              <a:tr h="106004">
                <a:tc vMerge="1">
                  <a:txBody>
                    <a:bodyPr/>
                    <a:lstStyle/>
                    <a:p>
                      <a:endParaRPr lang="zh-TW" altLang="en-US"/>
                    </a:p>
                  </a:txBody>
                  <a:tcPr/>
                </a:tc>
                <a:tc>
                  <a:txBody>
                    <a:bodyPr/>
                    <a:lstStyle/>
                    <a:p>
                      <a:pPr marL="0" algn="ctr" defTabSz="914400" rtl="0" eaLnBrk="1" latinLnBrk="0" hangingPunct="1">
                        <a:spcAft>
                          <a:spcPts val="0"/>
                        </a:spcAft>
                      </a:pPr>
                      <a:r>
                        <a:rPr lang="zh-TW" sz="1600" kern="100" dirty="0">
                          <a:solidFill>
                            <a:srgbClr val="7030A0"/>
                          </a:solidFill>
                          <a:latin typeface="標楷體" pitchFamily="65" charset="-120"/>
                          <a:ea typeface="標楷體" pitchFamily="65" charset="-120"/>
                          <a:cs typeface="+mn-cs"/>
                        </a:rPr>
                        <a:t>互動所</a:t>
                      </a: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marL="0" algn="ctr" defTabSz="914400" rtl="0" eaLnBrk="1" latinLnBrk="0" hangingPunct="1">
                        <a:spcAft>
                          <a:spcPts val="0"/>
                        </a:spcAft>
                      </a:pPr>
                      <a:r>
                        <a:rPr lang="en-US" sz="1600" kern="100" dirty="0">
                          <a:solidFill>
                            <a:srgbClr val="7030A0"/>
                          </a:solidFill>
                          <a:latin typeface="標楷體" pitchFamily="65" charset="-120"/>
                          <a:ea typeface="標楷體" pitchFamily="65" charset="-120"/>
                          <a:cs typeface="+mn-cs"/>
                        </a:rPr>
                        <a:t>15</a:t>
                      </a:r>
                      <a:endParaRPr lang="zh-TW" sz="1600" kern="100" dirty="0">
                        <a:solidFill>
                          <a:srgbClr val="7030A0"/>
                        </a:solidFill>
                        <a:latin typeface="標楷體" pitchFamily="65" charset="-120"/>
                        <a:ea typeface="標楷體" pitchFamily="65" charset="-120"/>
                        <a:cs typeface="+mn-cs"/>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276228">
                <a:tc rowSpan="2">
                  <a:txBody>
                    <a:bodyPr/>
                    <a:lstStyle/>
                    <a:p>
                      <a:pPr marL="0" algn="ctr" defTabSz="914400" rtl="0" eaLnBrk="1" latinLnBrk="0" hangingPunct="1">
                        <a:spcAft>
                          <a:spcPts val="0"/>
                        </a:spcAft>
                      </a:pPr>
                      <a:r>
                        <a:rPr lang="zh-TW" sz="1800" kern="100" dirty="0">
                          <a:solidFill>
                            <a:schemeClr val="dk1"/>
                          </a:solidFill>
                          <a:latin typeface="標楷體" pitchFamily="65" charset="-120"/>
                          <a:ea typeface="標楷體" pitchFamily="65" charset="-120"/>
                          <a:cs typeface="+mn-cs"/>
                        </a:rPr>
                        <a:t>進修學院二技</a:t>
                      </a:r>
                    </a:p>
                  </a:txBody>
                  <a:tcPr marL="41434" marR="41434" marT="0" marB="0" anchor="ct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a:txBody>
                    <a:bodyPr/>
                    <a:lstStyle/>
                    <a:p>
                      <a:pPr algn="ctr">
                        <a:spcAft>
                          <a:spcPts val="0"/>
                        </a:spcAft>
                      </a:pPr>
                      <a:r>
                        <a:rPr lang="zh-TW" sz="1600" kern="100">
                          <a:latin typeface="標楷體" pitchFamily="65" charset="-120"/>
                          <a:ea typeface="標楷體" pitchFamily="65" charset="-120"/>
                        </a:rPr>
                        <a:t>建築系</a:t>
                      </a:r>
                      <a:endParaRPr lang="zh-TW" sz="1600" kern="10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a:txBody>
                    <a:bodyPr/>
                    <a:lstStyle/>
                    <a:p>
                      <a:pPr algn="ctr">
                        <a:spcAft>
                          <a:spcPts val="0"/>
                        </a:spcAft>
                      </a:pPr>
                      <a:r>
                        <a:rPr lang="en-US" sz="1600" kern="100" dirty="0">
                          <a:latin typeface="標楷體" pitchFamily="65" charset="-120"/>
                          <a:ea typeface="標楷體" pitchFamily="65" charset="-120"/>
                        </a:rPr>
                        <a:t>5</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solidFill>
                      <a:srgbClr val="F6F7BF"/>
                    </a:solidFill>
                  </a:tcPr>
                </a:tc>
                <a:tc rowSpan="2">
                  <a:txBody>
                    <a:bodyPr/>
                    <a:lstStyle/>
                    <a:p>
                      <a:pPr algn="ctr">
                        <a:spcAft>
                          <a:spcPts val="0"/>
                        </a:spcAft>
                      </a:pPr>
                      <a:r>
                        <a:rPr lang="en-US" sz="2000" kern="100" dirty="0">
                          <a:solidFill>
                            <a:srgbClr val="0000FF"/>
                          </a:solidFill>
                          <a:latin typeface="標楷體" pitchFamily="65" charset="-120"/>
                          <a:ea typeface="標楷體" pitchFamily="65" charset="-120"/>
                        </a:rPr>
                        <a:t>50</a:t>
                      </a:r>
                      <a:endParaRPr lang="zh-TW" sz="2000" kern="100" dirty="0">
                        <a:solidFill>
                          <a:srgbClr val="0000FF"/>
                        </a:solidFill>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c rowSpan="2">
                  <a:txBody>
                    <a:bodyPr/>
                    <a:lstStyle/>
                    <a:p>
                      <a:pPr algn="ctr">
                        <a:spcAft>
                          <a:spcPts val="0"/>
                        </a:spcAft>
                      </a:pPr>
                      <a:r>
                        <a:rPr lang="zh-TW" sz="1600" kern="100" dirty="0">
                          <a:latin typeface="標楷體" pitchFamily="65" charset="-120"/>
                          <a:ea typeface="標楷體" pitchFamily="65" charset="-120"/>
                        </a:rPr>
                        <a:t>無</a:t>
                      </a:r>
                      <a:endParaRPr lang="zh-TW" sz="1600" kern="100" dirty="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c rowSpan="2">
                  <a:txBody>
                    <a:bodyPr/>
                    <a:lstStyle/>
                    <a:p>
                      <a:pPr algn="ctr">
                        <a:spcAft>
                          <a:spcPts val="0"/>
                        </a:spcAft>
                      </a:pPr>
                      <a:r>
                        <a:rPr lang="zh-TW" sz="1600" kern="100">
                          <a:latin typeface="標楷體" pitchFamily="65" charset="-120"/>
                          <a:ea typeface="標楷體" pitchFamily="65" charset="-120"/>
                        </a:rPr>
                        <a:t>無</a:t>
                      </a:r>
                      <a:endParaRPr lang="zh-TW" sz="1600" kern="100">
                        <a:latin typeface="標楷體" pitchFamily="65" charset="-120"/>
                        <a:ea typeface="標楷體" pitchFamily="65" charset="-120"/>
                        <a:cs typeface="Times New Roman"/>
                      </a:endParaRPr>
                    </a:p>
                  </a:txBody>
                  <a:tcPr marL="41434" marR="41434" marT="0" marB="0" anchor="ct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tcPr>
                </a:tc>
                <a:tc rowSpan="2">
                  <a:txBody>
                    <a:bodyPr/>
                    <a:lstStyle/>
                    <a:p>
                      <a:pPr algn="ctr">
                        <a:spcAft>
                          <a:spcPts val="0"/>
                        </a:spcAft>
                      </a:pPr>
                      <a:r>
                        <a:rPr lang="en-US" sz="2000" kern="100" dirty="0">
                          <a:solidFill>
                            <a:srgbClr val="FF0000"/>
                          </a:solidFill>
                          <a:latin typeface="標楷體" pitchFamily="65" charset="-120"/>
                          <a:ea typeface="標楷體" pitchFamily="65" charset="-120"/>
                        </a:rPr>
                        <a:t>0</a:t>
                      </a:r>
                      <a:endParaRPr lang="zh-TW" sz="2000" kern="100" dirty="0">
                        <a:solidFill>
                          <a:srgbClr val="FF0000"/>
                        </a:solidFill>
                        <a:latin typeface="標楷體" pitchFamily="65" charset="-120"/>
                        <a:ea typeface="標楷體" pitchFamily="65" charset="-120"/>
                        <a:cs typeface="Times New Roman"/>
                      </a:endParaRPr>
                    </a:p>
                  </a:txBody>
                  <a:tcPr marL="41434" marR="41434" marT="0" marB="0" anchor="ct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accent5">
                        <a:lumMod val="40000"/>
                        <a:lumOff val="60000"/>
                      </a:schemeClr>
                    </a:solidFill>
                  </a:tcPr>
                </a:tc>
              </a:tr>
              <a:tr h="276228">
                <a:tc vMerge="1">
                  <a:txBody>
                    <a:bodyPr/>
                    <a:lstStyle/>
                    <a:p>
                      <a:endParaRPr lang="zh-TW" altLang="en-US"/>
                    </a:p>
                  </a:txBody>
                  <a:tcPr/>
                </a:tc>
                <a:tc>
                  <a:txBody>
                    <a:bodyPr/>
                    <a:lstStyle/>
                    <a:p>
                      <a:pPr algn="ctr">
                        <a:spcAft>
                          <a:spcPts val="0"/>
                        </a:spcAft>
                      </a:pPr>
                      <a:r>
                        <a:rPr lang="zh-TW" sz="1600" kern="100" dirty="0">
                          <a:latin typeface="標楷體" pitchFamily="65" charset="-120"/>
                          <a:ea typeface="標楷體" pitchFamily="65" charset="-120"/>
                        </a:rPr>
                        <a:t>工設系</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a:txBody>
                    <a:bodyPr/>
                    <a:lstStyle/>
                    <a:p>
                      <a:pPr algn="ctr">
                        <a:spcAft>
                          <a:spcPts val="0"/>
                        </a:spcAft>
                      </a:pPr>
                      <a:r>
                        <a:rPr lang="en-US" sz="1600" kern="100" dirty="0">
                          <a:latin typeface="標楷體" pitchFamily="65" charset="-120"/>
                          <a:ea typeface="標楷體" pitchFamily="65" charset="-120"/>
                        </a:rPr>
                        <a:t>45</a:t>
                      </a:r>
                      <a:endParaRPr lang="zh-TW" sz="1600" kern="100" dirty="0">
                        <a:latin typeface="標楷體" pitchFamily="65" charset="-120"/>
                        <a:ea typeface="標楷體" pitchFamily="65" charset="-120"/>
                        <a:cs typeface="Times New Roman"/>
                      </a:endParaRPr>
                    </a:p>
                  </a:txBody>
                  <a:tcPr marL="41434" marR="41434" marT="0" marB="0" anchor="ctr">
                    <a:lnB w="28575" cap="flat" cmpd="sng" algn="ctr">
                      <a:solidFill>
                        <a:schemeClr val="accent6">
                          <a:lumMod val="75000"/>
                        </a:schemeClr>
                      </a:solidFill>
                      <a:prstDash val="solid"/>
                      <a:round/>
                      <a:headEnd type="none" w="med" len="med"/>
                      <a:tailEnd type="none" w="med" len="med"/>
                    </a:lnB>
                    <a:solidFill>
                      <a:srgbClr val="F6F7B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bl>
          </a:graphicData>
        </a:graphic>
      </p:graphicFrame>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120</a:t>
            </a:fld>
            <a:endParaRPr lang="zh-TW" altLang="en-US"/>
          </a:p>
        </p:txBody>
      </p:sp>
      <p:sp>
        <p:nvSpPr>
          <p:cNvPr id="11"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服務</a:t>
            </a:r>
            <a:r>
              <a:rPr lang="en-US" altLang="zh-TW" sz="4000" dirty="0" smtClean="0">
                <a:latin typeface="標楷體" pitchFamily="65" charset="-120"/>
                <a:ea typeface="標楷體" pitchFamily="65" charset="-120"/>
              </a:rPr>
              <a:t>)</a:t>
            </a:r>
          </a:p>
        </p:txBody>
      </p:sp>
      <p:pic>
        <p:nvPicPr>
          <p:cNvPr id="13" name="圖片 12" descr="526479902153.jpg"/>
          <p:cNvPicPr>
            <a:picLocks noChangeAspect="1"/>
          </p:cNvPicPr>
          <p:nvPr/>
        </p:nvPicPr>
        <p:blipFill>
          <a:blip r:embed="rId3" cstate="email"/>
          <a:srcRect/>
          <a:stretch>
            <a:fillRect/>
          </a:stretch>
        </p:blipFill>
        <p:spPr>
          <a:xfrm>
            <a:off x="6119665" y="3789040"/>
            <a:ext cx="3024336" cy="2088232"/>
          </a:xfrm>
          <a:prstGeom prst="rect">
            <a:avLst/>
          </a:prstGeom>
        </p:spPr>
      </p:pic>
      <p:pic>
        <p:nvPicPr>
          <p:cNvPr id="14" name="圖片 13" descr="526479970665.jpg"/>
          <p:cNvPicPr>
            <a:picLocks noChangeAspect="1"/>
          </p:cNvPicPr>
          <p:nvPr/>
        </p:nvPicPr>
        <p:blipFill>
          <a:blip r:embed="rId4" cstate="email"/>
          <a:stretch>
            <a:fillRect/>
          </a:stretch>
        </p:blipFill>
        <p:spPr>
          <a:xfrm>
            <a:off x="6156176" y="1628800"/>
            <a:ext cx="2987824" cy="2222866"/>
          </a:xfrm>
          <a:prstGeom prst="rect">
            <a:avLst/>
          </a:prstGeom>
        </p:spPr>
      </p:pic>
      <p:pic>
        <p:nvPicPr>
          <p:cNvPr id="15" name="圖片 14" descr="526479989844.jpg"/>
          <p:cNvPicPr>
            <a:picLocks noChangeAspect="1"/>
          </p:cNvPicPr>
          <p:nvPr/>
        </p:nvPicPr>
        <p:blipFill>
          <a:blip r:embed="rId5" cstate="email"/>
          <a:srcRect/>
          <a:stretch>
            <a:fillRect/>
          </a:stretch>
        </p:blipFill>
        <p:spPr>
          <a:xfrm>
            <a:off x="107504" y="1628800"/>
            <a:ext cx="2502355" cy="2088232"/>
          </a:xfrm>
          <a:prstGeom prst="rect">
            <a:avLst/>
          </a:prstGeom>
        </p:spPr>
      </p:pic>
      <p:pic>
        <p:nvPicPr>
          <p:cNvPr id="12" name="圖片 11" descr="526480033299.jpg"/>
          <p:cNvPicPr>
            <a:picLocks noChangeAspect="1"/>
          </p:cNvPicPr>
          <p:nvPr/>
        </p:nvPicPr>
        <p:blipFill>
          <a:blip r:embed="rId6" cstate="email"/>
          <a:srcRect/>
          <a:stretch>
            <a:fillRect/>
          </a:stretch>
        </p:blipFill>
        <p:spPr>
          <a:xfrm>
            <a:off x="129888" y="3717032"/>
            <a:ext cx="2497896" cy="2088232"/>
          </a:xfrm>
          <a:prstGeom prst="rect">
            <a:avLst/>
          </a:prstGeom>
        </p:spPr>
      </p:pic>
      <p:pic>
        <p:nvPicPr>
          <p:cNvPr id="16" name="圖片 15" descr="526479949841.jpg"/>
          <p:cNvPicPr>
            <a:picLocks noChangeAspect="1"/>
          </p:cNvPicPr>
          <p:nvPr/>
        </p:nvPicPr>
        <p:blipFill>
          <a:blip r:embed="rId7" cstate="email"/>
          <a:stretch>
            <a:fillRect/>
          </a:stretch>
        </p:blipFill>
        <p:spPr>
          <a:xfrm>
            <a:off x="2771800" y="1484784"/>
            <a:ext cx="3312368" cy="4416491"/>
          </a:xfrm>
          <a:prstGeom prst="rect">
            <a:avLst/>
          </a:prstGeom>
        </p:spPr>
      </p:pic>
      <p:sp>
        <p:nvSpPr>
          <p:cNvPr id="9" name="書卷 (水平) 8"/>
          <p:cNvSpPr/>
          <p:nvPr/>
        </p:nvSpPr>
        <p:spPr>
          <a:xfrm>
            <a:off x="1979712" y="1196752"/>
            <a:ext cx="5112568" cy="490776"/>
          </a:xfrm>
          <a:prstGeom prst="horizontalScroll">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fontAlgn="auto">
              <a:spcBef>
                <a:spcPts val="0"/>
              </a:spcBef>
              <a:spcAft>
                <a:spcPts val="0"/>
              </a:spcAft>
              <a:defRPr/>
            </a:pPr>
            <a:r>
              <a:rPr lang="zh-CN" altLang="zh-TW" dirty="0" smtClean="0">
                <a:latin typeface="標楷體" pitchFamily="65" charset="-120"/>
                <a:ea typeface="標楷體" pitchFamily="65" charset="-120"/>
              </a:rPr>
              <a:t>薩爾瓦多企業領袖訪華團</a:t>
            </a:r>
            <a:r>
              <a:rPr lang="zh-TW" altLang="en-US" dirty="0" smtClean="0">
                <a:latin typeface="標楷體" pitchFamily="65" charset="-120"/>
                <a:ea typeface="標楷體" pitchFamily="65" charset="-120"/>
              </a:rPr>
              <a:t>接待</a:t>
            </a:r>
            <a:r>
              <a:rPr lang="en-US" altLang="zh-TW" dirty="0" smtClean="0">
                <a:latin typeface="標楷體" pitchFamily="65" charset="-120"/>
                <a:ea typeface="標楷體" pitchFamily="65" charset="-120"/>
              </a:rPr>
              <a:t>&amp;</a:t>
            </a:r>
            <a:r>
              <a:rPr lang="zh-TW" altLang="en-US" dirty="0" smtClean="0">
                <a:latin typeface="標楷體" pitchFamily="65" charset="-120"/>
                <a:ea typeface="標楷體" pitchFamily="65" charset="-120"/>
              </a:rPr>
              <a:t>生態校園導覽</a:t>
            </a:r>
            <a:endParaRPr lang="zh-TW" altLang="zh-TW" kern="100" dirty="0" smtClean="0">
              <a:solidFill>
                <a:schemeClr val="tx1"/>
              </a:solidFill>
              <a:latin typeface="標楷體" pitchFamily="65" charset="-120"/>
              <a:ea typeface="標楷體" pitchFamily="65" charset="-120"/>
              <a:cs typeface="Times New Roman"/>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1506" name="標題 1"/>
          <p:cNvSpPr>
            <a:spLocks noGrp="1"/>
          </p:cNvSpPr>
          <p:nvPr>
            <p:ph type="title"/>
          </p:nvPr>
        </p:nvSpPr>
        <p:spPr>
          <a:xfrm>
            <a:off x="0" y="0"/>
            <a:ext cx="6840538" cy="1079500"/>
          </a:xfrm>
          <a:solidFill>
            <a:schemeClr val="bg1"/>
          </a:solidFill>
        </p:spPr>
        <p:txBody>
          <a:bodyPr/>
          <a:lstStyle/>
          <a:p>
            <a:pPr algn="l"/>
            <a:r>
              <a:rPr lang="zh-TW" altLang="en-US" sz="4000" dirty="0" smtClean="0">
                <a:latin typeface="標楷體" pitchFamily="65" charset="-120"/>
                <a:ea typeface="標楷體" pitchFamily="65" charset="-120"/>
              </a:rPr>
              <a:t>進行中重點業務</a:t>
            </a:r>
            <a:endParaRPr lang="en-US" altLang="zh-TW" sz="4000" dirty="0" smtClean="0">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611560" y="1340768"/>
          <a:ext cx="7776864" cy="4540560"/>
        </p:xfrm>
        <a:graphic>
          <a:graphicData uri="http://schemas.openxmlformats.org/drawingml/2006/table">
            <a:tbl>
              <a:tblPr firstRow="1" bandRow="1">
                <a:tableStyleId>{00A15C55-8517-42AA-B614-E9B94910E393}</a:tableStyleId>
              </a:tblPr>
              <a:tblGrid>
                <a:gridCol w="1162896"/>
                <a:gridCol w="5378391"/>
                <a:gridCol w="1235577"/>
              </a:tblGrid>
              <a:tr h="397058">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類別 </a:t>
                      </a:r>
                      <a:endParaRPr lang="zh-TW" sz="1800" b="1" kern="100" dirty="0">
                        <a:solidFill>
                          <a:schemeClr val="bg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項目內容 </a:t>
                      </a:r>
                      <a:endParaRPr lang="zh-TW" sz="1800" b="1" kern="100" dirty="0">
                        <a:solidFill>
                          <a:schemeClr val="bg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備註 </a:t>
                      </a:r>
                      <a:endParaRPr lang="zh-TW" sz="1800" b="1" kern="100" dirty="0">
                        <a:solidFill>
                          <a:schemeClr val="bg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zh-TW" altLang="en-US" sz="1800" kern="100" dirty="0" smtClean="0">
                          <a:solidFill>
                            <a:srgbClr val="FF0000"/>
                          </a:solidFill>
                          <a:latin typeface="標楷體" pitchFamily="65" charset="-120"/>
                          <a:ea typeface="標楷體" pitchFamily="65" charset="-120"/>
                        </a:rPr>
                        <a:t>系所改善教學儀器設備</a:t>
                      </a:r>
                      <a:endParaRPr lang="zh-TW" sz="1800" kern="100" dirty="0">
                        <a:solidFill>
                          <a:srgbClr val="FF0000"/>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altLang="zh-TW" sz="1800" kern="100" dirty="0" smtClean="0">
                          <a:latin typeface="標楷體" pitchFamily="65" charset="-120"/>
                          <a:ea typeface="標楷體" pitchFamily="65" charset="-120"/>
                        </a:rPr>
                        <a:t>102.09</a:t>
                      </a:r>
                      <a:endParaRPr lang="zh-TW" sz="1800" kern="100" dirty="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kern="100" dirty="0" smtClean="0">
                          <a:latin typeface="標楷體" pitchFamily="65" charset="-120"/>
                          <a:ea typeface="標楷體" pitchFamily="65" charset="-120"/>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rgbClr val="FF0000"/>
                          </a:solidFill>
                          <a:latin typeface="標楷體" pitchFamily="65" charset="-120"/>
                          <a:ea typeface="標楷體" pitchFamily="65" charset="-120"/>
                        </a:rPr>
                        <a:t>IEET</a:t>
                      </a:r>
                      <a:r>
                        <a:rPr lang="zh-TW" altLang="zh-TW" sz="1800" kern="100" dirty="0" smtClean="0">
                          <a:solidFill>
                            <a:srgbClr val="FF0000"/>
                          </a:solidFill>
                          <a:latin typeface="標楷體" pitchFamily="65" charset="-120"/>
                          <a:ea typeface="標楷體" pitchFamily="65" charset="-120"/>
                        </a:rPr>
                        <a:t>與自我評鑑</a:t>
                      </a:r>
                      <a:r>
                        <a:rPr lang="zh-TW" altLang="en-US" sz="1800" kern="100" dirty="0" smtClean="0">
                          <a:solidFill>
                            <a:srgbClr val="FF0000"/>
                          </a:solidFill>
                          <a:latin typeface="標楷體" pitchFamily="65" charset="-120"/>
                          <a:ea typeface="標楷體" pitchFamily="65" charset="-120"/>
                        </a:rPr>
                        <a:t>辦理</a:t>
                      </a:r>
                      <a:endParaRPr lang="zh-TW" altLang="en-US" sz="1800" dirty="0" smtClean="0">
                        <a:solidFill>
                          <a:srgbClr val="FF0000"/>
                        </a:solidFill>
                        <a:latin typeface="標楷體" pitchFamily="65" charset="-120"/>
                        <a:ea typeface="標楷體" pitchFamily="65" charset="-120"/>
                      </a:endParaRPr>
                    </a:p>
                  </a:txBody>
                  <a:tcP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102.11</a:t>
                      </a:r>
                      <a:endParaRPr lang="zh-TW" sz="1800" kern="100" dirty="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rgbClr val="FF0000"/>
                          </a:solidFill>
                          <a:latin typeface="標楷體" pitchFamily="65" charset="-120"/>
                          <a:ea typeface="標楷體" pitchFamily="65" charset="-120"/>
                        </a:rPr>
                        <a:t>設計學院院長遴選作業</a:t>
                      </a:r>
                    </a:p>
                  </a:txBody>
                  <a:tcP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103.01</a:t>
                      </a:r>
                      <a:endParaRPr lang="zh-TW" sz="1800" kern="100" dirty="0">
                        <a:solidFill>
                          <a:schemeClr val="dk1"/>
                        </a:solidFill>
                        <a:latin typeface="標楷體" pitchFamily="65" charset="-120"/>
                        <a:ea typeface="標楷體" pitchFamily="65" charset="-120"/>
                        <a:cs typeface="+mn-cs"/>
                      </a:endParaRPr>
                    </a:p>
                  </a:txBody>
                  <a:tcPr/>
                </a:tc>
              </a:tr>
              <a:tr h="50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rPr>
                        <a:t>102</a:t>
                      </a:r>
                      <a:r>
                        <a:rPr lang="zh-TW" altLang="en-US" sz="1800" kern="100" dirty="0" smtClean="0">
                          <a:latin typeface="標楷體" pitchFamily="65" charset="-120"/>
                          <a:ea typeface="標楷體" pitchFamily="65" charset="-120"/>
                        </a:rPr>
                        <a:t>學年</a:t>
                      </a:r>
                      <a:r>
                        <a:rPr lang="zh-TW" altLang="en-US" sz="1800" kern="100" dirty="0" smtClean="0">
                          <a:solidFill>
                            <a:srgbClr val="FF0000"/>
                          </a:solidFill>
                          <a:latin typeface="標楷體" pitchFamily="65" charset="-120"/>
                          <a:ea typeface="標楷體" pitchFamily="65" charset="-120"/>
                        </a:rPr>
                        <a:t>新設系所</a:t>
                      </a:r>
                      <a:r>
                        <a:rPr lang="en-US" altLang="zh-TW" sz="1800" kern="100" dirty="0" smtClean="0">
                          <a:latin typeface="標楷體" pitchFamily="65" charset="-120"/>
                          <a:ea typeface="標楷體" pitchFamily="65" charset="-120"/>
                        </a:rPr>
                        <a:t>(</a:t>
                      </a:r>
                      <a:r>
                        <a:rPr lang="zh-TW" altLang="en-US" sz="1800" kern="100" dirty="0" smtClean="0">
                          <a:latin typeface="標楷體" pitchFamily="65" charset="-120"/>
                          <a:ea typeface="標楷體" pitchFamily="65" charset="-120"/>
                        </a:rPr>
                        <a:t>互動系</a:t>
                      </a:r>
                      <a:r>
                        <a:rPr lang="en-US" altLang="zh-TW" sz="1800" kern="100" dirty="0" smtClean="0">
                          <a:latin typeface="標楷體" pitchFamily="65" charset="-120"/>
                          <a:ea typeface="標楷體" pitchFamily="65" charset="-120"/>
                        </a:rPr>
                        <a:t>)</a:t>
                      </a:r>
                      <a:r>
                        <a:rPr lang="zh-TW" altLang="en-US" sz="1800" kern="100" dirty="0" smtClean="0">
                          <a:latin typeface="標楷體" pitchFamily="65" charset="-120"/>
                          <a:ea typeface="標楷體" pitchFamily="65" charset="-120"/>
                        </a:rPr>
                        <a:t>師資</a:t>
                      </a:r>
                      <a:r>
                        <a:rPr lang="en-US" altLang="zh-TW" sz="1800" kern="100" dirty="0" smtClean="0">
                          <a:latin typeface="標楷體" pitchFamily="65" charset="-120"/>
                          <a:ea typeface="標楷體" pitchFamily="65" charset="-120"/>
                        </a:rPr>
                        <a:t>/</a:t>
                      </a:r>
                      <a:r>
                        <a:rPr lang="zh-TW" altLang="en-US" sz="1800" kern="100" dirty="0" smtClean="0">
                          <a:latin typeface="標楷體" pitchFamily="65" charset="-120"/>
                          <a:ea typeface="標楷體" pitchFamily="65" charset="-120"/>
                        </a:rPr>
                        <a:t>空間</a:t>
                      </a:r>
                      <a:r>
                        <a:rPr lang="en-US" altLang="zh-TW" sz="1800" kern="100" dirty="0" smtClean="0">
                          <a:latin typeface="標楷體" pitchFamily="65" charset="-120"/>
                          <a:ea typeface="標楷體" pitchFamily="65" charset="-120"/>
                        </a:rPr>
                        <a:t>/</a:t>
                      </a:r>
                      <a:r>
                        <a:rPr lang="zh-TW" altLang="en-US" sz="1800" kern="100" dirty="0" smtClean="0">
                          <a:latin typeface="標楷體" pitchFamily="65" charset="-120"/>
                          <a:ea typeface="標楷體" pitchFamily="65" charset="-120"/>
                        </a:rPr>
                        <a:t>設備</a:t>
                      </a:r>
                      <a:r>
                        <a:rPr lang="zh-TW" altLang="en-US" sz="1800" kern="100" dirty="0" smtClean="0">
                          <a:solidFill>
                            <a:srgbClr val="FF0000"/>
                          </a:solidFill>
                          <a:latin typeface="標楷體" pitchFamily="65" charset="-120"/>
                          <a:ea typeface="標楷體" pitchFamily="65" charset="-120"/>
                        </a:rPr>
                        <a:t>整備</a:t>
                      </a:r>
                      <a:endParaRPr lang="zh-TW" altLang="zh-TW" sz="1800" kern="100" dirty="0" smtClean="0">
                        <a:solidFill>
                          <a:srgbClr val="FF0000"/>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102.09</a:t>
                      </a:r>
                      <a:endParaRPr lang="zh-TW" sz="1800" kern="100" dirty="0">
                        <a:solidFill>
                          <a:schemeClr val="dk1"/>
                        </a:solidFill>
                        <a:latin typeface="標楷體" pitchFamily="65" charset="-120"/>
                        <a:ea typeface="標楷體" pitchFamily="65" charset="-120"/>
                        <a:cs typeface="+mn-cs"/>
                      </a:endParaRPr>
                    </a:p>
                  </a:txBody>
                  <a:tcPr/>
                </a:tc>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chemeClr val="dk1"/>
                          </a:solidFill>
                          <a:latin typeface="標楷體" pitchFamily="65" charset="-120"/>
                          <a:ea typeface="標楷體" pitchFamily="65" charset="-120"/>
                          <a:cs typeface="+mn-cs"/>
                        </a:rPr>
                        <a:t>102</a:t>
                      </a:r>
                      <a:r>
                        <a:rPr lang="zh-TW" altLang="en-US" sz="1800" kern="100" dirty="0" smtClean="0">
                          <a:solidFill>
                            <a:schemeClr val="dk1"/>
                          </a:solidFill>
                          <a:latin typeface="標楷體" pitchFamily="65" charset="-120"/>
                          <a:ea typeface="標楷體" pitchFamily="65" charset="-120"/>
                          <a:cs typeface="+mn-cs"/>
                        </a:rPr>
                        <a:t>學年第</a:t>
                      </a:r>
                      <a:r>
                        <a:rPr lang="en-US" altLang="zh-TW" sz="1800" kern="100" dirty="0" smtClean="0">
                          <a:solidFill>
                            <a:schemeClr val="dk1"/>
                          </a:solidFill>
                          <a:latin typeface="標楷體" pitchFamily="65" charset="-120"/>
                          <a:ea typeface="標楷體" pitchFamily="65" charset="-120"/>
                          <a:cs typeface="+mn-cs"/>
                        </a:rPr>
                        <a:t>2</a:t>
                      </a:r>
                      <a:r>
                        <a:rPr lang="zh-TW" altLang="en-US" sz="1800" kern="100" dirty="0" smtClean="0">
                          <a:solidFill>
                            <a:schemeClr val="dk1"/>
                          </a:solidFill>
                          <a:latin typeface="標楷體" pitchFamily="65" charset="-120"/>
                          <a:ea typeface="標楷體" pitchFamily="65" charset="-120"/>
                          <a:cs typeface="+mn-cs"/>
                        </a:rPr>
                        <a:t>學期</a:t>
                      </a:r>
                      <a:r>
                        <a:rPr lang="zh-TW" altLang="en-US" sz="1800" kern="100" dirty="0" smtClean="0">
                          <a:solidFill>
                            <a:srgbClr val="FF0000"/>
                          </a:solidFill>
                          <a:latin typeface="標楷體" pitchFamily="65" charset="-120"/>
                          <a:ea typeface="標楷體" pitchFamily="65" charset="-120"/>
                          <a:cs typeface="+mn-cs"/>
                        </a:rPr>
                        <a:t>教師升等</a:t>
                      </a:r>
                      <a:endParaRPr lang="zh-TW" altLang="zh-TW" sz="1800" kern="100" dirty="0" smtClean="0">
                        <a:solidFill>
                          <a:srgbClr val="FF0000"/>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103.02</a:t>
                      </a:r>
                      <a:endParaRPr lang="zh-TW" sz="1800" kern="100" dirty="0">
                        <a:solidFill>
                          <a:schemeClr val="dk1"/>
                        </a:solidFill>
                        <a:latin typeface="標楷體" pitchFamily="65" charset="-120"/>
                        <a:ea typeface="標楷體" pitchFamily="65" charset="-120"/>
                        <a:cs typeface="+mn-cs"/>
                      </a:endParaRPr>
                    </a:p>
                  </a:txBody>
                  <a:tcPr/>
                </a:tc>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行政</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chemeClr val="dk1"/>
                          </a:solidFill>
                          <a:latin typeface="標楷體" pitchFamily="65" charset="-120"/>
                          <a:ea typeface="標楷體" pitchFamily="65" charset="-120"/>
                          <a:cs typeface="+mn-cs"/>
                        </a:rPr>
                        <a:t>103</a:t>
                      </a:r>
                      <a:r>
                        <a:rPr lang="zh-TW" altLang="en-US" sz="1800" kern="100" dirty="0" smtClean="0">
                          <a:solidFill>
                            <a:schemeClr val="dk1"/>
                          </a:solidFill>
                          <a:latin typeface="標楷體" pitchFamily="65" charset="-120"/>
                          <a:ea typeface="標楷體" pitchFamily="65" charset="-120"/>
                          <a:cs typeface="+mn-cs"/>
                        </a:rPr>
                        <a:t>學年</a:t>
                      </a:r>
                      <a:r>
                        <a:rPr lang="zh-TW" altLang="en-US" sz="1800" kern="100" dirty="0" smtClean="0">
                          <a:solidFill>
                            <a:srgbClr val="FF0000"/>
                          </a:solidFill>
                          <a:latin typeface="標楷體" pitchFamily="65" charset="-120"/>
                          <a:ea typeface="標楷體" pitchFamily="65" charset="-120"/>
                          <a:cs typeface="+mn-cs"/>
                        </a:rPr>
                        <a:t>研究所甄試招生</a:t>
                      </a:r>
                      <a:endParaRPr lang="zh-TW" altLang="zh-TW" sz="1800" kern="100" dirty="0" smtClean="0">
                        <a:solidFill>
                          <a:srgbClr val="FF0000"/>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103.02</a:t>
                      </a:r>
                      <a:endParaRPr lang="zh-TW" sz="1800" kern="100" dirty="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教學</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algn="l">
                        <a:spcAft>
                          <a:spcPts val="0"/>
                        </a:spcAft>
                      </a:pPr>
                      <a:r>
                        <a:rPr lang="en-US" altLang="zh-TW" sz="1800" kern="100" dirty="0" smtClean="0">
                          <a:latin typeface="標楷體" pitchFamily="65" charset="-120"/>
                          <a:ea typeface="標楷體" pitchFamily="65" charset="-120"/>
                          <a:cs typeface="Times New Roman"/>
                        </a:rPr>
                        <a:t>103</a:t>
                      </a:r>
                      <a:r>
                        <a:rPr lang="zh-TW" altLang="en-US" sz="1800" kern="100" dirty="0" smtClean="0">
                          <a:latin typeface="標楷體" pitchFamily="65" charset="-120"/>
                          <a:ea typeface="標楷體" pitchFamily="65" charset="-120"/>
                          <a:cs typeface="Times New Roman"/>
                        </a:rPr>
                        <a:t>學年</a:t>
                      </a:r>
                      <a:r>
                        <a:rPr lang="zh-TW" altLang="en-US" sz="1800" kern="100" dirty="0" smtClean="0">
                          <a:solidFill>
                            <a:srgbClr val="FF0000"/>
                          </a:solidFill>
                          <a:latin typeface="標楷體" pitchFamily="65" charset="-120"/>
                          <a:ea typeface="標楷體" pitchFamily="65" charset="-120"/>
                          <a:cs typeface="Times New Roman"/>
                        </a:rPr>
                        <a:t>課程標準</a:t>
                      </a:r>
                      <a:r>
                        <a:rPr lang="zh-TW" altLang="en-US" sz="1800" kern="100" dirty="0" smtClean="0">
                          <a:latin typeface="標楷體" pitchFamily="65" charset="-120"/>
                          <a:ea typeface="標楷體" pitchFamily="65" charset="-120"/>
                          <a:cs typeface="Times New Roman"/>
                        </a:rPr>
                        <a:t>研議</a:t>
                      </a:r>
                      <a:endParaRPr lang="zh-TW" sz="1800" kern="100" dirty="0">
                        <a:latin typeface="標楷體" pitchFamily="65" charset="-120"/>
                        <a:ea typeface="標楷體" pitchFamily="65" charset="-120"/>
                        <a:cs typeface="Times New Roman"/>
                      </a:endParaRPr>
                    </a:p>
                  </a:txBody>
                  <a:tcPr marL="68580" marR="68580" marT="8890" marB="0"/>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103.04</a:t>
                      </a:r>
                      <a:endParaRPr lang="zh-TW" altLang="zh-TW" sz="1800" kern="100" dirty="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教學</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rgbClr val="FF0000"/>
                          </a:solidFill>
                          <a:latin typeface="標楷體" pitchFamily="65" charset="-120"/>
                          <a:ea typeface="標楷體" pitchFamily="65" charset="-120"/>
                        </a:rPr>
                        <a:t>Design</a:t>
                      </a:r>
                      <a:r>
                        <a:rPr lang="zh-TW" altLang="en-US" sz="1800" kern="1200" dirty="0" smtClean="0">
                          <a:solidFill>
                            <a:srgbClr val="FF0000"/>
                          </a:solidFill>
                          <a:latin typeface="標楷體" pitchFamily="65" charset="-120"/>
                          <a:ea typeface="標楷體" pitchFamily="65" charset="-120"/>
                        </a:rPr>
                        <a:t> </a:t>
                      </a:r>
                      <a:r>
                        <a:rPr lang="en-US" altLang="zh-TW" sz="1800" kern="1200" dirty="0" smtClean="0">
                          <a:solidFill>
                            <a:srgbClr val="FF0000"/>
                          </a:solidFill>
                          <a:latin typeface="標楷體" pitchFamily="65" charset="-120"/>
                          <a:ea typeface="標楷體" pitchFamily="65" charset="-120"/>
                        </a:rPr>
                        <a:t>Thinking</a:t>
                      </a:r>
                      <a:r>
                        <a:rPr lang="zh-TW" altLang="en-US" sz="1800" kern="1200" dirty="0" smtClean="0">
                          <a:solidFill>
                            <a:srgbClr val="FF0000"/>
                          </a:solidFill>
                          <a:latin typeface="標楷體" pitchFamily="65" charset="-120"/>
                          <a:ea typeface="標楷體" pitchFamily="65" charset="-120"/>
                        </a:rPr>
                        <a:t> </a:t>
                      </a:r>
                      <a:r>
                        <a:rPr lang="en-US" altLang="zh-TW" sz="1800" kern="1200" dirty="0" smtClean="0">
                          <a:solidFill>
                            <a:srgbClr val="FF0000"/>
                          </a:solidFill>
                          <a:latin typeface="標楷體" pitchFamily="65" charset="-120"/>
                          <a:ea typeface="標楷體" pitchFamily="65" charset="-120"/>
                        </a:rPr>
                        <a:t>Center</a:t>
                      </a:r>
                      <a:r>
                        <a:rPr lang="zh-TW" altLang="en-US" sz="1800" kern="1200" dirty="0" smtClean="0">
                          <a:solidFill>
                            <a:srgbClr val="FF0000"/>
                          </a:solidFill>
                          <a:latin typeface="標楷體" pitchFamily="65" charset="-120"/>
                          <a:ea typeface="標楷體" pitchFamily="65" charset="-120"/>
                        </a:rPr>
                        <a:t>籌設與課程開設</a:t>
                      </a:r>
                      <a:endParaRPr lang="zh-TW" altLang="zh-TW" sz="1800" kern="1200" dirty="0" smtClean="0">
                        <a:solidFill>
                          <a:srgbClr val="FF0000"/>
                        </a:solidFill>
                        <a:latin typeface="標楷體" pitchFamily="65" charset="-120"/>
                        <a:ea typeface="標楷體" pitchFamily="65" charset="-120"/>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rPr>
                        <a:t>102.09</a:t>
                      </a:r>
                      <a:endParaRPr lang="zh-TW" altLang="zh-TW" sz="1800" kern="100" dirty="0" smtClean="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教學</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tx1"/>
                          </a:solidFill>
                          <a:latin typeface="標楷體" pitchFamily="65" charset="-120"/>
                          <a:ea typeface="標楷體" pitchFamily="65" charset="-120"/>
                          <a:cs typeface="+mn-cs"/>
                        </a:rPr>
                        <a:t>2013</a:t>
                      </a:r>
                      <a:r>
                        <a:rPr lang="zh-TW" altLang="en-US" sz="1800" kern="1200" dirty="0" smtClean="0">
                          <a:solidFill>
                            <a:schemeClr val="tx1"/>
                          </a:solidFill>
                          <a:latin typeface="標楷體" pitchFamily="65" charset="-120"/>
                          <a:ea typeface="標楷體" pitchFamily="65" charset="-120"/>
                          <a:cs typeface="+mn-cs"/>
                        </a:rPr>
                        <a:t>年設計</a:t>
                      </a:r>
                      <a:r>
                        <a:rPr lang="zh-TW" altLang="en-US" sz="1800" kern="1200" dirty="0" smtClean="0">
                          <a:solidFill>
                            <a:srgbClr val="FF0000"/>
                          </a:solidFill>
                          <a:latin typeface="標楷體" pitchFamily="65" charset="-120"/>
                          <a:ea typeface="標楷體" pitchFamily="65" charset="-120"/>
                          <a:cs typeface="+mn-cs"/>
                        </a:rPr>
                        <a:t>競賽</a:t>
                      </a:r>
                      <a:r>
                        <a:rPr lang="en-US" altLang="zh-TW" sz="1800" kern="1200" dirty="0" smtClean="0">
                          <a:solidFill>
                            <a:srgbClr val="FF0000"/>
                          </a:solidFill>
                          <a:latin typeface="標楷體" pitchFamily="65" charset="-120"/>
                          <a:ea typeface="標楷體" pitchFamily="65" charset="-120"/>
                          <a:cs typeface="+mn-cs"/>
                        </a:rPr>
                        <a:t>(</a:t>
                      </a:r>
                      <a:r>
                        <a:rPr lang="zh-TW" altLang="en-US" sz="1800" kern="1200" dirty="0" smtClean="0">
                          <a:solidFill>
                            <a:srgbClr val="FF0000"/>
                          </a:solidFill>
                          <a:latin typeface="標楷體" pitchFamily="65" charset="-120"/>
                          <a:ea typeface="標楷體" pitchFamily="65" charset="-120"/>
                          <a:cs typeface="+mn-cs"/>
                        </a:rPr>
                        <a:t>如</a:t>
                      </a:r>
                      <a:r>
                        <a:rPr lang="en-US" altLang="zh-TW" sz="1800" kern="1200" dirty="0" smtClean="0">
                          <a:solidFill>
                            <a:srgbClr val="FF0000"/>
                          </a:solidFill>
                          <a:latin typeface="標楷體" pitchFamily="65" charset="-120"/>
                          <a:ea typeface="標楷體" pitchFamily="65" charset="-120"/>
                          <a:cs typeface="+mn-cs"/>
                        </a:rPr>
                        <a:t>:IF.</a:t>
                      </a:r>
                      <a:r>
                        <a:rPr lang="zh-TW" altLang="en-US" sz="1800" kern="1200" dirty="0" smtClean="0">
                          <a:solidFill>
                            <a:srgbClr val="FF0000"/>
                          </a:solidFill>
                          <a:latin typeface="標楷體" pitchFamily="65" charset="-120"/>
                          <a:ea typeface="標楷體" pitchFamily="65" charset="-120"/>
                          <a:cs typeface="+mn-cs"/>
                        </a:rPr>
                        <a:t>紅點等</a:t>
                      </a:r>
                      <a:r>
                        <a:rPr lang="en-US" altLang="zh-TW" sz="1800" kern="1200" dirty="0" smtClean="0">
                          <a:solidFill>
                            <a:srgbClr val="FF0000"/>
                          </a:solidFill>
                          <a:latin typeface="標楷體" pitchFamily="65" charset="-120"/>
                          <a:ea typeface="標楷體" pitchFamily="65" charset="-120"/>
                          <a:cs typeface="+mn-cs"/>
                        </a:rPr>
                        <a:t>)</a:t>
                      </a:r>
                      <a:r>
                        <a:rPr lang="zh-TW" altLang="en-US" sz="1800" kern="1200" dirty="0" smtClean="0">
                          <a:solidFill>
                            <a:srgbClr val="FF0000"/>
                          </a:solidFill>
                          <a:latin typeface="標楷體" pitchFamily="65" charset="-120"/>
                          <a:ea typeface="標楷體" pitchFamily="65" charset="-120"/>
                          <a:cs typeface="+mn-cs"/>
                        </a:rPr>
                        <a:t>輔導訓練</a:t>
                      </a:r>
                      <a:endParaRPr lang="zh-TW" altLang="zh-TW" sz="1800" kern="1200" dirty="0" smtClean="0">
                        <a:solidFill>
                          <a:srgbClr val="FF0000"/>
                        </a:solidFill>
                        <a:latin typeface="標楷體" pitchFamily="65" charset="-120"/>
                        <a:ea typeface="標楷體" pitchFamily="65" charset="-120"/>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chemeClr val="dk1"/>
                          </a:solidFill>
                          <a:latin typeface="標楷體" pitchFamily="65" charset="-120"/>
                          <a:ea typeface="標楷體" pitchFamily="65" charset="-120"/>
                          <a:cs typeface="+mn-cs"/>
                        </a:rPr>
                        <a:t>102.12</a:t>
                      </a:r>
                      <a:endParaRPr lang="zh-TW" altLang="zh-TW" sz="1800" kern="100" dirty="0" smtClean="0">
                        <a:solidFill>
                          <a:schemeClr val="dk1"/>
                        </a:solidFill>
                        <a:latin typeface="標楷體" pitchFamily="65" charset="-120"/>
                        <a:ea typeface="標楷體" pitchFamily="65" charset="-120"/>
                        <a:cs typeface="+mn-cs"/>
                      </a:endParaRPr>
                    </a:p>
                  </a:txBody>
                  <a:tcPr/>
                </a:tc>
              </a:tr>
              <a:tr h="3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教學</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tx1"/>
                          </a:solidFill>
                          <a:latin typeface="標楷體" pitchFamily="65" charset="-120"/>
                          <a:ea typeface="標楷體" pitchFamily="65" charset="-120"/>
                          <a:cs typeface="+mn-cs"/>
                        </a:rPr>
                        <a:t>102</a:t>
                      </a:r>
                      <a:r>
                        <a:rPr lang="zh-TW" altLang="en-US" sz="1800" kern="1200" dirty="0" smtClean="0">
                          <a:solidFill>
                            <a:schemeClr val="tx1"/>
                          </a:solidFill>
                          <a:latin typeface="標楷體" pitchFamily="65" charset="-120"/>
                          <a:ea typeface="標楷體" pitchFamily="65" charset="-120"/>
                          <a:cs typeface="+mn-cs"/>
                        </a:rPr>
                        <a:t>學年工設系</a:t>
                      </a:r>
                      <a:r>
                        <a:rPr lang="zh-TW" altLang="en-US" sz="1800" kern="1200" dirty="0" smtClean="0">
                          <a:solidFill>
                            <a:srgbClr val="FF0000"/>
                          </a:solidFill>
                          <a:latin typeface="標楷體" pitchFamily="65" charset="-120"/>
                          <a:ea typeface="標楷體" pitchFamily="65" charset="-120"/>
                          <a:cs typeface="+mn-cs"/>
                        </a:rPr>
                        <a:t>設計週</a:t>
                      </a:r>
                      <a:r>
                        <a:rPr lang="zh-TW" altLang="en-US" sz="1800" kern="1200" dirty="0" smtClean="0">
                          <a:solidFill>
                            <a:schemeClr val="tx1"/>
                          </a:solidFill>
                          <a:latin typeface="標楷體" pitchFamily="65" charset="-120"/>
                          <a:ea typeface="標楷體" pitchFamily="65" charset="-120"/>
                          <a:cs typeface="+mn-cs"/>
                        </a:rPr>
                        <a:t>活動</a:t>
                      </a:r>
                      <a:endParaRPr lang="zh-TW" altLang="zh-TW" sz="1800" kern="1200" dirty="0" smtClean="0">
                        <a:solidFill>
                          <a:schemeClr val="tx1"/>
                        </a:solidFill>
                        <a:latin typeface="標楷體" pitchFamily="65" charset="-120"/>
                        <a:ea typeface="標楷體" pitchFamily="65" charset="-120"/>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chemeClr val="dk1"/>
                          </a:solidFill>
                          <a:latin typeface="標楷體" pitchFamily="65" charset="-120"/>
                          <a:ea typeface="標楷體" pitchFamily="65" charset="-120"/>
                          <a:cs typeface="+mn-cs"/>
                        </a:rPr>
                        <a:t>103.01</a:t>
                      </a:r>
                      <a:endParaRPr lang="zh-TW" altLang="zh-TW" sz="1800" kern="100" dirty="0" smtClean="0">
                        <a:solidFill>
                          <a:schemeClr val="dk1"/>
                        </a:solidFill>
                        <a:latin typeface="標楷體" pitchFamily="65" charset="-120"/>
                        <a:ea typeface="標楷體" pitchFamily="65" charset="-120"/>
                        <a:cs typeface="+mn-cs"/>
                      </a:endParaRPr>
                    </a:p>
                  </a:txBody>
                  <a:tcPr/>
                </a:tc>
              </a:tr>
            </a:tbl>
          </a:graphicData>
        </a:graphic>
      </p:graphicFrame>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121</a:t>
            </a:fld>
            <a:endParaRPr lang="zh-TW" alt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1506" name="標題 1"/>
          <p:cNvSpPr>
            <a:spLocks noGrp="1"/>
          </p:cNvSpPr>
          <p:nvPr>
            <p:ph type="title"/>
          </p:nvPr>
        </p:nvSpPr>
        <p:spPr>
          <a:xfrm>
            <a:off x="0" y="0"/>
            <a:ext cx="6840538" cy="1079500"/>
          </a:xfrm>
          <a:solidFill>
            <a:schemeClr val="bg1"/>
          </a:solidFill>
        </p:spPr>
        <p:txBody>
          <a:bodyPr/>
          <a:lstStyle/>
          <a:p>
            <a:pPr algn="l"/>
            <a:r>
              <a:rPr lang="zh-TW" altLang="en-US" sz="4000" dirty="0" smtClean="0">
                <a:latin typeface="標楷體" pitchFamily="65" charset="-120"/>
                <a:ea typeface="標楷體" pitchFamily="65" charset="-120"/>
              </a:rPr>
              <a:t>進行中重點業務</a:t>
            </a:r>
            <a:endParaRPr lang="en-US" altLang="zh-TW" sz="4000" dirty="0" smtClean="0">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611560" y="1417320"/>
          <a:ext cx="7704856" cy="4663440"/>
        </p:xfrm>
        <a:graphic>
          <a:graphicData uri="http://schemas.openxmlformats.org/drawingml/2006/table">
            <a:tbl>
              <a:tblPr firstRow="1" bandRow="1">
                <a:tableStyleId>{00A15C55-8517-42AA-B614-E9B94910E393}</a:tableStyleId>
              </a:tblPr>
              <a:tblGrid>
                <a:gridCol w="1152128"/>
                <a:gridCol w="5328592"/>
                <a:gridCol w="1224136"/>
              </a:tblGrid>
              <a:tr h="274803">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類別 </a:t>
                      </a:r>
                      <a:endParaRPr lang="zh-TW" sz="1800" b="1" kern="100" dirty="0">
                        <a:solidFill>
                          <a:schemeClr val="bg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項目內容 </a:t>
                      </a:r>
                      <a:endParaRPr lang="zh-TW" sz="1800" b="1" kern="100" dirty="0">
                        <a:solidFill>
                          <a:schemeClr val="bg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zh-TW" sz="1800" kern="100" dirty="0">
                          <a:latin typeface="標楷體" pitchFamily="65" charset="-120"/>
                          <a:ea typeface="標楷體" pitchFamily="65" charset="-120"/>
                        </a:rPr>
                        <a:t>備註 </a:t>
                      </a:r>
                      <a:endParaRPr lang="zh-TW" sz="1800" b="1" kern="100" dirty="0">
                        <a:solidFill>
                          <a:schemeClr val="bg1"/>
                        </a:solidFill>
                        <a:latin typeface="標楷體" pitchFamily="65" charset="-120"/>
                        <a:ea typeface="標楷體" pitchFamily="65" charset="-120"/>
                        <a:cs typeface="+mn-cs"/>
                      </a:endParaRPr>
                    </a:p>
                  </a:txBody>
                  <a:tcPr/>
                </a:tc>
              </a:tr>
              <a:tr h="274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服務</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rgbClr val="FF0000"/>
                          </a:solidFill>
                          <a:latin typeface="標楷體" pitchFamily="65" charset="-120"/>
                          <a:ea typeface="標楷體" pitchFamily="65" charset="-120"/>
                          <a:cs typeface="Times New Roman"/>
                        </a:rPr>
                        <a:t>國科會改名「科技部」</a:t>
                      </a:r>
                      <a:r>
                        <a:rPr lang="en-US" altLang="zh-TW" sz="1800" kern="100" dirty="0" smtClean="0">
                          <a:solidFill>
                            <a:srgbClr val="FF0000"/>
                          </a:solidFill>
                          <a:latin typeface="標楷體" pitchFamily="65" charset="-120"/>
                          <a:ea typeface="標楷體" pitchFamily="65" charset="-120"/>
                          <a:cs typeface="Times New Roman"/>
                        </a:rPr>
                        <a:t>LOGO</a:t>
                      </a:r>
                      <a:r>
                        <a:rPr lang="zh-TW" altLang="en-US" sz="1800" kern="100" dirty="0" smtClean="0">
                          <a:solidFill>
                            <a:srgbClr val="FF0000"/>
                          </a:solidFill>
                          <a:latin typeface="標楷體" pitchFamily="65" charset="-120"/>
                          <a:ea typeface="標楷體" pitchFamily="65" charset="-120"/>
                          <a:cs typeface="Times New Roman"/>
                        </a:rPr>
                        <a:t>設計</a:t>
                      </a:r>
                      <a:endParaRPr lang="zh-TW" altLang="zh-TW" sz="1800" kern="100" dirty="0" smtClean="0">
                        <a:solidFill>
                          <a:srgbClr val="FF0000"/>
                        </a:solidFill>
                        <a:latin typeface="標楷體" pitchFamily="65" charset="-120"/>
                        <a:ea typeface="標楷體" pitchFamily="65" charset="-120"/>
                        <a:cs typeface="Times New Roman"/>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a:t>
                      </a:r>
                      <a:endParaRPr lang="zh-TW" altLang="zh-TW" sz="1800" kern="100" dirty="0" smtClean="0">
                        <a:latin typeface="標楷體" pitchFamily="65" charset="-120"/>
                        <a:ea typeface="標楷體" pitchFamily="65" charset="-120"/>
                        <a:cs typeface="Times New Roman"/>
                      </a:endParaRPr>
                    </a:p>
                  </a:txBody>
                  <a:tcPr anchor="ctr"/>
                </a:tc>
              </a:tr>
              <a:tr h="274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研究</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tx1"/>
                          </a:solidFill>
                          <a:latin typeface="標楷體" pitchFamily="65" charset="-120"/>
                          <a:ea typeface="標楷體" pitchFamily="65" charset="-120"/>
                          <a:cs typeface="+mn-cs"/>
                        </a:rPr>
                        <a:t>2013 </a:t>
                      </a:r>
                      <a:r>
                        <a:rPr lang="en-US" altLang="zh-TW" sz="1800" kern="1200" dirty="0" err="1" smtClean="0">
                          <a:solidFill>
                            <a:schemeClr val="tx1"/>
                          </a:solidFill>
                          <a:latin typeface="標楷體" pitchFamily="65" charset="-120"/>
                          <a:ea typeface="標楷體" pitchFamily="65" charset="-120"/>
                          <a:cs typeface="+mn-cs"/>
                        </a:rPr>
                        <a:t>TiC</a:t>
                      </a:r>
                      <a:r>
                        <a:rPr lang="en-US" altLang="zh-TW" sz="1800" kern="1200" dirty="0" smtClean="0">
                          <a:solidFill>
                            <a:schemeClr val="tx1"/>
                          </a:solidFill>
                          <a:latin typeface="標楷體" pitchFamily="65" charset="-120"/>
                          <a:ea typeface="標楷體" pitchFamily="65" charset="-120"/>
                          <a:cs typeface="+mn-cs"/>
                        </a:rPr>
                        <a:t> Early Design Campaign</a:t>
                      </a:r>
                      <a:r>
                        <a:rPr lang="zh-TW" altLang="zh-TW" sz="1800" kern="1200" dirty="0" smtClean="0">
                          <a:solidFill>
                            <a:schemeClr val="tx1"/>
                          </a:solidFill>
                          <a:latin typeface="標楷體" pitchFamily="65" charset="-120"/>
                          <a:ea typeface="標楷體" pitchFamily="65" charset="-120"/>
                          <a:cs typeface="+mn-cs"/>
                        </a:rPr>
                        <a:t>產學合作計畫</a:t>
                      </a:r>
                      <a:r>
                        <a:rPr lang="en-US" altLang="zh-TW" sz="1800" kern="1200" dirty="0" smtClean="0">
                          <a:solidFill>
                            <a:schemeClr val="tx1"/>
                          </a:solidFill>
                          <a:latin typeface="標楷體" pitchFamily="65" charset="-120"/>
                          <a:ea typeface="標楷體" pitchFamily="65" charset="-120"/>
                          <a:cs typeface="+mn-cs"/>
                        </a:rPr>
                        <a:t>(</a:t>
                      </a:r>
                      <a:r>
                        <a:rPr lang="zh-TW" altLang="en-US" sz="1800" kern="1200" dirty="0" smtClean="0">
                          <a:solidFill>
                            <a:schemeClr val="tx1"/>
                          </a:solidFill>
                          <a:latin typeface="標楷體" pitchFamily="65" charset="-120"/>
                          <a:ea typeface="標楷體" pitchFamily="65" charset="-120"/>
                          <a:cs typeface="+mn-cs"/>
                        </a:rPr>
                        <a:t>工設系</a:t>
                      </a:r>
                      <a:r>
                        <a:rPr lang="en-US" altLang="zh-TW" sz="1800" kern="1200" dirty="0" smtClean="0">
                          <a:solidFill>
                            <a:schemeClr val="tx1"/>
                          </a:solidFill>
                          <a:latin typeface="標楷體" pitchFamily="65" charset="-120"/>
                          <a:ea typeface="標楷體" pitchFamily="65" charset="-120"/>
                          <a:cs typeface="+mn-cs"/>
                        </a:rPr>
                        <a:t>)</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latin typeface="標楷體" pitchFamily="65" charset="-120"/>
                          <a:ea typeface="標楷體" pitchFamily="65" charset="-120"/>
                          <a:cs typeface="Times New Roman"/>
                        </a:rPr>
                        <a:t>102.09</a:t>
                      </a:r>
                      <a:endParaRPr lang="zh-TW" altLang="zh-TW" sz="1800" kern="100" dirty="0" smtClean="0">
                        <a:latin typeface="標楷體" pitchFamily="65" charset="-120"/>
                        <a:ea typeface="標楷體" pitchFamily="65" charset="-120"/>
                        <a:cs typeface="Times New Roman"/>
                      </a:endParaRPr>
                    </a:p>
                  </a:txBody>
                  <a:tcPr anchor="ctr"/>
                </a:tc>
              </a:tr>
              <a:tr h="274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研究</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標楷體" pitchFamily="65" charset="-120"/>
                          <a:ea typeface="標楷體" pitchFamily="65" charset="-120"/>
                        </a:rPr>
                        <a:t>典範科技大學</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「木作技藝中心」計畫執行</a:t>
                      </a:r>
                    </a:p>
                  </a:txBody>
                  <a:tcPr anchor="ct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102.12</a:t>
                      </a:r>
                      <a:endParaRPr lang="zh-TW" sz="1800" kern="100" dirty="0">
                        <a:solidFill>
                          <a:schemeClr val="dk1"/>
                        </a:solidFill>
                        <a:latin typeface="標楷體" pitchFamily="65" charset="-120"/>
                        <a:ea typeface="標楷體" pitchFamily="65" charset="-120"/>
                        <a:cs typeface="+mn-cs"/>
                      </a:endParaRPr>
                    </a:p>
                  </a:txBody>
                  <a:tcPr/>
                </a:tc>
              </a:tr>
              <a:tr h="274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研究</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algn="l"/>
                      <a:r>
                        <a:rPr lang="zh-TW" altLang="en-US" sz="1800" dirty="0" smtClean="0">
                          <a:latin typeface="標楷體" pitchFamily="65" charset="-120"/>
                          <a:ea typeface="標楷體" pitchFamily="65" charset="-120"/>
                        </a:rPr>
                        <a:t>典範科技大學</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生態與體驗設計計畫執行</a:t>
                      </a:r>
                      <a:endParaRPr lang="zh-TW" altLang="en-US" sz="1800" dirty="0">
                        <a:latin typeface="標楷體" pitchFamily="65" charset="-120"/>
                        <a:ea typeface="標楷體" pitchFamily="65" charset="-120"/>
                      </a:endParaRPr>
                    </a:p>
                  </a:txBody>
                  <a:tcPr anchor="ct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102.12</a:t>
                      </a:r>
                      <a:endParaRPr lang="zh-TW" sz="1800" kern="100" dirty="0">
                        <a:solidFill>
                          <a:schemeClr val="dk1"/>
                        </a:solidFill>
                        <a:latin typeface="標楷體" pitchFamily="65" charset="-120"/>
                        <a:ea typeface="標楷體" pitchFamily="65" charset="-120"/>
                        <a:cs typeface="+mn-cs"/>
                      </a:endParaRPr>
                    </a:p>
                  </a:txBody>
                  <a:tcPr/>
                </a:tc>
              </a:tr>
              <a:tr h="274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研究</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r>
                        <a:rPr lang="zh-TW" altLang="en-US" sz="1800" kern="1200" dirty="0" smtClean="0">
                          <a:solidFill>
                            <a:srgbClr val="FF0000"/>
                          </a:solidFill>
                          <a:latin typeface="標楷體" pitchFamily="65" charset="-120"/>
                          <a:ea typeface="標楷體" pitchFamily="65" charset="-120"/>
                          <a:cs typeface="+mn-cs"/>
                        </a:rPr>
                        <a:t>國科會</a:t>
                      </a:r>
                      <a:r>
                        <a:rPr lang="zh-TW" altLang="zh-TW" sz="1800" kern="1200" dirty="0" smtClean="0">
                          <a:solidFill>
                            <a:srgbClr val="FF0000"/>
                          </a:solidFill>
                          <a:latin typeface="標楷體" pitchFamily="65" charset="-120"/>
                          <a:ea typeface="標楷體" pitchFamily="65" charset="-120"/>
                          <a:cs typeface="+mn-cs"/>
                        </a:rPr>
                        <a:t>「想像力與創新思維融入工程與設計教育」計畫</a:t>
                      </a:r>
                      <a:r>
                        <a:rPr lang="zh-TW" altLang="en-US" sz="1800" kern="1200" dirty="0" smtClean="0">
                          <a:solidFill>
                            <a:srgbClr val="FF0000"/>
                          </a:solidFill>
                          <a:latin typeface="標楷體" pitchFamily="65" charset="-120"/>
                          <a:ea typeface="標楷體" pitchFamily="65" charset="-120"/>
                          <a:cs typeface="+mn-cs"/>
                        </a:rPr>
                        <a:t>申請</a:t>
                      </a:r>
                      <a:endParaRPr lang="zh-TW" altLang="en-US" sz="1800" kern="1200" dirty="0">
                        <a:solidFill>
                          <a:srgbClr val="FF0000"/>
                        </a:solidFill>
                        <a:latin typeface="標楷體" pitchFamily="65" charset="-120"/>
                        <a:ea typeface="標楷體" pitchFamily="65" charset="-120"/>
                        <a:cs typeface="+mn-cs"/>
                      </a:endParaRPr>
                    </a:p>
                  </a:txBody>
                  <a:tcPr anchor="ct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102.09</a:t>
                      </a:r>
                      <a:endParaRPr lang="zh-TW" sz="1800" kern="100" dirty="0">
                        <a:solidFill>
                          <a:schemeClr val="dk1"/>
                        </a:solidFill>
                        <a:latin typeface="標楷體" pitchFamily="65" charset="-120"/>
                        <a:ea typeface="標楷體" pitchFamily="65" charset="-120"/>
                        <a:cs typeface="+mn-cs"/>
                      </a:endParaRPr>
                    </a:p>
                  </a:txBody>
                  <a:tcPr/>
                </a:tc>
              </a:tr>
              <a:tr h="480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國際化</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r>
                        <a:rPr lang="zh-TW" altLang="zh-TW" sz="1800" kern="1200" dirty="0" smtClean="0">
                          <a:solidFill>
                            <a:schemeClr val="dk1"/>
                          </a:solidFill>
                          <a:latin typeface="標楷體" pitchFamily="65" charset="-120"/>
                          <a:ea typeface="標楷體" pitchFamily="65" charset="-120"/>
                          <a:cs typeface="+mn-cs"/>
                        </a:rPr>
                        <a:t>聘任日籍教授</a:t>
                      </a:r>
                      <a:r>
                        <a:rPr lang="en-US" altLang="zh-TW" sz="1800" kern="1200" dirty="0" smtClean="0">
                          <a:solidFill>
                            <a:schemeClr val="dk1"/>
                          </a:solidFill>
                          <a:latin typeface="標楷體" pitchFamily="65" charset="-120"/>
                          <a:ea typeface="標楷體" pitchFamily="65" charset="-120"/>
                          <a:cs typeface="+mn-cs"/>
                        </a:rPr>
                        <a:t>IYORI Tsutomu</a:t>
                      </a:r>
                      <a:r>
                        <a:rPr lang="zh-TW" altLang="zh-TW" sz="1800" kern="1200" dirty="0" smtClean="0">
                          <a:solidFill>
                            <a:schemeClr val="dk1"/>
                          </a:solidFill>
                          <a:latin typeface="標楷體" pitchFamily="65" charset="-120"/>
                          <a:ea typeface="標楷體" pitchFamily="65" charset="-120"/>
                          <a:cs typeface="+mn-cs"/>
                        </a:rPr>
                        <a:t>擔任榮譽國際講座教授（京都大学大学院人間・環境学研究科）</a:t>
                      </a:r>
                      <a:endParaRPr lang="zh-TW" altLang="en-US" sz="1800" kern="1200" dirty="0">
                        <a:solidFill>
                          <a:schemeClr val="dk1"/>
                        </a:solidFill>
                        <a:latin typeface="標楷體" pitchFamily="65" charset="-120"/>
                        <a:ea typeface="標楷體" pitchFamily="65" charset="-120"/>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00" dirty="0" smtClean="0">
                          <a:solidFill>
                            <a:schemeClr val="dk1"/>
                          </a:solidFill>
                          <a:latin typeface="標楷體" pitchFamily="65" charset="-120"/>
                          <a:ea typeface="標楷體" pitchFamily="65" charset="-120"/>
                          <a:cs typeface="+mn-cs"/>
                        </a:rPr>
                        <a:t>102.09</a:t>
                      </a:r>
                      <a:endParaRPr lang="zh-TW" altLang="zh-TW" sz="1800" kern="100" dirty="0" smtClean="0">
                        <a:solidFill>
                          <a:schemeClr val="dk1"/>
                        </a:solidFill>
                        <a:latin typeface="標楷體" pitchFamily="65" charset="-120"/>
                        <a:ea typeface="標楷體" pitchFamily="65" charset="-120"/>
                        <a:cs typeface="+mn-cs"/>
                      </a:endParaRPr>
                    </a:p>
                    <a:p>
                      <a:pPr marL="0" algn="l" defTabSz="914400" rtl="0" eaLnBrk="1" latinLnBrk="0" hangingPunct="1">
                        <a:spcAft>
                          <a:spcPts val="0"/>
                        </a:spcAft>
                      </a:pPr>
                      <a:endParaRPr lang="zh-TW" sz="1800" kern="100" dirty="0">
                        <a:solidFill>
                          <a:schemeClr val="dk1"/>
                        </a:solidFill>
                        <a:latin typeface="標楷體" pitchFamily="65" charset="-120"/>
                        <a:ea typeface="標楷體" pitchFamily="65" charset="-120"/>
                        <a:cs typeface="+mn-cs"/>
                      </a:endParaRPr>
                    </a:p>
                  </a:txBody>
                  <a:tcPr/>
                </a:tc>
              </a:tr>
              <a:tr h="480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國際化</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dirty="0" smtClean="0">
                          <a:solidFill>
                            <a:schemeClr val="dk1"/>
                          </a:solidFill>
                          <a:latin typeface="標楷體" pitchFamily="65" charset="-120"/>
                          <a:ea typeface="標楷體" pitchFamily="65" charset="-120"/>
                          <a:cs typeface="+mn-cs"/>
                        </a:rPr>
                        <a:t>邀請波特蘭大學</a:t>
                      </a:r>
                      <a:r>
                        <a:rPr lang="en-US" altLang="zh-TW" sz="1800" kern="1200" dirty="0" err="1" smtClean="0">
                          <a:solidFill>
                            <a:schemeClr val="dk1"/>
                          </a:solidFill>
                          <a:latin typeface="標楷體" pitchFamily="65" charset="-120"/>
                          <a:ea typeface="標楷體" pitchFamily="65" charset="-120"/>
                          <a:cs typeface="+mn-cs"/>
                        </a:rPr>
                        <a:t>sergio</a:t>
                      </a:r>
                      <a:r>
                        <a:rPr lang="en-US" altLang="zh-TW" sz="1800" kern="1200" dirty="0" smtClean="0">
                          <a:solidFill>
                            <a:schemeClr val="dk1"/>
                          </a:solidFill>
                          <a:latin typeface="標楷體" pitchFamily="65" charset="-120"/>
                          <a:ea typeface="標楷體" pitchFamily="65" charset="-120"/>
                          <a:cs typeface="+mn-cs"/>
                        </a:rPr>
                        <a:t> </a:t>
                      </a:r>
                      <a:r>
                        <a:rPr lang="en-US" altLang="zh-TW" sz="1800" kern="1200" dirty="0" err="1" smtClean="0">
                          <a:solidFill>
                            <a:schemeClr val="dk1"/>
                          </a:solidFill>
                          <a:latin typeface="標楷體" pitchFamily="65" charset="-120"/>
                          <a:ea typeface="標楷體" pitchFamily="65" charset="-120"/>
                          <a:cs typeface="+mn-cs"/>
                        </a:rPr>
                        <a:t>palleroni</a:t>
                      </a:r>
                      <a:r>
                        <a:rPr lang="zh-TW" altLang="en-US" sz="1800" kern="1200" dirty="0" smtClean="0">
                          <a:solidFill>
                            <a:schemeClr val="dk1"/>
                          </a:solidFill>
                          <a:latin typeface="標楷體" pitchFamily="65" charset="-120"/>
                          <a:ea typeface="標楷體" pitchFamily="65" charset="-120"/>
                          <a:cs typeface="+mn-cs"/>
                        </a:rPr>
                        <a:t>教授與東京大學長澤泰教授研習講學</a:t>
                      </a:r>
                    </a:p>
                  </a:txBody>
                  <a:tcPr anchor="ct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102.09-11</a:t>
                      </a:r>
                      <a:endParaRPr lang="zh-TW" sz="1800" kern="100" dirty="0">
                        <a:solidFill>
                          <a:schemeClr val="dk1"/>
                        </a:solidFill>
                        <a:latin typeface="標楷體" pitchFamily="65" charset="-120"/>
                        <a:ea typeface="標楷體" pitchFamily="65" charset="-120"/>
                        <a:cs typeface="+mn-cs"/>
                      </a:endParaRPr>
                    </a:p>
                  </a:txBody>
                  <a:tcPr/>
                </a:tc>
              </a:tr>
              <a:tr h="480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smtClean="0">
                          <a:solidFill>
                            <a:schemeClr val="dk1"/>
                          </a:solidFill>
                          <a:latin typeface="標楷體" pitchFamily="65" charset="-120"/>
                          <a:ea typeface="標楷體" pitchFamily="65" charset="-120"/>
                          <a:cs typeface="+mn-cs"/>
                        </a:rPr>
                        <a:t>國際化</a:t>
                      </a:r>
                      <a:endParaRPr lang="zh-TW" altLang="zh-TW" sz="1800" kern="100" dirty="0" smtClean="0">
                        <a:solidFill>
                          <a:schemeClr val="dk1"/>
                        </a:solidFill>
                        <a:latin typeface="標楷體" pitchFamily="65" charset="-120"/>
                        <a:ea typeface="標楷體" pitchFamily="65" charset="-12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dirty="0" smtClean="0">
                          <a:solidFill>
                            <a:schemeClr val="dk1"/>
                          </a:solidFill>
                          <a:latin typeface="標楷體" pitchFamily="65" charset="-120"/>
                          <a:ea typeface="標楷體" pitchFamily="65" charset="-120"/>
                          <a:cs typeface="+mn-cs"/>
                        </a:rPr>
                        <a:t>邀請</a:t>
                      </a:r>
                      <a:r>
                        <a:rPr lang="zh-TW" altLang="zh-TW" sz="1800" kern="1200" dirty="0" smtClean="0">
                          <a:solidFill>
                            <a:schemeClr val="dk1"/>
                          </a:solidFill>
                          <a:latin typeface="標楷體" pitchFamily="65" charset="-120"/>
                          <a:ea typeface="標楷體" pitchFamily="65" charset="-120"/>
                          <a:cs typeface="+mn-cs"/>
                        </a:rPr>
                        <a:t>美國喬治亞理工教授</a:t>
                      </a:r>
                      <a:r>
                        <a:rPr lang="en-US" altLang="zh-TW" sz="1800" kern="1200" dirty="0" smtClean="0">
                          <a:solidFill>
                            <a:schemeClr val="dk1"/>
                          </a:solidFill>
                          <a:latin typeface="標楷體" pitchFamily="65" charset="-120"/>
                          <a:ea typeface="標楷體" pitchFamily="65" charset="-120"/>
                          <a:cs typeface="+mn-cs"/>
                        </a:rPr>
                        <a:t> Ellen Dunham-Jones</a:t>
                      </a:r>
                      <a:r>
                        <a:rPr lang="zh-TW" altLang="en-US" sz="1800" kern="1200" dirty="0" smtClean="0">
                          <a:solidFill>
                            <a:schemeClr val="dk1"/>
                          </a:solidFill>
                          <a:latin typeface="標楷體" pitchFamily="65" charset="-120"/>
                          <a:ea typeface="標楷體" pitchFamily="65" charset="-120"/>
                          <a:cs typeface="+mn-cs"/>
                        </a:rPr>
                        <a:t>專題演講</a:t>
                      </a:r>
                    </a:p>
                  </a:txBody>
                  <a:tcPr anchor="ctr"/>
                </a:tc>
                <a:tc>
                  <a:txBody>
                    <a:bodyPr/>
                    <a:lstStyle/>
                    <a:p>
                      <a:pPr marL="0" algn="l"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102.10</a:t>
                      </a:r>
                      <a:endParaRPr lang="zh-TW" sz="1800" kern="100" dirty="0">
                        <a:solidFill>
                          <a:schemeClr val="dk1"/>
                        </a:solidFill>
                        <a:latin typeface="標楷體" pitchFamily="65" charset="-120"/>
                        <a:ea typeface="標楷體" pitchFamily="65" charset="-120"/>
                        <a:cs typeface="+mn-cs"/>
                      </a:endParaRPr>
                    </a:p>
                  </a:txBody>
                  <a:tcPr/>
                </a:tc>
              </a:tr>
            </a:tbl>
          </a:graphicData>
        </a:graphic>
      </p:graphicFrame>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122</a:t>
            </a:fld>
            <a:endParaRPr lang="zh-TW" alt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7410"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C5149741-92DE-4B7C-B8F8-1F3F1CEE08DB}" type="slidenum">
              <a:rPr lang="en-US" altLang="zh-TW" smtClean="0"/>
              <a:pPr/>
              <a:t>123</a:t>
            </a:fld>
            <a:endParaRPr lang="en-US" altLang="zh-TW" smtClean="0"/>
          </a:p>
        </p:txBody>
      </p:sp>
      <p:sp>
        <p:nvSpPr>
          <p:cNvPr id="6"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Times New Roman" pitchFamily="18" charset="0"/>
                <a:ea typeface="標楷體" pitchFamily="65" charset="-120"/>
                <a:cs typeface="Times New Roman" pitchFamily="18" charset="0"/>
              </a:rPr>
              <a:t>近期重要工作執行</a:t>
            </a:r>
            <a:endParaRPr lang="zh-TW" altLang="en-US" sz="4000" dirty="0" smtClean="0">
              <a:latin typeface="標楷體" pitchFamily="65" charset="-120"/>
              <a:ea typeface="標楷體" pitchFamily="65" charset="-120"/>
            </a:endParaRPr>
          </a:p>
        </p:txBody>
      </p:sp>
      <p:sp>
        <p:nvSpPr>
          <p:cNvPr id="5" name="標題 1"/>
          <p:cNvSpPr>
            <a:spLocks noGrp="1"/>
          </p:cNvSpPr>
          <p:nvPr>
            <p:ph type="title"/>
          </p:nvPr>
        </p:nvSpPr>
        <p:spPr>
          <a:xfrm>
            <a:off x="0" y="0"/>
            <a:ext cx="6840538" cy="1079500"/>
          </a:xfrm>
          <a:solidFill>
            <a:schemeClr val="bg1"/>
          </a:solidFill>
        </p:spPr>
        <p:txBody>
          <a:bodyPr/>
          <a:lstStyle/>
          <a:p>
            <a:pPr algn="l"/>
            <a:r>
              <a:rPr lang="zh-TW" altLang="en-US" sz="4000" dirty="0" smtClean="0">
                <a:latin typeface="標楷體" pitchFamily="65" charset="-120"/>
                <a:ea typeface="標楷體" pitchFamily="65" charset="-120"/>
              </a:rPr>
              <a:t>擬辦重點業務</a:t>
            </a:r>
            <a:endParaRPr lang="en-US" altLang="zh-TW" sz="4000" dirty="0" smtClean="0">
              <a:latin typeface="標楷體" pitchFamily="65" charset="-120"/>
              <a:ea typeface="標楷體" pitchFamily="65" charset="-120"/>
            </a:endParaRPr>
          </a:p>
        </p:txBody>
      </p:sp>
      <p:graphicFrame>
        <p:nvGraphicFramePr>
          <p:cNvPr id="9" name="內容版面配置區 4"/>
          <p:cNvGraphicFramePr>
            <a:graphicFrameLocks noGrp="1"/>
          </p:cNvGraphicFramePr>
          <p:nvPr>
            <p:ph idx="1"/>
          </p:nvPr>
        </p:nvGraphicFramePr>
        <p:xfrm>
          <a:off x="574986" y="1412776"/>
          <a:ext cx="7885446" cy="3757969"/>
        </p:xfrm>
        <a:graphic>
          <a:graphicData uri="http://schemas.openxmlformats.org/drawingml/2006/table">
            <a:tbl>
              <a:tblPr firstRow="1" bandRow="1">
                <a:tableStyleId>{08FB837D-C827-4EFA-A057-4D05807E0F7C}</a:tableStyleId>
              </a:tblPr>
              <a:tblGrid>
                <a:gridCol w="719984"/>
                <a:gridCol w="7165462"/>
              </a:tblGrid>
              <a:tr h="459313">
                <a:tc>
                  <a:txBody>
                    <a:bodyPr/>
                    <a:lstStyle/>
                    <a:p>
                      <a:pPr algn="ctr"/>
                      <a:r>
                        <a:rPr lang="zh-TW" altLang="en-US" sz="1800" dirty="0" smtClean="0">
                          <a:latin typeface="標楷體" pitchFamily="65" charset="-120"/>
                          <a:ea typeface="標楷體" pitchFamily="65" charset="-120"/>
                        </a:rPr>
                        <a:t>項次</a:t>
                      </a:r>
                      <a:endParaRPr lang="zh-TW" altLang="en-US" sz="1800" dirty="0">
                        <a:latin typeface="標楷體" pitchFamily="65" charset="-120"/>
                        <a:ea typeface="標楷體" pitchFamily="65" charset="-120"/>
                      </a:endParaRPr>
                    </a:p>
                  </a:txBody>
                  <a:tcPr anchor="ctr"/>
                </a:tc>
                <a:tc>
                  <a:txBody>
                    <a:bodyPr/>
                    <a:lstStyle/>
                    <a:p>
                      <a:pPr algn="ctr"/>
                      <a:r>
                        <a:rPr lang="zh-TW" altLang="en-US" sz="1800" dirty="0" smtClean="0">
                          <a:latin typeface="標楷體" pitchFamily="65" charset="-120"/>
                          <a:ea typeface="標楷體" pitchFamily="65" charset="-120"/>
                        </a:rPr>
                        <a:t>工作內容</a:t>
                      </a:r>
                      <a:endParaRPr lang="zh-TW" altLang="en-US" sz="1800" dirty="0">
                        <a:latin typeface="標楷體" pitchFamily="65" charset="-120"/>
                        <a:ea typeface="標楷體" pitchFamily="65" charset="-120"/>
                      </a:endParaRPr>
                    </a:p>
                  </a:txBody>
                  <a:tcPr anchor="ctr"/>
                </a:tc>
              </a:tr>
              <a:tr h="459313">
                <a:tc>
                  <a:txBody>
                    <a:bodyPr/>
                    <a:lstStyle/>
                    <a:p>
                      <a:pPr algn="ctr" fontAlgn="ctr"/>
                      <a:r>
                        <a:rPr lang="en-US" altLang="zh-TW" sz="1800" b="0" i="0" u="none" strike="noStrike" dirty="0" smtClean="0">
                          <a:solidFill>
                            <a:srgbClr val="000000"/>
                          </a:solidFill>
                          <a:latin typeface="標楷體" pitchFamily="65" charset="-120"/>
                          <a:ea typeface="標楷體" pitchFamily="65" charset="-120"/>
                        </a:rPr>
                        <a:t>1</a:t>
                      </a:r>
                      <a:endParaRPr lang="en-US" altLang="zh-TW" sz="18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r>
                        <a:rPr lang="zh-TW" altLang="en-US" sz="1800" kern="1200" dirty="0" smtClean="0">
                          <a:solidFill>
                            <a:schemeClr val="tx1"/>
                          </a:solidFill>
                          <a:latin typeface="標楷體" pitchFamily="65" charset="-120"/>
                          <a:ea typeface="標楷體" pitchFamily="65" charset="-120"/>
                        </a:rPr>
                        <a:t>法國</a:t>
                      </a:r>
                      <a:r>
                        <a:rPr lang="en-US" altLang="zh-TW" sz="1800" kern="1200" dirty="0" smtClean="0">
                          <a:solidFill>
                            <a:schemeClr val="tx1"/>
                          </a:solidFill>
                          <a:latin typeface="標楷體" pitchFamily="65" charset="-120"/>
                          <a:ea typeface="標楷體" pitchFamily="65" charset="-120"/>
                        </a:rPr>
                        <a:t>ESTIA Engineering School</a:t>
                      </a:r>
                      <a:r>
                        <a:rPr lang="zh-TW" altLang="en-US" sz="1800" kern="1200" dirty="0" smtClean="0">
                          <a:solidFill>
                            <a:schemeClr val="tx1"/>
                          </a:solidFill>
                          <a:latin typeface="標楷體" pitchFamily="65" charset="-120"/>
                          <a:ea typeface="標楷體" pitchFamily="65" charset="-120"/>
                        </a:rPr>
                        <a:t> 本校參訪交流</a:t>
                      </a:r>
                      <a:endParaRPr lang="zh-TW" altLang="en-US" sz="1800" dirty="0">
                        <a:solidFill>
                          <a:schemeClr val="tx1"/>
                        </a:solidFill>
                        <a:latin typeface="標楷體" pitchFamily="65" charset="-120"/>
                        <a:ea typeface="標楷體" pitchFamily="65" charset="-120"/>
                      </a:endParaRPr>
                    </a:p>
                  </a:txBody>
                  <a:tcPr anchor="ctr"/>
                </a:tc>
              </a:tr>
              <a:tr h="459313">
                <a:tc>
                  <a:txBody>
                    <a:bodyPr/>
                    <a:lstStyle/>
                    <a:p>
                      <a:pPr algn="ctr" fontAlgn="ctr"/>
                      <a:r>
                        <a:rPr lang="en-US" altLang="zh-TW" sz="1800" b="0" i="0" u="none" strike="noStrike" dirty="0" smtClean="0">
                          <a:solidFill>
                            <a:srgbClr val="000000"/>
                          </a:solidFill>
                          <a:latin typeface="標楷體" pitchFamily="65" charset="-120"/>
                          <a:ea typeface="標楷體" pitchFamily="65" charset="-120"/>
                        </a:rPr>
                        <a:t>2</a:t>
                      </a:r>
                      <a:endParaRPr lang="en-US" altLang="zh-TW" sz="18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r>
                        <a:rPr lang="zh-TW" altLang="en-US" sz="1800" dirty="0" smtClean="0">
                          <a:solidFill>
                            <a:schemeClr val="tx1"/>
                          </a:solidFill>
                          <a:latin typeface="標楷體" pitchFamily="65" charset="-120"/>
                          <a:ea typeface="標楷體" pitchFamily="65" charset="-120"/>
                        </a:rPr>
                        <a:t>荷蘭設計知名大學雙聯學制合作事宜</a:t>
                      </a:r>
                      <a:endParaRPr lang="zh-TW" altLang="en-US" sz="1800" dirty="0">
                        <a:solidFill>
                          <a:schemeClr val="tx1"/>
                        </a:solidFill>
                        <a:latin typeface="標楷體" pitchFamily="65" charset="-120"/>
                        <a:ea typeface="標楷體" pitchFamily="65" charset="-120"/>
                      </a:endParaRPr>
                    </a:p>
                  </a:txBody>
                  <a:tcPr anchor="ctr"/>
                </a:tc>
              </a:tr>
              <a:tr h="459313">
                <a:tc>
                  <a:txBody>
                    <a:bodyPr/>
                    <a:lstStyle/>
                    <a:p>
                      <a:pPr algn="ctr" fontAlgn="ctr"/>
                      <a:r>
                        <a:rPr lang="en-US" altLang="zh-TW" sz="1800" b="0" i="0" u="none" strike="noStrike" dirty="0" smtClean="0">
                          <a:solidFill>
                            <a:srgbClr val="000000"/>
                          </a:solidFill>
                          <a:latin typeface="標楷體" pitchFamily="65" charset="-120"/>
                          <a:ea typeface="標楷體" pitchFamily="65" charset="-120"/>
                        </a:rPr>
                        <a:t>3</a:t>
                      </a:r>
                      <a:endParaRPr lang="en-US" altLang="zh-TW" sz="18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r>
                        <a:rPr lang="zh-TW" altLang="en-US" sz="1800" kern="1200" dirty="0" smtClean="0">
                          <a:solidFill>
                            <a:schemeClr val="tx1"/>
                          </a:solidFill>
                          <a:latin typeface="標楷體" pitchFamily="65" charset="-120"/>
                          <a:ea typeface="標楷體" pitchFamily="65" charset="-120"/>
                        </a:rPr>
                        <a:t>與美國波特蘭大學</a:t>
                      </a:r>
                      <a:r>
                        <a:rPr lang="zh-TW" altLang="en-US" sz="1800" dirty="0" smtClean="0">
                          <a:solidFill>
                            <a:schemeClr val="tx1"/>
                          </a:solidFill>
                          <a:latin typeface="標楷體" pitchFamily="65" charset="-120"/>
                          <a:ea typeface="標楷體" pitchFamily="65" charset="-120"/>
                        </a:rPr>
                        <a:t>簽訂</a:t>
                      </a:r>
                      <a:r>
                        <a:rPr lang="en-US" altLang="zh-TW" sz="1800" dirty="0" smtClean="0">
                          <a:solidFill>
                            <a:schemeClr val="tx1"/>
                          </a:solidFill>
                          <a:latin typeface="標楷體" pitchFamily="65" charset="-120"/>
                          <a:ea typeface="標楷體" pitchFamily="65" charset="-120"/>
                        </a:rPr>
                        <a:t>MOU</a:t>
                      </a:r>
                      <a:endParaRPr lang="zh-TW" altLang="en-US" sz="1800" dirty="0">
                        <a:solidFill>
                          <a:schemeClr val="tx1"/>
                        </a:solidFill>
                        <a:latin typeface="標楷體" pitchFamily="65" charset="-120"/>
                        <a:ea typeface="標楷體" pitchFamily="65" charset="-120"/>
                      </a:endParaRPr>
                    </a:p>
                  </a:txBody>
                  <a:tcPr anchor="ctr"/>
                </a:tc>
              </a:tr>
              <a:tr h="459313">
                <a:tc>
                  <a:txBody>
                    <a:bodyPr/>
                    <a:lstStyle/>
                    <a:p>
                      <a:pPr algn="ctr" fontAlgn="ctr"/>
                      <a:r>
                        <a:rPr lang="en-US" altLang="zh-TW" sz="1800" b="0" i="0" u="none" strike="noStrike" dirty="0" smtClean="0">
                          <a:solidFill>
                            <a:srgbClr val="000000"/>
                          </a:solidFill>
                          <a:latin typeface="標楷體" pitchFamily="65" charset="-120"/>
                          <a:ea typeface="標楷體" pitchFamily="65" charset="-120"/>
                        </a:rPr>
                        <a:t>4</a:t>
                      </a:r>
                      <a:endParaRPr lang="en-US" altLang="zh-TW" sz="18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itchFamily="65" charset="-120"/>
                          <a:ea typeface="標楷體" pitchFamily="65" charset="-120"/>
                        </a:rPr>
                        <a:t>與國外互動設計相關學校的姐妹校</a:t>
                      </a:r>
                      <a:r>
                        <a:rPr lang="en-US" altLang="zh-TW" sz="1800" dirty="0" smtClean="0">
                          <a:solidFill>
                            <a:schemeClr val="tx1"/>
                          </a:solidFill>
                          <a:latin typeface="標楷體" pitchFamily="65" charset="-120"/>
                          <a:ea typeface="標楷體" pitchFamily="65" charset="-120"/>
                        </a:rPr>
                        <a:t>(</a:t>
                      </a:r>
                      <a:r>
                        <a:rPr lang="zh-TW" altLang="en-US" sz="1800" dirty="0" smtClean="0">
                          <a:solidFill>
                            <a:schemeClr val="tx1"/>
                          </a:solidFill>
                          <a:latin typeface="標楷體" pitchFamily="65" charset="-120"/>
                          <a:ea typeface="標楷體" pitchFamily="65" charset="-120"/>
                        </a:rPr>
                        <a:t>如加拿大</a:t>
                      </a:r>
                      <a:r>
                        <a:rPr lang="en-US" altLang="zh-TW" sz="1800" dirty="0" smtClean="0">
                          <a:solidFill>
                            <a:schemeClr val="tx1"/>
                          </a:solidFill>
                          <a:latin typeface="標楷體" pitchFamily="65" charset="-120"/>
                          <a:ea typeface="標楷體" pitchFamily="65" charset="-120"/>
                        </a:rPr>
                        <a:t>Simon Frazer University,</a:t>
                      </a:r>
                      <a:r>
                        <a:rPr lang="zh-TW" altLang="en-US" sz="1800" dirty="0" smtClean="0">
                          <a:solidFill>
                            <a:schemeClr val="tx1"/>
                          </a:solidFill>
                          <a:latin typeface="標楷體" pitchFamily="65" charset="-120"/>
                          <a:ea typeface="標楷體" pitchFamily="65" charset="-120"/>
                        </a:rPr>
                        <a:t>丹麥</a:t>
                      </a:r>
                      <a:r>
                        <a:rPr lang="en-US" altLang="zh-TW" sz="1800" dirty="0" smtClean="0">
                          <a:solidFill>
                            <a:schemeClr val="tx1"/>
                          </a:solidFill>
                          <a:latin typeface="標楷體" pitchFamily="65" charset="-120"/>
                          <a:ea typeface="標楷體" pitchFamily="65" charset="-120"/>
                        </a:rPr>
                        <a:t>CIID,</a:t>
                      </a:r>
                      <a:r>
                        <a:rPr lang="zh-TW" altLang="en-US" sz="1800" dirty="0" smtClean="0">
                          <a:solidFill>
                            <a:schemeClr val="tx1"/>
                          </a:solidFill>
                          <a:latin typeface="標楷體" pitchFamily="65" charset="-120"/>
                          <a:ea typeface="標楷體" pitchFamily="65" charset="-120"/>
                        </a:rPr>
                        <a:t>日本公立函館未來大學等</a:t>
                      </a:r>
                      <a:r>
                        <a:rPr lang="en-US" altLang="zh-TW" sz="1800" dirty="0" smtClean="0">
                          <a:solidFill>
                            <a:schemeClr val="tx1"/>
                          </a:solidFill>
                          <a:latin typeface="標楷體" pitchFamily="65" charset="-120"/>
                          <a:ea typeface="標楷體" pitchFamily="65" charset="-120"/>
                        </a:rPr>
                        <a:t>)</a:t>
                      </a:r>
                      <a:r>
                        <a:rPr lang="zh-TW" altLang="en-US" sz="1800" dirty="0" smtClean="0">
                          <a:solidFill>
                            <a:schemeClr val="tx1"/>
                          </a:solidFill>
                          <a:latin typeface="標楷體" pitchFamily="65" charset="-120"/>
                          <a:ea typeface="標楷體" pitchFamily="65" charset="-120"/>
                        </a:rPr>
                        <a:t>，進行師資交流與交換學生計畫</a:t>
                      </a:r>
                    </a:p>
                  </a:txBody>
                  <a:tcPr anchor="ctr"/>
                </a:tc>
              </a:tr>
              <a:tr h="547004">
                <a:tc>
                  <a:txBody>
                    <a:bodyPr/>
                    <a:lstStyle/>
                    <a:p>
                      <a:pPr algn="ctr" fontAlgn="ctr"/>
                      <a:r>
                        <a:rPr lang="en-US" altLang="zh-TW" sz="1800" b="0" i="0" u="none" strike="noStrike" dirty="0" smtClean="0">
                          <a:solidFill>
                            <a:srgbClr val="000000"/>
                          </a:solidFill>
                          <a:latin typeface="標楷體" pitchFamily="65" charset="-120"/>
                          <a:ea typeface="標楷體" pitchFamily="65" charset="-120"/>
                        </a:rPr>
                        <a:t>5</a:t>
                      </a:r>
                      <a:endParaRPr lang="en-US" altLang="zh-TW" sz="18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r>
                        <a:rPr lang="zh-TW" altLang="en-US" sz="1800" dirty="0" smtClean="0">
                          <a:solidFill>
                            <a:schemeClr val="tx1"/>
                          </a:solidFill>
                          <a:latin typeface="標楷體" pitchFamily="65" charset="-120"/>
                          <a:ea typeface="標楷體" pitchFamily="65" charset="-120"/>
                        </a:rPr>
                        <a:t>遠雄文教基金會產學合作</a:t>
                      </a:r>
                      <a:endParaRPr lang="zh-TW" altLang="en-US" sz="1800" dirty="0">
                        <a:solidFill>
                          <a:schemeClr val="tx1"/>
                        </a:solidFill>
                        <a:latin typeface="標楷體" pitchFamily="65" charset="-120"/>
                        <a:ea typeface="標楷體" pitchFamily="65" charset="-120"/>
                      </a:endParaRPr>
                    </a:p>
                  </a:txBody>
                  <a:tcPr anchor="ctr"/>
                </a:tc>
              </a:tr>
              <a:tr h="459313">
                <a:tc>
                  <a:txBody>
                    <a:bodyPr/>
                    <a:lstStyle/>
                    <a:p>
                      <a:pPr marL="0" algn="ctr" defTabSz="914400" rtl="0" eaLnBrk="1" fontAlgn="ctr" latinLnBrk="0" hangingPunct="1"/>
                      <a:r>
                        <a:rPr lang="en-US" altLang="zh-TW" sz="1800" u="none" strike="noStrike" kern="1200" dirty="0" smtClean="0">
                          <a:solidFill>
                            <a:schemeClr val="dk1"/>
                          </a:solidFill>
                          <a:latin typeface="標楷體" pitchFamily="65" charset="-120"/>
                          <a:ea typeface="標楷體" pitchFamily="65" charset="-120"/>
                          <a:cs typeface="+mn-cs"/>
                        </a:rPr>
                        <a:t>6</a:t>
                      </a:r>
                      <a:endParaRPr lang="zh-TW" altLang="en-US" sz="18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l" defTabSz="914400" rtl="0" eaLnBrk="1" latinLnBrk="0" hangingPunct="1"/>
                      <a:r>
                        <a:rPr lang="en-US" altLang="zh-TW" sz="1800" kern="1200" dirty="0" smtClean="0">
                          <a:solidFill>
                            <a:schemeClr val="tx1"/>
                          </a:solidFill>
                          <a:latin typeface="標楷體" pitchFamily="65" charset="-120"/>
                          <a:ea typeface="標楷體" pitchFamily="65" charset="-120"/>
                          <a:cs typeface="+mn-cs"/>
                        </a:rPr>
                        <a:t>2014</a:t>
                      </a:r>
                      <a:r>
                        <a:rPr lang="zh-TW" altLang="en-US" sz="1800" kern="1200" dirty="0" smtClean="0">
                          <a:solidFill>
                            <a:schemeClr val="tx1"/>
                          </a:solidFill>
                          <a:latin typeface="標楷體" pitchFamily="65" charset="-120"/>
                          <a:ea typeface="標楷體" pitchFamily="65" charset="-120"/>
                          <a:cs typeface="+mn-cs"/>
                        </a:rPr>
                        <a:t>新一代設計展籌備</a:t>
                      </a:r>
                    </a:p>
                  </a:txBody>
                  <a:tcPr anchor="ctr"/>
                </a:tc>
              </a:tr>
            </a:tbl>
          </a:graphicData>
        </a:graphic>
      </p:graphicFrame>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直線接點 3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38" name="Picture 2"/>
          <p:cNvPicPr>
            <a:picLocks noChangeAspect="1" noChangeArrowheads="1"/>
          </p:cNvPicPr>
          <p:nvPr/>
        </p:nvPicPr>
        <p:blipFill>
          <a:blip r:embed="rId3" cstate="email">
            <a:grayscl/>
          </a:blip>
          <a:srcRect/>
          <a:stretch>
            <a:fillRect/>
          </a:stretch>
        </p:blipFill>
        <p:spPr bwMode="auto">
          <a:xfrm>
            <a:off x="466723" y="1366541"/>
            <a:ext cx="8248681" cy="374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410"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C5149741-92DE-4B7C-B8F8-1F3F1CEE08DB}" type="slidenum">
              <a:rPr lang="en-US" altLang="zh-TW" smtClean="0"/>
              <a:pPr/>
              <a:t>124</a:t>
            </a:fld>
            <a:endParaRPr lang="en-US" altLang="zh-TW" smtClean="0"/>
          </a:p>
        </p:txBody>
      </p:sp>
      <p:sp>
        <p:nvSpPr>
          <p:cNvPr id="6"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Times New Roman" pitchFamily="18" charset="0"/>
                <a:ea typeface="標楷體" pitchFamily="65" charset="-120"/>
                <a:cs typeface="Times New Roman" pitchFamily="18" charset="0"/>
              </a:rPr>
              <a:t>近期重要工作執行</a:t>
            </a:r>
            <a:endParaRPr lang="zh-TW" altLang="en-US" sz="4000" dirty="0" smtClean="0">
              <a:latin typeface="標楷體" pitchFamily="65" charset="-120"/>
              <a:ea typeface="標楷體" pitchFamily="65" charset="-120"/>
            </a:endParaRPr>
          </a:p>
        </p:txBody>
      </p:sp>
      <p:sp>
        <p:nvSpPr>
          <p:cNvPr id="5" name="標題 1"/>
          <p:cNvSpPr>
            <a:spLocks noGrp="1"/>
          </p:cNvSpPr>
          <p:nvPr>
            <p:ph type="title"/>
          </p:nvPr>
        </p:nvSpPr>
        <p:spPr>
          <a:xfrm>
            <a:off x="0" y="0"/>
            <a:ext cx="6840538" cy="1079500"/>
          </a:xfrm>
          <a:solidFill>
            <a:schemeClr val="bg1"/>
          </a:solidFill>
        </p:spPr>
        <p:txBody>
          <a:bodyPr/>
          <a:lstStyle/>
          <a:p>
            <a:pPr algn="l"/>
            <a:r>
              <a:rPr lang="zh-TW" altLang="en-US" sz="4000" dirty="0" smtClean="0">
                <a:latin typeface="標楷體" pitchFamily="65" charset="-120"/>
                <a:ea typeface="標楷體" pitchFamily="65" charset="-120"/>
              </a:rPr>
              <a:t>未來展望</a:t>
            </a:r>
            <a:endParaRPr lang="en-US" altLang="zh-TW" sz="4000" dirty="0" smtClean="0">
              <a:latin typeface="標楷體" pitchFamily="65" charset="-120"/>
              <a:ea typeface="標楷體" pitchFamily="65" charset="-120"/>
            </a:endParaRPr>
          </a:p>
        </p:txBody>
      </p:sp>
      <p:grpSp>
        <p:nvGrpSpPr>
          <p:cNvPr id="2" name="群組 56"/>
          <p:cNvGrpSpPr>
            <a:grpSpLocks/>
          </p:cNvGrpSpPr>
          <p:nvPr/>
        </p:nvGrpSpPr>
        <p:grpSpPr bwMode="auto">
          <a:xfrm>
            <a:off x="500063" y="1124744"/>
            <a:ext cx="8215312" cy="4613275"/>
            <a:chOff x="881030" y="1887237"/>
            <a:chExt cx="8216446" cy="4614425"/>
          </a:xfrm>
        </p:grpSpPr>
        <p:sp>
          <p:nvSpPr>
            <p:cNvPr id="11" name="文字方塊 10"/>
            <p:cNvSpPr txBox="1"/>
            <p:nvPr/>
          </p:nvSpPr>
          <p:spPr>
            <a:xfrm>
              <a:off x="2811683" y="6101553"/>
              <a:ext cx="3005951" cy="400109"/>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defRPr/>
              </a:pPr>
              <a:r>
                <a:rPr lang="zh-TW" altLang="en-US" sz="2000" cap="all" dirty="0">
                  <a:ln w="0"/>
                  <a:solidFill>
                    <a:schemeClr val="accent1">
                      <a:lumMod val="75000"/>
                    </a:schemeClr>
                  </a:solidFill>
                  <a:effectLst>
                    <a:reflection blurRad="12700" stA="50000" endPos="50000" dist="5000" dir="5400000" sy="-100000" rotWithShape="0"/>
                  </a:effectLst>
                  <a:latin typeface="華康中圓體" pitchFamily="49" charset="-120"/>
                </a:rPr>
                <a:t>臺北市都市綠網軸線計畫</a:t>
              </a:r>
            </a:p>
          </p:txBody>
        </p:sp>
        <p:grpSp>
          <p:nvGrpSpPr>
            <p:cNvPr id="3" name="群組 47"/>
            <p:cNvGrpSpPr>
              <a:grpSpLocks/>
            </p:cNvGrpSpPr>
            <p:nvPr/>
          </p:nvGrpSpPr>
          <p:grpSpPr bwMode="auto">
            <a:xfrm>
              <a:off x="881030" y="1887237"/>
              <a:ext cx="8216446" cy="4257148"/>
              <a:chOff x="881030" y="1928802"/>
              <a:chExt cx="8216446" cy="4257148"/>
            </a:xfrm>
          </p:grpSpPr>
          <p:sp>
            <p:nvSpPr>
              <p:cNvPr id="13" name="手繪多邊形 12"/>
              <p:cNvSpPr/>
              <p:nvPr/>
            </p:nvSpPr>
            <p:spPr bwMode="auto">
              <a:xfrm>
                <a:off x="881030" y="2918061"/>
                <a:ext cx="8216446" cy="1003550"/>
              </a:xfrm>
              <a:custGeom>
                <a:avLst/>
                <a:gdLst>
                  <a:gd name="connsiteX0" fmla="*/ 0 w 7744691"/>
                  <a:gd name="connsiteY0" fmla="*/ 152400 h 803563"/>
                  <a:gd name="connsiteX1" fmla="*/ 138545 w 7744691"/>
                  <a:gd name="connsiteY1" fmla="*/ 221672 h 803563"/>
                  <a:gd name="connsiteX2" fmla="*/ 193963 w 7744691"/>
                  <a:gd name="connsiteY2" fmla="*/ 207818 h 803563"/>
                  <a:gd name="connsiteX3" fmla="*/ 277091 w 7744691"/>
                  <a:gd name="connsiteY3" fmla="*/ 0 h 803563"/>
                  <a:gd name="connsiteX4" fmla="*/ 623454 w 7744691"/>
                  <a:gd name="connsiteY4" fmla="*/ 69272 h 803563"/>
                  <a:gd name="connsiteX5" fmla="*/ 858981 w 7744691"/>
                  <a:gd name="connsiteY5" fmla="*/ 138545 h 803563"/>
                  <a:gd name="connsiteX6" fmla="*/ 1149927 w 7744691"/>
                  <a:gd name="connsiteY6" fmla="*/ 221672 h 803563"/>
                  <a:gd name="connsiteX7" fmla="*/ 1427018 w 7744691"/>
                  <a:gd name="connsiteY7" fmla="*/ 277091 h 803563"/>
                  <a:gd name="connsiteX8" fmla="*/ 1801091 w 7744691"/>
                  <a:gd name="connsiteY8" fmla="*/ 332509 h 803563"/>
                  <a:gd name="connsiteX9" fmla="*/ 2050472 w 7744691"/>
                  <a:gd name="connsiteY9" fmla="*/ 360218 h 803563"/>
                  <a:gd name="connsiteX10" fmla="*/ 2286000 w 7744691"/>
                  <a:gd name="connsiteY10" fmla="*/ 374072 h 803563"/>
                  <a:gd name="connsiteX11" fmla="*/ 2604654 w 7744691"/>
                  <a:gd name="connsiteY11" fmla="*/ 471054 h 803563"/>
                  <a:gd name="connsiteX12" fmla="*/ 2937163 w 7744691"/>
                  <a:gd name="connsiteY12" fmla="*/ 595745 h 803563"/>
                  <a:gd name="connsiteX13" fmla="*/ 3200400 w 7744691"/>
                  <a:gd name="connsiteY13" fmla="*/ 678872 h 803563"/>
                  <a:gd name="connsiteX14" fmla="*/ 3519054 w 7744691"/>
                  <a:gd name="connsiteY14" fmla="*/ 748145 h 803563"/>
                  <a:gd name="connsiteX15" fmla="*/ 3810000 w 7744691"/>
                  <a:gd name="connsiteY15" fmla="*/ 775854 h 803563"/>
                  <a:gd name="connsiteX16" fmla="*/ 4253345 w 7744691"/>
                  <a:gd name="connsiteY16" fmla="*/ 762000 h 803563"/>
                  <a:gd name="connsiteX17" fmla="*/ 4641272 w 7744691"/>
                  <a:gd name="connsiteY17" fmla="*/ 706582 h 803563"/>
                  <a:gd name="connsiteX18" fmla="*/ 4835236 w 7744691"/>
                  <a:gd name="connsiteY18" fmla="*/ 706582 h 803563"/>
                  <a:gd name="connsiteX19" fmla="*/ 5320145 w 7744691"/>
                  <a:gd name="connsiteY19" fmla="*/ 775854 h 803563"/>
                  <a:gd name="connsiteX20" fmla="*/ 5638800 w 7744691"/>
                  <a:gd name="connsiteY20" fmla="*/ 803563 h 803563"/>
                  <a:gd name="connsiteX21" fmla="*/ 5943600 w 7744691"/>
                  <a:gd name="connsiteY21" fmla="*/ 748145 h 803563"/>
                  <a:gd name="connsiteX22" fmla="*/ 6303818 w 7744691"/>
                  <a:gd name="connsiteY22" fmla="*/ 678872 h 803563"/>
                  <a:gd name="connsiteX23" fmla="*/ 6580909 w 7744691"/>
                  <a:gd name="connsiteY23" fmla="*/ 498763 h 803563"/>
                  <a:gd name="connsiteX24" fmla="*/ 7010400 w 7744691"/>
                  <a:gd name="connsiteY24" fmla="*/ 318654 h 803563"/>
                  <a:gd name="connsiteX25" fmla="*/ 7495309 w 7744691"/>
                  <a:gd name="connsiteY25" fmla="*/ 166254 h 803563"/>
                  <a:gd name="connsiteX26" fmla="*/ 7744691 w 7744691"/>
                  <a:gd name="connsiteY26" fmla="*/ 41563 h 803563"/>
                  <a:gd name="connsiteX0" fmla="*/ 0 w 7495309"/>
                  <a:gd name="connsiteY0" fmla="*/ 152400 h 803563"/>
                  <a:gd name="connsiteX1" fmla="*/ 138545 w 7495309"/>
                  <a:gd name="connsiteY1" fmla="*/ 221672 h 803563"/>
                  <a:gd name="connsiteX2" fmla="*/ 193963 w 7495309"/>
                  <a:gd name="connsiteY2" fmla="*/ 207818 h 803563"/>
                  <a:gd name="connsiteX3" fmla="*/ 277091 w 7495309"/>
                  <a:gd name="connsiteY3" fmla="*/ 0 h 803563"/>
                  <a:gd name="connsiteX4" fmla="*/ 623454 w 7495309"/>
                  <a:gd name="connsiteY4" fmla="*/ 69272 h 803563"/>
                  <a:gd name="connsiteX5" fmla="*/ 858981 w 7495309"/>
                  <a:gd name="connsiteY5" fmla="*/ 138545 h 803563"/>
                  <a:gd name="connsiteX6" fmla="*/ 1149927 w 7495309"/>
                  <a:gd name="connsiteY6" fmla="*/ 221672 h 803563"/>
                  <a:gd name="connsiteX7" fmla="*/ 1427018 w 7495309"/>
                  <a:gd name="connsiteY7" fmla="*/ 277091 h 803563"/>
                  <a:gd name="connsiteX8" fmla="*/ 1801091 w 7495309"/>
                  <a:gd name="connsiteY8" fmla="*/ 332509 h 803563"/>
                  <a:gd name="connsiteX9" fmla="*/ 2050472 w 7495309"/>
                  <a:gd name="connsiteY9" fmla="*/ 360218 h 803563"/>
                  <a:gd name="connsiteX10" fmla="*/ 2286000 w 7495309"/>
                  <a:gd name="connsiteY10" fmla="*/ 374072 h 803563"/>
                  <a:gd name="connsiteX11" fmla="*/ 2604654 w 7495309"/>
                  <a:gd name="connsiteY11" fmla="*/ 471054 h 803563"/>
                  <a:gd name="connsiteX12" fmla="*/ 2937163 w 7495309"/>
                  <a:gd name="connsiteY12" fmla="*/ 595745 h 803563"/>
                  <a:gd name="connsiteX13" fmla="*/ 3200400 w 7495309"/>
                  <a:gd name="connsiteY13" fmla="*/ 678872 h 803563"/>
                  <a:gd name="connsiteX14" fmla="*/ 3519054 w 7495309"/>
                  <a:gd name="connsiteY14" fmla="*/ 748145 h 803563"/>
                  <a:gd name="connsiteX15" fmla="*/ 3810000 w 7495309"/>
                  <a:gd name="connsiteY15" fmla="*/ 775854 h 803563"/>
                  <a:gd name="connsiteX16" fmla="*/ 4253345 w 7495309"/>
                  <a:gd name="connsiteY16" fmla="*/ 762000 h 803563"/>
                  <a:gd name="connsiteX17" fmla="*/ 4641272 w 7495309"/>
                  <a:gd name="connsiteY17" fmla="*/ 706582 h 803563"/>
                  <a:gd name="connsiteX18" fmla="*/ 4835236 w 7495309"/>
                  <a:gd name="connsiteY18" fmla="*/ 706582 h 803563"/>
                  <a:gd name="connsiteX19" fmla="*/ 5320145 w 7495309"/>
                  <a:gd name="connsiteY19" fmla="*/ 775854 h 803563"/>
                  <a:gd name="connsiteX20" fmla="*/ 5638800 w 7495309"/>
                  <a:gd name="connsiteY20" fmla="*/ 803563 h 803563"/>
                  <a:gd name="connsiteX21" fmla="*/ 5943600 w 7495309"/>
                  <a:gd name="connsiteY21" fmla="*/ 748145 h 803563"/>
                  <a:gd name="connsiteX22" fmla="*/ 6303818 w 7495309"/>
                  <a:gd name="connsiteY22" fmla="*/ 678872 h 803563"/>
                  <a:gd name="connsiteX23" fmla="*/ 6580909 w 7495309"/>
                  <a:gd name="connsiteY23" fmla="*/ 498763 h 803563"/>
                  <a:gd name="connsiteX24" fmla="*/ 7010400 w 7495309"/>
                  <a:gd name="connsiteY24" fmla="*/ 318654 h 803563"/>
                  <a:gd name="connsiteX25" fmla="*/ 7495309 w 7495309"/>
                  <a:gd name="connsiteY25" fmla="*/ 166254 h 803563"/>
                  <a:gd name="connsiteX0" fmla="*/ 0 w 7010400"/>
                  <a:gd name="connsiteY0" fmla="*/ 152400 h 803563"/>
                  <a:gd name="connsiteX1" fmla="*/ 138545 w 7010400"/>
                  <a:gd name="connsiteY1" fmla="*/ 221672 h 803563"/>
                  <a:gd name="connsiteX2" fmla="*/ 193963 w 7010400"/>
                  <a:gd name="connsiteY2" fmla="*/ 207818 h 803563"/>
                  <a:gd name="connsiteX3" fmla="*/ 277091 w 7010400"/>
                  <a:gd name="connsiteY3" fmla="*/ 0 h 803563"/>
                  <a:gd name="connsiteX4" fmla="*/ 623454 w 7010400"/>
                  <a:gd name="connsiteY4" fmla="*/ 69272 h 803563"/>
                  <a:gd name="connsiteX5" fmla="*/ 858981 w 7010400"/>
                  <a:gd name="connsiteY5" fmla="*/ 138545 h 803563"/>
                  <a:gd name="connsiteX6" fmla="*/ 1149927 w 7010400"/>
                  <a:gd name="connsiteY6" fmla="*/ 221672 h 803563"/>
                  <a:gd name="connsiteX7" fmla="*/ 1427018 w 7010400"/>
                  <a:gd name="connsiteY7" fmla="*/ 277091 h 803563"/>
                  <a:gd name="connsiteX8" fmla="*/ 1801091 w 7010400"/>
                  <a:gd name="connsiteY8" fmla="*/ 332509 h 803563"/>
                  <a:gd name="connsiteX9" fmla="*/ 2050472 w 7010400"/>
                  <a:gd name="connsiteY9" fmla="*/ 360218 h 803563"/>
                  <a:gd name="connsiteX10" fmla="*/ 2286000 w 7010400"/>
                  <a:gd name="connsiteY10" fmla="*/ 374072 h 803563"/>
                  <a:gd name="connsiteX11" fmla="*/ 2604654 w 7010400"/>
                  <a:gd name="connsiteY11" fmla="*/ 471054 h 803563"/>
                  <a:gd name="connsiteX12" fmla="*/ 2937163 w 7010400"/>
                  <a:gd name="connsiteY12" fmla="*/ 595745 h 803563"/>
                  <a:gd name="connsiteX13" fmla="*/ 3200400 w 7010400"/>
                  <a:gd name="connsiteY13" fmla="*/ 678872 h 803563"/>
                  <a:gd name="connsiteX14" fmla="*/ 3519054 w 7010400"/>
                  <a:gd name="connsiteY14" fmla="*/ 748145 h 803563"/>
                  <a:gd name="connsiteX15" fmla="*/ 3810000 w 7010400"/>
                  <a:gd name="connsiteY15" fmla="*/ 775854 h 803563"/>
                  <a:gd name="connsiteX16" fmla="*/ 4253345 w 7010400"/>
                  <a:gd name="connsiteY16" fmla="*/ 762000 h 803563"/>
                  <a:gd name="connsiteX17" fmla="*/ 4641272 w 7010400"/>
                  <a:gd name="connsiteY17" fmla="*/ 706582 h 803563"/>
                  <a:gd name="connsiteX18" fmla="*/ 4835236 w 7010400"/>
                  <a:gd name="connsiteY18" fmla="*/ 706582 h 803563"/>
                  <a:gd name="connsiteX19" fmla="*/ 5320145 w 7010400"/>
                  <a:gd name="connsiteY19" fmla="*/ 775854 h 803563"/>
                  <a:gd name="connsiteX20" fmla="*/ 5638800 w 7010400"/>
                  <a:gd name="connsiteY20" fmla="*/ 803563 h 803563"/>
                  <a:gd name="connsiteX21" fmla="*/ 5943600 w 7010400"/>
                  <a:gd name="connsiteY21" fmla="*/ 748145 h 803563"/>
                  <a:gd name="connsiteX22" fmla="*/ 6303818 w 7010400"/>
                  <a:gd name="connsiteY22" fmla="*/ 678872 h 803563"/>
                  <a:gd name="connsiteX23" fmla="*/ 6580909 w 7010400"/>
                  <a:gd name="connsiteY23" fmla="*/ 498763 h 803563"/>
                  <a:gd name="connsiteX24" fmla="*/ 7010400 w 7010400"/>
                  <a:gd name="connsiteY24" fmla="*/ 318654 h 803563"/>
                  <a:gd name="connsiteX0" fmla="*/ 0 w 6871855"/>
                  <a:gd name="connsiteY0" fmla="*/ 221672 h 803563"/>
                  <a:gd name="connsiteX1" fmla="*/ 55418 w 6871855"/>
                  <a:gd name="connsiteY1" fmla="*/ 207818 h 803563"/>
                  <a:gd name="connsiteX2" fmla="*/ 138546 w 6871855"/>
                  <a:gd name="connsiteY2" fmla="*/ 0 h 803563"/>
                  <a:gd name="connsiteX3" fmla="*/ 484909 w 6871855"/>
                  <a:gd name="connsiteY3" fmla="*/ 69272 h 803563"/>
                  <a:gd name="connsiteX4" fmla="*/ 720436 w 6871855"/>
                  <a:gd name="connsiteY4" fmla="*/ 138545 h 803563"/>
                  <a:gd name="connsiteX5" fmla="*/ 1011382 w 6871855"/>
                  <a:gd name="connsiteY5" fmla="*/ 221672 h 803563"/>
                  <a:gd name="connsiteX6" fmla="*/ 1288473 w 6871855"/>
                  <a:gd name="connsiteY6" fmla="*/ 277091 h 803563"/>
                  <a:gd name="connsiteX7" fmla="*/ 1662546 w 6871855"/>
                  <a:gd name="connsiteY7" fmla="*/ 332509 h 803563"/>
                  <a:gd name="connsiteX8" fmla="*/ 1911927 w 6871855"/>
                  <a:gd name="connsiteY8" fmla="*/ 360218 h 803563"/>
                  <a:gd name="connsiteX9" fmla="*/ 2147455 w 6871855"/>
                  <a:gd name="connsiteY9" fmla="*/ 374072 h 803563"/>
                  <a:gd name="connsiteX10" fmla="*/ 2466109 w 6871855"/>
                  <a:gd name="connsiteY10" fmla="*/ 471054 h 803563"/>
                  <a:gd name="connsiteX11" fmla="*/ 2798618 w 6871855"/>
                  <a:gd name="connsiteY11" fmla="*/ 595745 h 803563"/>
                  <a:gd name="connsiteX12" fmla="*/ 3061855 w 6871855"/>
                  <a:gd name="connsiteY12" fmla="*/ 678872 h 803563"/>
                  <a:gd name="connsiteX13" fmla="*/ 3380509 w 6871855"/>
                  <a:gd name="connsiteY13" fmla="*/ 748145 h 803563"/>
                  <a:gd name="connsiteX14" fmla="*/ 3671455 w 6871855"/>
                  <a:gd name="connsiteY14" fmla="*/ 775854 h 803563"/>
                  <a:gd name="connsiteX15" fmla="*/ 4114800 w 6871855"/>
                  <a:gd name="connsiteY15" fmla="*/ 762000 h 803563"/>
                  <a:gd name="connsiteX16" fmla="*/ 4502727 w 6871855"/>
                  <a:gd name="connsiteY16" fmla="*/ 706582 h 803563"/>
                  <a:gd name="connsiteX17" fmla="*/ 4696691 w 6871855"/>
                  <a:gd name="connsiteY17" fmla="*/ 706582 h 803563"/>
                  <a:gd name="connsiteX18" fmla="*/ 5181600 w 6871855"/>
                  <a:gd name="connsiteY18" fmla="*/ 775854 h 803563"/>
                  <a:gd name="connsiteX19" fmla="*/ 5500255 w 6871855"/>
                  <a:gd name="connsiteY19" fmla="*/ 803563 h 803563"/>
                  <a:gd name="connsiteX20" fmla="*/ 5805055 w 6871855"/>
                  <a:gd name="connsiteY20" fmla="*/ 748145 h 803563"/>
                  <a:gd name="connsiteX21" fmla="*/ 6165273 w 6871855"/>
                  <a:gd name="connsiteY21" fmla="*/ 678872 h 803563"/>
                  <a:gd name="connsiteX22" fmla="*/ 6442364 w 6871855"/>
                  <a:gd name="connsiteY22" fmla="*/ 498763 h 803563"/>
                  <a:gd name="connsiteX23" fmla="*/ 6871855 w 6871855"/>
                  <a:gd name="connsiteY23" fmla="*/ 318654 h 803563"/>
                  <a:gd name="connsiteX0" fmla="*/ 0 w 6816437"/>
                  <a:gd name="connsiteY0" fmla="*/ 207818 h 803563"/>
                  <a:gd name="connsiteX1" fmla="*/ 83128 w 6816437"/>
                  <a:gd name="connsiteY1" fmla="*/ 0 h 803563"/>
                  <a:gd name="connsiteX2" fmla="*/ 429491 w 6816437"/>
                  <a:gd name="connsiteY2" fmla="*/ 69272 h 803563"/>
                  <a:gd name="connsiteX3" fmla="*/ 665018 w 6816437"/>
                  <a:gd name="connsiteY3" fmla="*/ 138545 h 803563"/>
                  <a:gd name="connsiteX4" fmla="*/ 955964 w 6816437"/>
                  <a:gd name="connsiteY4" fmla="*/ 221672 h 803563"/>
                  <a:gd name="connsiteX5" fmla="*/ 1233055 w 6816437"/>
                  <a:gd name="connsiteY5" fmla="*/ 277091 h 803563"/>
                  <a:gd name="connsiteX6" fmla="*/ 1607128 w 6816437"/>
                  <a:gd name="connsiteY6" fmla="*/ 332509 h 803563"/>
                  <a:gd name="connsiteX7" fmla="*/ 1856509 w 6816437"/>
                  <a:gd name="connsiteY7" fmla="*/ 360218 h 803563"/>
                  <a:gd name="connsiteX8" fmla="*/ 2092037 w 6816437"/>
                  <a:gd name="connsiteY8" fmla="*/ 374072 h 803563"/>
                  <a:gd name="connsiteX9" fmla="*/ 2410691 w 6816437"/>
                  <a:gd name="connsiteY9" fmla="*/ 471054 h 803563"/>
                  <a:gd name="connsiteX10" fmla="*/ 2743200 w 6816437"/>
                  <a:gd name="connsiteY10" fmla="*/ 595745 h 803563"/>
                  <a:gd name="connsiteX11" fmla="*/ 3006437 w 6816437"/>
                  <a:gd name="connsiteY11" fmla="*/ 678872 h 803563"/>
                  <a:gd name="connsiteX12" fmla="*/ 3325091 w 6816437"/>
                  <a:gd name="connsiteY12" fmla="*/ 748145 h 803563"/>
                  <a:gd name="connsiteX13" fmla="*/ 3616037 w 6816437"/>
                  <a:gd name="connsiteY13" fmla="*/ 775854 h 803563"/>
                  <a:gd name="connsiteX14" fmla="*/ 4059382 w 6816437"/>
                  <a:gd name="connsiteY14" fmla="*/ 762000 h 803563"/>
                  <a:gd name="connsiteX15" fmla="*/ 4447309 w 6816437"/>
                  <a:gd name="connsiteY15" fmla="*/ 706582 h 803563"/>
                  <a:gd name="connsiteX16" fmla="*/ 4641273 w 6816437"/>
                  <a:gd name="connsiteY16" fmla="*/ 706582 h 803563"/>
                  <a:gd name="connsiteX17" fmla="*/ 5126182 w 6816437"/>
                  <a:gd name="connsiteY17" fmla="*/ 775854 h 803563"/>
                  <a:gd name="connsiteX18" fmla="*/ 5444837 w 6816437"/>
                  <a:gd name="connsiteY18" fmla="*/ 803563 h 803563"/>
                  <a:gd name="connsiteX19" fmla="*/ 5749637 w 6816437"/>
                  <a:gd name="connsiteY19" fmla="*/ 748145 h 803563"/>
                  <a:gd name="connsiteX20" fmla="*/ 6109855 w 6816437"/>
                  <a:gd name="connsiteY20" fmla="*/ 678872 h 803563"/>
                  <a:gd name="connsiteX21" fmla="*/ 6386946 w 6816437"/>
                  <a:gd name="connsiteY21" fmla="*/ 498763 h 803563"/>
                  <a:gd name="connsiteX22" fmla="*/ 6816437 w 6816437"/>
                  <a:gd name="connsiteY22" fmla="*/ 318654 h 803563"/>
                  <a:gd name="connsiteX0" fmla="*/ 128127 w 6944564"/>
                  <a:gd name="connsiteY0" fmla="*/ 249059 h 844804"/>
                  <a:gd name="connsiteX1" fmla="*/ 0 w 6944564"/>
                  <a:gd name="connsiteY1" fmla="*/ 0 h 844804"/>
                  <a:gd name="connsiteX2" fmla="*/ 211255 w 6944564"/>
                  <a:gd name="connsiteY2" fmla="*/ 41241 h 844804"/>
                  <a:gd name="connsiteX3" fmla="*/ 557618 w 6944564"/>
                  <a:gd name="connsiteY3" fmla="*/ 110513 h 844804"/>
                  <a:gd name="connsiteX4" fmla="*/ 793145 w 6944564"/>
                  <a:gd name="connsiteY4" fmla="*/ 179786 h 844804"/>
                  <a:gd name="connsiteX5" fmla="*/ 1084091 w 6944564"/>
                  <a:gd name="connsiteY5" fmla="*/ 262913 h 844804"/>
                  <a:gd name="connsiteX6" fmla="*/ 1361182 w 6944564"/>
                  <a:gd name="connsiteY6" fmla="*/ 318332 h 844804"/>
                  <a:gd name="connsiteX7" fmla="*/ 1735255 w 6944564"/>
                  <a:gd name="connsiteY7" fmla="*/ 373750 h 844804"/>
                  <a:gd name="connsiteX8" fmla="*/ 1984636 w 6944564"/>
                  <a:gd name="connsiteY8" fmla="*/ 401459 h 844804"/>
                  <a:gd name="connsiteX9" fmla="*/ 2220164 w 6944564"/>
                  <a:gd name="connsiteY9" fmla="*/ 415313 h 844804"/>
                  <a:gd name="connsiteX10" fmla="*/ 2538818 w 6944564"/>
                  <a:gd name="connsiteY10" fmla="*/ 512295 h 844804"/>
                  <a:gd name="connsiteX11" fmla="*/ 2871327 w 6944564"/>
                  <a:gd name="connsiteY11" fmla="*/ 636986 h 844804"/>
                  <a:gd name="connsiteX12" fmla="*/ 3134564 w 6944564"/>
                  <a:gd name="connsiteY12" fmla="*/ 720113 h 844804"/>
                  <a:gd name="connsiteX13" fmla="*/ 3453218 w 6944564"/>
                  <a:gd name="connsiteY13" fmla="*/ 789386 h 844804"/>
                  <a:gd name="connsiteX14" fmla="*/ 3744164 w 6944564"/>
                  <a:gd name="connsiteY14" fmla="*/ 817095 h 844804"/>
                  <a:gd name="connsiteX15" fmla="*/ 4187509 w 6944564"/>
                  <a:gd name="connsiteY15" fmla="*/ 803241 h 844804"/>
                  <a:gd name="connsiteX16" fmla="*/ 4575436 w 6944564"/>
                  <a:gd name="connsiteY16" fmla="*/ 747823 h 844804"/>
                  <a:gd name="connsiteX17" fmla="*/ 4769400 w 6944564"/>
                  <a:gd name="connsiteY17" fmla="*/ 747823 h 844804"/>
                  <a:gd name="connsiteX18" fmla="*/ 5254309 w 6944564"/>
                  <a:gd name="connsiteY18" fmla="*/ 817095 h 844804"/>
                  <a:gd name="connsiteX19" fmla="*/ 5572964 w 6944564"/>
                  <a:gd name="connsiteY19" fmla="*/ 844804 h 844804"/>
                  <a:gd name="connsiteX20" fmla="*/ 5877764 w 6944564"/>
                  <a:gd name="connsiteY20" fmla="*/ 789386 h 844804"/>
                  <a:gd name="connsiteX21" fmla="*/ 6237982 w 6944564"/>
                  <a:gd name="connsiteY21" fmla="*/ 720113 h 844804"/>
                  <a:gd name="connsiteX22" fmla="*/ 6515073 w 6944564"/>
                  <a:gd name="connsiteY22" fmla="*/ 540004 h 844804"/>
                  <a:gd name="connsiteX23" fmla="*/ 6944564 w 6944564"/>
                  <a:gd name="connsiteY23" fmla="*/ 359895 h 844804"/>
                  <a:gd name="connsiteX0" fmla="*/ 0 w 6944564"/>
                  <a:gd name="connsiteY0" fmla="*/ 0 h 844804"/>
                  <a:gd name="connsiteX1" fmla="*/ 211255 w 6944564"/>
                  <a:gd name="connsiteY1" fmla="*/ 41241 h 844804"/>
                  <a:gd name="connsiteX2" fmla="*/ 557618 w 6944564"/>
                  <a:gd name="connsiteY2" fmla="*/ 110513 h 844804"/>
                  <a:gd name="connsiteX3" fmla="*/ 793145 w 6944564"/>
                  <a:gd name="connsiteY3" fmla="*/ 179786 h 844804"/>
                  <a:gd name="connsiteX4" fmla="*/ 1084091 w 6944564"/>
                  <a:gd name="connsiteY4" fmla="*/ 262913 h 844804"/>
                  <a:gd name="connsiteX5" fmla="*/ 1361182 w 6944564"/>
                  <a:gd name="connsiteY5" fmla="*/ 318332 h 844804"/>
                  <a:gd name="connsiteX6" fmla="*/ 1735255 w 6944564"/>
                  <a:gd name="connsiteY6" fmla="*/ 373750 h 844804"/>
                  <a:gd name="connsiteX7" fmla="*/ 1984636 w 6944564"/>
                  <a:gd name="connsiteY7" fmla="*/ 401459 h 844804"/>
                  <a:gd name="connsiteX8" fmla="*/ 2220164 w 6944564"/>
                  <a:gd name="connsiteY8" fmla="*/ 415313 h 844804"/>
                  <a:gd name="connsiteX9" fmla="*/ 2538818 w 6944564"/>
                  <a:gd name="connsiteY9" fmla="*/ 512295 h 844804"/>
                  <a:gd name="connsiteX10" fmla="*/ 2871327 w 6944564"/>
                  <a:gd name="connsiteY10" fmla="*/ 636986 h 844804"/>
                  <a:gd name="connsiteX11" fmla="*/ 3134564 w 6944564"/>
                  <a:gd name="connsiteY11" fmla="*/ 720113 h 844804"/>
                  <a:gd name="connsiteX12" fmla="*/ 3453218 w 6944564"/>
                  <a:gd name="connsiteY12" fmla="*/ 789386 h 844804"/>
                  <a:gd name="connsiteX13" fmla="*/ 3744164 w 6944564"/>
                  <a:gd name="connsiteY13" fmla="*/ 817095 h 844804"/>
                  <a:gd name="connsiteX14" fmla="*/ 4187509 w 6944564"/>
                  <a:gd name="connsiteY14" fmla="*/ 803241 h 844804"/>
                  <a:gd name="connsiteX15" fmla="*/ 4575436 w 6944564"/>
                  <a:gd name="connsiteY15" fmla="*/ 747823 h 844804"/>
                  <a:gd name="connsiteX16" fmla="*/ 4769400 w 6944564"/>
                  <a:gd name="connsiteY16" fmla="*/ 747823 h 844804"/>
                  <a:gd name="connsiteX17" fmla="*/ 5254309 w 6944564"/>
                  <a:gd name="connsiteY17" fmla="*/ 817095 h 844804"/>
                  <a:gd name="connsiteX18" fmla="*/ 5572964 w 6944564"/>
                  <a:gd name="connsiteY18" fmla="*/ 844804 h 844804"/>
                  <a:gd name="connsiteX19" fmla="*/ 5877764 w 6944564"/>
                  <a:gd name="connsiteY19" fmla="*/ 789386 h 844804"/>
                  <a:gd name="connsiteX20" fmla="*/ 6237982 w 6944564"/>
                  <a:gd name="connsiteY20" fmla="*/ 720113 h 844804"/>
                  <a:gd name="connsiteX21" fmla="*/ 6515073 w 6944564"/>
                  <a:gd name="connsiteY21" fmla="*/ 540004 h 844804"/>
                  <a:gd name="connsiteX22" fmla="*/ 6944564 w 6944564"/>
                  <a:gd name="connsiteY22" fmla="*/ 359895 h 844804"/>
                  <a:gd name="connsiteX0" fmla="*/ 45265 w 6989829"/>
                  <a:gd name="connsiteY0" fmla="*/ 0 h 844804"/>
                  <a:gd name="connsiteX1" fmla="*/ 0 w 6989829"/>
                  <a:gd name="connsiteY1" fmla="*/ 21 h 844804"/>
                  <a:gd name="connsiteX2" fmla="*/ 256520 w 6989829"/>
                  <a:gd name="connsiteY2" fmla="*/ 41241 h 844804"/>
                  <a:gd name="connsiteX3" fmla="*/ 602883 w 6989829"/>
                  <a:gd name="connsiteY3" fmla="*/ 110513 h 844804"/>
                  <a:gd name="connsiteX4" fmla="*/ 838410 w 6989829"/>
                  <a:gd name="connsiteY4" fmla="*/ 179786 h 844804"/>
                  <a:gd name="connsiteX5" fmla="*/ 1129356 w 6989829"/>
                  <a:gd name="connsiteY5" fmla="*/ 262913 h 844804"/>
                  <a:gd name="connsiteX6" fmla="*/ 1406447 w 6989829"/>
                  <a:gd name="connsiteY6" fmla="*/ 318332 h 844804"/>
                  <a:gd name="connsiteX7" fmla="*/ 1780520 w 6989829"/>
                  <a:gd name="connsiteY7" fmla="*/ 373750 h 844804"/>
                  <a:gd name="connsiteX8" fmla="*/ 2029901 w 6989829"/>
                  <a:gd name="connsiteY8" fmla="*/ 401459 h 844804"/>
                  <a:gd name="connsiteX9" fmla="*/ 2265429 w 6989829"/>
                  <a:gd name="connsiteY9" fmla="*/ 415313 h 844804"/>
                  <a:gd name="connsiteX10" fmla="*/ 2584083 w 6989829"/>
                  <a:gd name="connsiteY10" fmla="*/ 512295 h 844804"/>
                  <a:gd name="connsiteX11" fmla="*/ 2916592 w 6989829"/>
                  <a:gd name="connsiteY11" fmla="*/ 636986 h 844804"/>
                  <a:gd name="connsiteX12" fmla="*/ 3179829 w 6989829"/>
                  <a:gd name="connsiteY12" fmla="*/ 720113 h 844804"/>
                  <a:gd name="connsiteX13" fmla="*/ 3498483 w 6989829"/>
                  <a:gd name="connsiteY13" fmla="*/ 789386 h 844804"/>
                  <a:gd name="connsiteX14" fmla="*/ 3789429 w 6989829"/>
                  <a:gd name="connsiteY14" fmla="*/ 817095 h 844804"/>
                  <a:gd name="connsiteX15" fmla="*/ 4232774 w 6989829"/>
                  <a:gd name="connsiteY15" fmla="*/ 803241 h 844804"/>
                  <a:gd name="connsiteX16" fmla="*/ 4620701 w 6989829"/>
                  <a:gd name="connsiteY16" fmla="*/ 747823 h 844804"/>
                  <a:gd name="connsiteX17" fmla="*/ 4814665 w 6989829"/>
                  <a:gd name="connsiteY17" fmla="*/ 747823 h 844804"/>
                  <a:gd name="connsiteX18" fmla="*/ 5299574 w 6989829"/>
                  <a:gd name="connsiteY18" fmla="*/ 817095 h 844804"/>
                  <a:gd name="connsiteX19" fmla="*/ 5618229 w 6989829"/>
                  <a:gd name="connsiteY19" fmla="*/ 844804 h 844804"/>
                  <a:gd name="connsiteX20" fmla="*/ 5923029 w 6989829"/>
                  <a:gd name="connsiteY20" fmla="*/ 789386 h 844804"/>
                  <a:gd name="connsiteX21" fmla="*/ 6283247 w 6989829"/>
                  <a:gd name="connsiteY21" fmla="*/ 720113 h 844804"/>
                  <a:gd name="connsiteX22" fmla="*/ 6560338 w 6989829"/>
                  <a:gd name="connsiteY22" fmla="*/ 540004 h 844804"/>
                  <a:gd name="connsiteX23" fmla="*/ 6989829 w 6989829"/>
                  <a:gd name="connsiteY23" fmla="*/ 359895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1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560338 w 7099566"/>
                  <a:gd name="connsiteY22" fmla="*/ 540004 h 844804"/>
                  <a:gd name="connsiteX23" fmla="*/ 7099566 w 7099566"/>
                  <a:gd name="connsiteY23" fmla="*/ 359895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1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560338 w 7099566"/>
                  <a:gd name="connsiteY22" fmla="*/ 540004 h 844804"/>
                  <a:gd name="connsiteX23" fmla="*/ 6589088 w 7099566"/>
                  <a:gd name="connsiteY23" fmla="*/ 520880 h 844804"/>
                  <a:gd name="connsiteX24" fmla="*/ 7099566 w 7099566"/>
                  <a:gd name="connsiteY24" fmla="*/ 359895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1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560338 w 7099566"/>
                  <a:gd name="connsiteY22" fmla="*/ 540004 h 844804"/>
                  <a:gd name="connsiteX23" fmla="*/ 6589088 w 7099566"/>
                  <a:gd name="connsiteY23" fmla="*/ 520880 h 844804"/>
                  <a:gd name="connsiteX24" fmla="*/ 7099566 w 7099566"/>
                  <a:gd name="connsiteY24" fmla="*/ 359895 h 844804"/>
                  <a:gd name="connsiteX0" fmla="*/ 45265 w 7099566"/>
                  <a:gd name="connsiteY0" fmla="*/ 974 h 845778"/>
                  <a:gd name="connsiteX1" fmla="*/ 0 w 7099566"/>
                  <a:gd name="connsiteY1" fmla="*/ 995 h 845778"/>
                  <a:gd name="connsiteX2" fmla="*/ 256520 w 7099566"/>
                  <a:gd name="connsiteY2" fmla="*/ 42215 h 845778"/>
                  <a:gd name="connsiteX3" fmla="*/ 602883 w 7099566"/>
                  <a:gd name="connsiteY3" fmla="*/ 111487 h 845778"/>
                  <a:gd name="connsiteX4" fmla="*/ 838410 w 7099566"/>
                  <a:gd name="connsiteY4" fmla="*/ 180760 h 845778"/>
                  <a:gd name="connsiteX5" fmla="*/ 1129356 w 7099566"/>
                  <a:gd name="connsiteY5" fmla="*/ 263887 h 845778"/>
                  <a:gd name="connsiteX6" fmla="*/ 1406447 w 7099566"/>
                  <a:gd name="connsiteY6" fmla="*/ 319306 h 845778"/>
                  <a:gd name="connsiteX7" fmla="*/ 1780520 w 7099566"/>
                  <a:gd name="connsiteY7" fmla="*/ 374724 h 845778"/>
                  <a:gd name="connsiteX8" fmla="*/ 2029901 w 7099566"/>
                  <a:gd name="connsiteY8" fmla="*/ 402433 h 845778"/>
                  <a:gd name="connsiteX9" fmla="*/ 2265429 w 7099566"/>
                  <a:gd name="connsiteY9" fmla="*/ 416287 h 845778"/>
                  <a:gd name="connsiteX10" fmla="*/ 2584083 w 7099566"/>
                  <a:gd name="connsiteY10" fmla="*/ 513269 h 845778"/>
                  <a:gd name="connsiteX11" fmla="*/ 2916592 w 7099566"/>
                  <a:gd name="connsiteY11" fmla="*/ 637960 h 845778"/>
                  <a:gd name="connsiteX12" fmla="*/ 3179829 w 7099566"/>
                  <a:gd name="connsiteY12" fmla="*/ 721087 h 845778"/>
                  <a:gd name="connsiteX13" fmla="*/ 3498483 w 7099566"/>
                  <a:gd name="connsiteY13" fmla="*/ 790360 h 845778"/>
                  <a:gd name="connsiteX14" fmla="*/ 3789429 w 7099566"/>
                  <a:gd name="connsiteY14" fmla="*/ 818069 h 845778"/>
                  <a:gd name="connsiteX15" fmla="*/ 4232774 w 7099566"/>
                  <a:gd name="connsiteY15" fmla="*/ 804215 h 845778"/>
                  <a:gd name="connsiteX16" fmla="*/ 4620701 w 7099566"/>
                  <a:gd name="connsiteY16" fmla="*/ 748797 h 845778"/>
                  <a:gd name="connsiteX17" fmla="*/ 4814665 w 7099566"/>
                  <a:gd name="connsiteY17" fmla="*/ 748797 h 845778"/>
                  <a:gd name="connsiteX18" fmla="*/ 5299574 w 7099566"/>
                  <a:gd name="connsiteY18" fmla="*/ 818069 h 845778"/>
                  <a:gd name="connsiteX19" fmla="*/ 5618229 w 7099566"/>
                  <a:gd name="connsiteY19" fmla="*/ 845778 h 845778"/>
                  <a:gd name="connsiteX20" fmla="*/ 5923029 w 7099566"/>
                  <a:gd name="connsiteY20" fmla="*/ 790360 h 845778"/>
                  <a:gd name="connsiteX21" fmla="*/ 6283247 w 7099566"/>
                  <a:gd name="connsiteY21" fmla="*/ 721087 h 845778"/>
                  <a:gd name="connsiteX22" fmla="*/ 6560338 w 7099566"/>
                  <a:gd name="connsiteY22" fmla="*/ 540978 h 845778"/>
                  <a:gd name="connsiteX23" fmla="*/ 6589088 w 7099566"/>
                  <a:gd name="connsiteY23" fmla="*/ 521854 h 845778"/>
                  <a:gd name="connsiteX24" fmla="*/ 7099566 w 7099566"/>
                  <a:gd name="connsiteY24" fmla="*/ 0 h 845778"/>
                  <a:gd name="connsiteX0" fmla="*/ 45265 w 7099566"/>
                  <a:gd name="connsiteY0" fmla="*/ 974 h 845778"/>
                  <a:gd name="connsiteX1" fmla="*/ 0 w 7099566"/>
                  <a:gd name="connsiteY1" fmla="*/ 995 h 845778"/>
                  <a:gd name="connsiteX2" fmla="*/ 256520 w 7099566"/>
                  <a:gd name="connsiteY2" fmla="*/ 42215 h 845778"/>
                  <a:gd name="connsiteX3" fmla="*/ 602883 w 7099566"/>
                  <a:gd name="connsiteY3" fmla="*/ 111487 h 845778"/>
                  <a:gd name="connsiteX4" fmla="*/ 838410 w 7099566"/>
                  <a:gd name="connsiteY4" fmla="*/ 180760 h 845778"/>
                  <a:gd name="connsiteX5" fmla="*/ 1129356 w 7099566"/>
                  <a:gd name="connsiteY5" fmla="*/ 263887 h 845778"/>
                  <a:gd name="connsiteX6" fmla="*/ 1406447 w 7099566"/>
                  <a:gd name="connsiteY6" fmla="*/ 319306 h 845778"/>
                  <a:gd name="connsiteX7" fmla="*/ 1780520 w 7099566"/>
                  <a:gd name="connsiteY7" fmla="*/ 374724 h 845778"/>
                  <a:gd name="connsiteX8" fmla="*/ 2029901 w 7099566"/>
                  <a:gd name="connsiteY8" fmla="*/ 402433 h 845778"/>
                  <a:gd name="connsiteX9" fmla="*/ 2265429 w 7099566"/>
                  <a:gd name="connsiteY9" fmla="*/ 416287 h 845778"/>
                  <a:gd name="connsiteX10" fmla="*/ 2584083 w 7099566"/>
                  <a:gd name="connsiteY10" fmla="*/ 513269 h 845778"/>
                  <a:gd name="connsiteX11" fmla="*/ 2916592 w 7099566"/>
                  <a:gd name="connsiteY11" fmla="*/ 637960 h 845778"/>
                  <a:gd name="connsiteX12" fmla="*/ 3179829 w 7099566"/>
                  <a:gd name="connsiteY12" fmla="*/ 721087 h 845778"/>
                  <a:gd name="connsiteX13" fmla="*/ 3498483 w 7099566"/>
                  <a:gd name="connsiteY13" fmla="*/ 790360 h 845778"/>
                  <a:gd name="connsiteX14" fmla="*/ 3789429 w 7099566"/>
                  <a:gd name="connsiteY14" fmla="*/ 818069 h 845778"/>
                  <a:gd name="connsiteX15" fmla="*/ 4232774 w 7099566"/>
                  <a:gd name="connsiteY15" fmla="*/ 804215 h 845778"/>
                  <a:gd name="connsiteX16" fmla="*/ 4620701 w 7099566"/>
                  <a:gd name="connsiteY16" fmla="*/ 748797 h 845778"/>
                  <a:gd name="connsiteX17" fmla="*/ 4814665 w 7099566"/>
                  <a:gd name="connsiteY17" fmla="*/ 748797 h 845778"/>
                  <a:gd name="connsiteX18" fmla="*/ 5299574 w 7099566"/>
                  <a:gd name="connsiteY18" fmla="*/ 818069 h 845778"/>
                  <a:gd name="connsiteX19" fmla="*/ 5618229 w 7099566"/>
                  <a:gd name="connsiteY19" fmla="*/ 845778 h 845778"/>
                  <a:gd name="connsiteX20" fmla="*/ 5923029 w 7099566"/>
                  <a:gd name="connsiteY20" fmla="*/ 790360 h 845778"/>
                  <a:gd name="connsiteX21" fmla="*/ 6283247 w 7099566"/>
                  <a:gd name="connsiteY21" fmla="*/ 721087 h 845778"/>
                  <a:gd name="connsiteX22" fmla="*/ 6560338 w 7099566"/>
                  <a:gd name="connsiteY22" fmla="*/ 540978 h 845778"/>
                  <a:gd name="connsiteX23" fmla="*/ 6589088 w 7099566"/>
                  <a:gd name="connsiteY23" fmla="*/ 521854 h 845778"/>
                  <a:gd name="connsiteX24" fmla="*/ 7099566 w 7099566"/>
                  <a:gd name="connsiteY24" fmla="*/ 0 h 845778"/>
                  <a:gd name="connsiteX0" fmla="*/ 45265 w 7099566"/>
                  <a:gd name="connsiteY0" fmla="*/ 974 h 845778"/>
                  <a:gd name="connsiteX1" fmla="*/ 0 w 7099566"/>
                  <a:gd name="connsiteY1" fmla="*/ 995 h 845778"/>
                  <a:gd name="connsiteX2" fmla="*/ 256520 w 7099566"/>
                  <a:gd name="connsiteY2" fmla="*/ 42215 h 845778"/>
                  <a:gd name="connsiteX3" fmla="*/ 602883 w 7099566"/>
                  <a:gd name="connsiteY3" fmla="*/ 111487 h 845778"/>
                  <a:gd name="connsiteX4" fmla="*/ 838410 w 7099566"/>
                  <a:gd name="connsiteY4" fmla="*/ 180760 h 845778"/>
                  <a:gd name="connsiteX5" fmla="*/ 1129356 w 7099566"/>
                  <a:gd name="connsiteY5" fmla="*/ 263887 h 845778"/>
                  <a:gd name="connsiteX6" fmla="*/ 1406447 w 7099566"/>
                  <a:gd name="connsiteY6" fmla="*/ 319306 h 845778"/>
                  <a:gd name="connsiteX7" fmla="*/ 1780520 w 7099566"/>
                  <a:gd name="connsiteY7" fmla="*/ 374724 h 845778"/>
                  <a:gd name="connsiteX8" fmla="*/ 2029901 w 7099566"/>
                  <a:gd name="connsiteY8" fmla="*/ 402433 h 845778"/>
                  <a:gd name="connsiteX9" fmla="*/ 2265429 w 7099566"/>
                  <a:gd name="connsiteY9" fmla="*/ 416287 h 845778"/>
                  <a:gd name="connsiteX10" fmla="*/ 2584083 w 7099566"/>
                  <a:gd name="connsiteY10" fmla="*/ 513269 h 845778"/>
                  <a:gd name="connsiteX11" fmla="*/ 2916592 w 7099566"/>
                  <a:gd name="connsiteY11" fmla="*/ 637960 h 845778"/>
                  <a:gd name="connsiteX12" fmla="*/ 3179829 w 7099566"/>
                  <a:gd name="connsiteY12" fmla="*/ 721087 h 845778"/>
                  <a:gd name="connsiteX13" fmla="*/ 3498483 w 7099566"/>
                  <a:gd name="connsiteY13" fmla="*/ 790360 h 845778"/>
                  <a:gd name="connsiteX14" fmla="*/ 3789429 w 7099566"/>
                  <a:gd name="connsiteY14" fmla="*/ 818069 h 845778"/>
                  <a:gd name="connsiteX15" fmla="*/ 4232774 w 7099566"/>
                  <a:gd name="connsiteY15" fmla="*/ 804215 h 845778"/>
                  <a:gd name="connsiteX16" fmla="*/ 4620701 w 7099566"/>
                  <a:gd name="connsiteY16" fmla="*/ 748797 h 845778"/>
                  <a:gd name="connsiteX17" fmla="*/ 4814665 w 7099566"/>
                  <a:gd name="connsiteY17" fmla="*/ 748797 h 845778"/>
                  <a:gd name="connsiteX18" fmla="*/ 5299574 w 7099566"/>
                  <a:gd name="connsiteY18" fmla="*/ 818069 h 845778"/>
                  <a:gd name="connsiteX19" fmla="*/ 5618229 w 7099566"/>
                  <a:gd name="connsiteY19" fmla="*/ 845778 h 845778"/>
                  <a:gd name="connsiteX20" fmla="*/ 5923029 w 7099566"/>
                  <a:gd name="connsiteY20" fmla="*/ 790360 h 845778"/>
                  <a:gd name="connsiteX21" fmla="*/ 6283247 w 7099566"/>
                  <a:gd name="connsiteY21" fmla="*/ 721087 h 845778"/>
                  <a:gd name="connsiteX22" fmla="*/ 6560338 w 7099566"/>
                  <a:gd name="connsiteY22" fmla="*/ 540978 h 845778"/>
                  <a:gd name="connsiteX23" fmla="*/ 6589088 w 7099566"/>
                  <a:gd name="connsiteY23" fmla="*/ 521854 h 845778"/>
                  <a:gd name="connsiteX24" fmla="*/ 7099566 w 7099566"/>
                  <a:gd name="connsiteY24" fmla="*/ 0 h 845778"/>
                  <a:gd name="connsiteX0" fmla="*/ 45265 w 7335368"/>
                  <a:gd name="connsiteY0" fmla="*/ 974 h 845778"/>
                  <a:gd name="connsiteX1" fmla="*/ 0 w 7335368"/>
                  <a:gd name="connsiteY1" fmla="*/ 995 h 845778"/>
                  <a:gd name="connsiteX2" fmla="*/ 256520 w 7335368"/>
                  <a:gd name="connsiteY2" fmla="*/ 42215 h 845778"/>
                  <a:gd name="connsiteX3" fmla="*/ 602883 w 7335368"/>
                  <a:gd name="connsiteY3" fmla="*/ 111487 h 845778"/>
                  <a:gd name="connsiteX4" fmla="*/ 838410 w 7335368"/>
                  <a:gd name="connsiteY4" fmla="*/ 180760 h 845778"/>
                  <a:gd name="connsiteX5" fmla="*/ 1129356 w 7335368"/>
                  <a:gd name="connsiteY5" fmla="*/ 263887 h 845778"/>
                  <a:gd name="connsiteX6" fmla="*/ 1406447 w 7335368"/>
                  <a:gd name="connsiteY6" fmla="*/ 319306 h 845778"/>
                  <a:gd name="connsiteX7" fmla="*/ 1780520 w 7335368"/>
                  <a:gd name="connsiteY7" fmla="*/ 374724 h 845778"/>
                  <a:gd name="connsiteX8" fmla="*/ 2029901 w 7335368"/>
                  <a:gd name="connsiteY8" fmla="*/ 402433 h 845778"/>
                  <a:gd name="connsiteX9" fmla="*/ 2265429 w 7335368"/>
                  <a:gd name="connsiteY9" fmla="*/ 416287 h 845778"/>
                  <a:gd name="connsiteX10" fmla="*/ 2584083 w 7335368"/>
                  <a:gd name="connsiteY10" fmla="*/ 513269 h 845778"/>
                  <a:gd name="connsiteX11" fmla="*/ 2916592 w 7335368"/>
                  <a:gd name="connsiteY11" fmla="*/ 637960 h 845778"/>
                  <a:gd name="connsiteX12" fmla="*/ 3179829 w 7335368"/>
                  <a:gd name="connsiteY12" fmla="*/ 721087 h 845778"/>
                  <a:gd name="connsiteX13" fmla="*/ 3498483 w 7335368"/>
                  <a:gd name="connsiteY13" fmla="*/ 790360 h 845778"/>
                  <a:gd name="connsiteX14" fmla="*/ 3789429 w 7335368"/>
                  <a:gd name="connsiteY14" fmla="*/ 818069 h 845778"/>
                  <a:gd name="connsiteX15" fmla="*/ 4232774 w 7335368"/>
                  <a:gd name="connsiteY15" fmla="*/ 804215 h 845778"/>
                  <a:gd name="connsiteX16" fmla="*/ 4620701 w 7335368"/>
                  <a:gd name="connsiteY16" fmla="*/ 748797 h 845778"/>
                  <a:gd name="connsiteX17" fmla="*/ 4814665 w 7335368"/>
                  <a:gd name="connsiteY17" fmla="*/ 748797 h 845778"/>
                  <a:gd name="connsiteX18" fmla="*/ 5299574 w 7335368"/>
                  <a:gd name="connsiteY18" fmla="*/ 818069 h 845778"/>
                  <a:gd name="connsiteX19" fmla="*/ 5618229 w 7335368"/>
                  <a:gd name="connsiteY19" fmla="*/ 845778 h 845778"/>
                  <a:gd name="connsiteX20" fmla="*/ 5923029 w 7335368"/>
                  <a:gd name="connsiteY20" fmla="*/ 790360 h 845778"/>
                  <a:gd name="connsiteX21" fmla="*/ 6283247 w 7335368"/>
                  <a:gd name="connsiteY21" fmla="*/ 721087 h 845778"/>
                  <a:gd name="connsiteX22" fmla="*/ 6560338 w 7335368"/>
                  <a:gd name="connsiteY22" fmla="*/ 540978 h 845778"/>
                  <a:gd name="connsiteX23" fmla="*/ 6589088 w 7335368"/>
                  <a:gd name="connsiteY23" fmla="*/ 521854 h 845778"/>
                  <a:gd name="connsiteX24" fmla="*/ 7099566 w 7335368"/>
                  <a:gd name="connsiteY24" fmla="*/ 0 h 845778"/>
                  <a:gd name="connsiteX0" fmla="*/ 45265 w 7335368"/>
                  <a:gd name="connsiteY0" fmla="*/ 0 h 844804"/>
                  <a:gd name="connsiteX1" fmla="*/ 0 w 7335368"/>
                  <a:gd name="connsiteY1" fmla="*/ 21 h 844804"/>
                  <a:gd name="connsiteX2" fmla="*/ 256520 w 7335368"/>
                  <a:gd name="connsiteY2" fmla="*/ 41241 h 844804"/>
                  <a:gd name="connsiteX3" fmla="*/ 602883 w 7335368"/>
                  <a:gd name="connsiteY3" fmla="*/ 110513 h 844804"/>
                  <a:gd name="connsiteX4" fmla="*/ 838410 w 7335368"/>
                  <a:gd name="connsiteY4" fmla="*/ 179786 h 844804"/>
                  <a:gd name="connsiteX5" fmla="*/ 1129356 w 7335368"/>
                  <a:gd name="connsiteY5" fmla="*/ 262913 h 844804"/>
                  <a:gd name="connsiteX6" fmla="*/ 1406447 w 7335368"/>
                  <a:gd name="connsiteY6" fmla="*/ 318332 h 844804"/>
                  <a:gd name="connsiteX7" fmla="*/ 1780520 w 7335368"/>
                  <a:gd name="connsiteY7" fmla="*/ 373750 h 844804"/>
                  <a:gd name="connsiteX8" fmla="*/ 2029901 w 7335368"/>
                  <a:gd name="connsiteY8" fmla="*/ 401459 h 844804"/>
                  <a:gd name="connsiteX9" fmla="*/ 2265429 w 7335368"/>
                  <a:gd name="connsiteY9" fmla="*/ 415313 h 844804"/>
                  <a:gd name="connsiteX10" fmla="*/ 2584083 w 7335368"/>
                  <a:gd name="connsiteY10" fmla="*/ 512295 h 844804"/>
                  <a:gd name="connsiteX11" fmla="*/ 2916592 w 7335368"/>
                  <a:gd name="connsiteY11" fmla="*/ 636986 h 844804"/>
                  <a:gd name="connsiteX12" fmla="*/ 3179829 w 7335368"/>
                  <a:gd name="connsiteY12" fmla="*/ 720113 h 844804"/>
                  <a:gd name="connsiteX13" fmla="*/ 3498483 w 7335368"/>
                  <a:gd name="connsiteY13" fmla="*/ 789386 h 844804"/>
                  <a:gd name="connsiteX14" fmla="*/ 3789429 w 7335368"/>
                  <a:gd name="connsiteY14" fmla="*/ 817095 h 844804"/>
                  <a:gd name="connsiteX15" fmla="*/ 4232774 w 7335368"/>
                  <a:gd name="connsiteY15" fmla="*/ 803241 h 844804"/>
                  <a:gd name="connsiteX16" fmla="*/ 4620701 w 7335368"/>
                  <a:gd name="connsiteY16" fmla="*/ 747823 h 844804"/>
                  <a:gd name="connsiteX17" fmla="*/ 4814665 w 7335368"/>
                  <a:gd name="connsiteY17" fmla="*/ 747823 h 844804"/>
                  <a:gd name="connsiteX18" fmla="*/ 5299574 w 7335368"/>
                  <a:gd name="connsiteY18" fmla="*/ 817095 h 844804"/>
                  <a:gd name="connsiteX19" fmla="*/ 5618229 w 7335368"/>
                  <a:gd name="connsiteY19" fmla="*/ 844804 h 844804"/>
                  <a:gd name="connsiteX20" fmla="*/ 5923029 w 7335368"/>
                  <a:gd name="connsiteY20" fmla="*/ 789386 h 844804"/>
                  <a:gd name="connsiteX21" fmla="*/ 6283247 w 7335368"/>
                  <a:gd name="connsiteY21" fmla="*/ 720113 h 844804"/>
                  <a:gd name="connsiteX22" fmla="*/ 6560338 w 7335368"/>
                  <a:gd name="connsiteY22" fmla="*/ 540004 h 844804"/>
                  <a:gd name="connsiteX23" fmla="*/ 6589088 w 7335368"/>
                  <a:gd name="connsiteY23" fmla="*/ 520880 h 844804"/>
                  <a:gd name="connsiteX24" fmla="*/ 7099566 w 7335368"/>
                  <a:gd name="connsiteY24" fmla="*/ 273002 h 844804"/>
                  <a:gd name="connsiteX0" fmla="*/ 45265 w 7335368"/>
                  <a:gd name="connsiteY0" fmla="*/ 0 h 844804"/>
                  <a:gd name="connsiteX1" fmla="*/ 0 w 7335368"/>
                  <a:gd name="connsiteY1" fmla="*/ 21 h 844804"/>
                  <a:gd name="connsiteX2" fmla="*/ 256520 w 7335368"/>
                  <a:gd name="connsiteY2" fmla="*/ 41241 h 844804"/>
                  <a:gd name="connsiteX3" fmla="*/ 602883 w 7335368"/>
                  <a:gd name="connsiteY3" fmla="*/ 110513 h 844804"/>
                  <a:gd name="connsiteX4" fmla="*/ 838410 w 7335368"/>
                  <a:gd name="connsiteY4" fmla="*/ 179786 h 844804"/>
                  <a:gd name="connsiteX5" fmla="*/ 1129356 w 7335368"/>
                  <a:gd name="connsiteY5" fmla="*/ 262913 h 844804"/>
                  <a:gd name="connsiteX6" fmla="*/ 1406447 w 7335368"/>
                  <a:gd name="connsiteY6" fmla="*/ 318332 h 844804"/>
                  <a:gd name="connsiteX7" fmla="*/ 1780520 w 7335368"/>
                  <a:gd name="connsiteY7" fmla="*/ 373750 h 844804"/>
                  <a:gd name="connsiteX8" fmla="*/ 2029901 w 7335368"/>
                  <a:gd name="connsiteY8" fmla="*/ 401459 h 844804"/>
                  <a:gd name="connsiteX9" fmla="*/ 2265429 w 7335368"/>
                  <a:gd name="connsiteY9" fmla="*/ 415313 h 844804"/>
                  <a:gd name="connsiteX10" fmla="*/ 2584083 w 7335368"/>
                  <a:gd name="connsiteY10" fmla="*/ 512295 h 844804"/>
                  <a:gd name="connsiteX11" fmla="*/ 2916592 w 7335368"/>
                  <a:gd name="connsiteY11" fmla="*/ 636986 h 844804"/>
                  <a:gd name="connsiteX12" fmla="*/ 3179829 w 7335368"/>
                  <a:gd name="connsiteY12" fmla="*/ 720113 h 844804"/>
                  <a:gd name="connsiteX13" fmla="*/ 3498483 w 7335368"/>
                  <a:gd name="connsiteY13" fmla="*/ 789386 h 844804"/>
                  <a:gd name="connsiteX14" fmla="*/ 3789429 w 7335368"/>
                  <a:gd name="connsiteY14" fmla="*/ 817095 h 844804"/>
                  <a:gd name="connsiteX15" fmla="*/ 4232774 w 7335368"/>
                  <a:gd name="connsiteY15" fmla="*/ 803241 h 844804"/>
                  <a:gd name="connsiteX16" fmla="*/ 4620701 w 7335368"/>
                  <a:gd name="connsiteY16" fmla="*/ 747823 h 844804"/>
                  <a:gd name="connsiteX17" fmla="*/ 4814665 w 7335368"/>
                  <a:gd name="connsiteY17" fmla="*/ 747823 h 844804"/>
                  <a:gd name="connsiteX18" fmla="*/ 5299574 w 7335368"/>
                  <a:gd name="connsiteY18" fmla="*/ 817095 h 844804"/>
                  <a:gd name="connsiteX19" fmla="*/ 5618229 w 7335368"/>
                  <a:gd name="connsiteY19" fmla="*/ 844804 h 844804"/>
                  <a:gd name="connsiteX20" fmla="*/ 5923029 w 7335368"/>
                  <a:gd name="connsiteY20" fmla="*/ 789386 h 844804"/>
                  <a:gd name="connsiteX21" fmla="*/ 6283247 w 7335368"/>
                  <a:gd name="connsiteY21" fmla="*/ 720113 h 844804"/>
                  <a:gd name="connsiteX22" fmla="*/ 6560338 w 7335368"/>
                  <a:gd name="connsiteY22" fmla="*/ 540004 h 844804"/>
                  <a:gd name="connsiteX23" fmla="*/ 6589088 w 7335368"/>
                  <a:gd name="connsiteY23" fmla="*/ 520880 h 844804"/>
                  <a:gd name="connsiteX24" fmla="*/ 7099566 w 7335368"/>
                  <a:gd name="connsiteY24" fmla="*/ 273002 h 844804"/>
                  <a:gd name="connsiteX0" fmla="*/ 45265 w 7335368"/>
                  <a:gd name="connsiteY0" fmla="*/ 0 h 844804"/>
                  <a:gd name="connsiteX1" fmla="*/ 0 w 7335368"/>
                  <a:gd name="connsiteY1" fmla="*/ 21 h 844804"/>
                  <a:gd name="connsiteX2" fmla="*/ 256520 w 7335368"/>
                  <a:gd name="connsiteY2" fmla="*/ 41241 h 844804"/>
                  <a:gd name="connsiteX3" fmla="*/ 602883 w 7335368"/>
                  <a:gd name="connsiteY3" fmla="*/ 110513 h 844804"/>
                  <a:gd name="connsiteX4" fmla="*/ 838410 w 7335368"/>
                  <a:gd name="connsiteY4" fmla="*/ 179786 h 844804"/>
                  <a:gd name="connsiteX5" fmla="*/ 1129356 w 7335368"/>
                  <a:gd name="connsiteY5" fmla="*/ 262913 h 844804"/>
                  <a:gd name="connsiteX6" fmla="*/ 1406447 w 7335368"/>
                  <a:gd name="connsiteY6" fmla="*/ 318332 h 844804"/>
                  <a:gd name="connsiteX7" fmla="*/ 1780520 w 7335368"/>
                  <a:gd name="connsiteY7" fmla="*/ 373750 h 844804"/>
                  <a:gd name="connsiteX8" fmla="*/ 2029901 w 7335368"/>
                  <a:gd name="connsiteY8" fmla="*/ 401459 h 844804"/>
                  <a:gd name="connsiteX9" fmla="*/ 2265429 w 7335368"/>
                  <a:gd name="connsiteY9" fmla="*/ 415313 h 844804"/>
                  <a:gd name="connsiteX10" fmla="*/ 2584083 w 7335368"/>
                  <a:gd name="connsiteY10" fmla="*/ 512295 h 844804"/>
                  <a:gd name="connsiteX11" fmla="*/ 2916592 w 7335368"/>
                  <a:gd name="connsiteY11" fmla="*/ 636986 h 844804"/>
                  <a:gd name="connsiteX12" fmla="*/ 3179829 w 7335368"/>
                  <a:gd name="connsiteY12" fmla="*/ 720113 h 844804"/>
                  <a:gd name="connsiteX13" fmla="*/ 3498483 w 7335368"/>
                  <a:gd name="connsiteY13" fmla="*/ 789386 h 844804"/>
                  <a:gd name="connsiteX14" fmla="*/ 3789429 w 7335368"/>
                  <a:gd name="connsiteY14" fmla="*/ 817095 h 844804"/>
                  <a:gd name="connsiteX15" fmla="*/ 4232774 w 7335368"/>
                  <a:gd name="connsiteY15" fmla="*/ 803241 h 844804"/>
                  <a:gd name="connsiteX16" fmla="*/ 4620701 w 7335368"/>
                  <a:gd name="connsiteY16" fmla="*/ 747823 h 844804"/>
                  <a:gd name="connsiteX17" fmla="*/ 4814665 w 7335368"/>
                  <a:gd name="connsiteY17" fmla="*/ 747823 h 844804"/>
                  <a:gd name="connsiteX18" fmla="*/ 5299574 w 7335368"/>
                  <a:gd name="connsiteY18" fmla="*/ 817095 h 844804"/>
                  <a:gd name="connsiteX19" fmla="*/ 5618229 w 7335368"/>
                  <a:gd name="connsiteY19" fmla="*/ 844804 h 844804"/>
                  <a:gd name="connsiteX20" fmla="*/ 5923029 w 7335368"/>
                  <a:gd name="connsiteY20" fmla="*/ 789386 h 844804"/>
                  <a:gd name="connsiteX21" fmla="*/ 6283247 w 7335368"/>
                  <a:gd name="connsiteY21" fmla="*/ 720113 h 844804"/>
                  <a:gd name="connsiteX22" fmla="*/ 6560338 w 7335368"/>
                  <a:gd name="connsiteY22" fmla="*/ 540004 h 844804"/>
                  <a:gd name="connsiteX23" fmla="*/ 6589088 w 7335368"/>
                  <a:gd name="connsiteY23" fmla="*/ 520880 h 844804"/>
                  <a:gd name="connsiteX24" fmla="*/ 7099566 w 7335368"/>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1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560338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1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620702 w 7099566"/>
                  <a:gd name="connsiteY16" fmla="*/ 747823 h 844804"/>
                  <a:gd name="connsiteX17" fmla="*/ 4814665 w 7099566"/>
                  <a:gd name="connsiteY17" fmla="*/ 747823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4814665 w 7099566"/>
                  <a:gd name="connsiteY16" fmla="*/ 747823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32774 w 7099566"/>
                  <a:gd name="connsiteY15" fmla="*/ 803241 h 844804"/>
                  <a:gd name="connsiteX16" fmla="*/ 5299574 w 7099566"/>
                  <a:gd name="connsiteY16" fmla="*/ 817095 h 844804"/>
                  <a:gd name="connsiteX17" fmla="*/ 5618229 w 7099566"/>
                  <a:gd name="connsiteY17" fmla="*/ 844804 h 844804"/>
                  <a:gd name="connsiteX18" fmla="*/ 5923029 w 7099566"/>
                  <a:gd name="connsiteY18" fmla="*/ 789386 h 844804"/>
                  <a:gd name="connsiteX19" fmla="*/ 6283247 w 7099566"/>
                  <a:gd name="connsiteY19" fmla="*/ 720113 h 844804"/>
                  <a:gd name="connsiteX20" fmla="*/ 6670074 w 7099566"/>
                  <a:gd name="connsiteY20" fmla="*/ 540004 h 844804"/>
                  <a:gd name="connsiteX21" fmla="*/ 7099566 w 7099566"/>
                  <a:gd name="connsiteY21"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541383 w 7099566"/>
                  <a:gd name="connsiteY15" fmla="*/ 803241 h 844804"/>
                  <a:gd name="connsiteX16" fmla="*/ 5299574 w 7099566"/>
                  <a:gd name="connsiteY16" fmla="*/ 817095 h 844804"/>
                  <a:gd name="connsiteX17" fmla="*/ 5618229 w 7099566"/>
                  <a:gd name="connsiteY17" fmla="*/ 844804 h 844804"/>
                  <a:gd name="connsiteX18" fmla="*/ 5923029 w 7099566"/>
                  <a:gd name="connsiteY18" fmla="*/ 789386 h 844804"/>
                  <a:gd name="connsiteX19" fmla="*/ 6283247 w 7099566"/>
                  <a:gd name="connsiteY19" fmla="*/ 720113 h 844804"/>
                  <a:gd name="connsiteX20" fmla="*/ 6670074 w 7099566"/>
                  <a:gd name="connsiteY20" fmla="*/ 540004 h 844804"/>
                  <a:gd name="connsiteX21" fmla="*/ 7099566 w 7099566"/>
                  <a:gd name="connsiteY21"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541383 w 7099566"/>
                  <a:gd name="connsiteY15" fmla="*/ 803241 h 844804"/>
                  <a:gd name="connsiteX16" fmla="*/ 4551727 w 7099566"/>
                  <a:gd name="connsiteY16" fmla="*/ 740294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4559958 w 7099566"/>
                  <a:gd name="connsiteY17" fmla="*/ 740315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4559958 w 7099566"/>
                  <a:gd name="connsiteY17" fmla="*/ 740315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4559959 w 7099566"/>
                  <a:gd name="connsiteY17" fmla="*/ 740315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4559959 w 7099566"/>
                  <a:gd name="connsiteY17" fmla="*/ 740315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4745114 w 7099566"/>
                  <a:gd name="connsiteY17" fmla="*/ 740315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94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800416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36882 w 7099566"/>
                  <a:gd name="connsiteY17" fmla="*/ 80043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494088 w 7099566"/>
                  <a:gd name="connsiteY17" fmla="*/ 808455 h 844804"/>
                  <a:gd name="connsiteX18" fmla="*/ 4736882 w 7099566"/>
                  <a:gd name="connsiteY18" fmla="*/ 80043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494088 w 7099566"/>
                  <a:gd name="connsiteY17" fmla="*/ 808455 h 844804"/>
                  <a:gd name="connsiteX18" fmla="*/ 4736882 w 7099566"/>
                  <a:gd name="connsiteY18" fmla="*/ 80043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40970 w 7099566"/>
                  <a:gd name="connsiteY17" fmla="*/ 748294 h 844804"/>
                  <a:gd name="connsiteX18" fmla="*/ 4736882 w 7099566"/>
                  <a:gd name="connsiteY18" fmla="*/ 80043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40970 w 7099566"/>
                  <a:gd name="connsiteY17" fmla="*/ 748294 h 844804"/>
                  <a:gd name="connsiteX18" fmla="*/ 4736882 w 7099566"/>
                  <a:gd name="connsiteY18" fmla="*/ 80043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36882 w 7099566"/>
                  <a:gd name="connsiteY17" fmla="*/ 80043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36882 w 7099566"/>
                  <a:gd name="connsiteY17" fmla="*/ 80043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40255 h 844804"/>
                  <a:gd name="connsiteX17" fmla="*/ 4736882 w 7099566"/>
                  <a:gd name="connsiteY17" fmla="*/ 80043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736882 w 7099566"/>
                  <a:gd name="connsiteY16" fmla="*/ 800437 h 844804"/>
                  <a:gd name="connsiteX17" fmla="*/ 5299574 w 7099566"/>
                  <a:gd name="connsiteY17" fmla="*/ 817095 h 844804"/>
                  <a:gd name="connsiteX18" fmla="*/ 5618229 w 7099566"/>
                  <a:gd name="connsiteY18" fmla="*/ 844804 h 844804"/>
                  <a:gd name="connsiteX19" fmla="*/ 5923029 w 7099566"/>
                  <a:gd name="connsiteY19" fmla="*/ 789386 h 844804"/>
                  <a:gd name="connsiteX20" fmla="*/ 6283247 w 7099566"/>
                  <a:gd name="connsiteY20" fmla="*/ 720113 h 844804"/>
                  <a:gd name="connsiteX21" fmla="*/ 6670074 w 7099566"/>
                  <a:gd name="connsiteY21" fmla="*/ 540004 h 844804"/>
                  <a:gd name="connsiteX22" fmla="*/ 7099566 w 7099566"/>
                  <a:gd name="connsiteY22"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736882 w 7099566"/>
                  <a:gd name="connsiteY16" fmla="*/ 800437 h 844804"/>
                  <a:gd name="connsiteX17" fmla="*/ 4802723 w 7099566"/>
                  <a:gd name="connsiteY17" fmla="*/ 80045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802723 w 7099566"/>
                  <a:gd name="connsiteY17" fmla="*/ 80045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802723 w 7099566"/>
                  <a:gd name="connsiteY17" fmla="*/ 80045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489973 w 7099566"/>
                  <a:gd name="connsiteY17" fmla="*/ 800457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489973 w 7099566"/>
                  <a:gd name="connsiteY17" fmla="*/ 800457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489973 w 7099566"/>
                  <a:gd name="connsiteY17" fmla="*/ 800457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802723 w 7099566"/>
                  <a:gd name="connsiteY17" fmla="*/ 80045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551727 w 7099566"/>
                  <a:gd name="connsiteY17" fmla="*/ 736285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551727 w 7099566"/>
                  <a:gd name="connsiteY17" fmla="*/ 736285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673 w 7099566"/>
                  <a:gd name="connsiteY16" fmla="*/ 800437 h 844804"/>
                  <a:gd name="connsiteX17" fmla="*/ 4551727 w 7099566"/>
                  <a:gd name="connsiteY17" fmla="*/ 736285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36285 h 844804"/>
                  <a:gd name="connsiteX17" fmla="*/ 4802723 w 7099566"/>
                  <a:gd name="connsiteY17" fmla="*/ 800457 h 844804"/>
                  <a:gd name="connsiteX18" fmla="*/ 5299574 w 7099566"/>
                  <a:gd name="connsiteY18" fmla="*/ 817095 h 844804"/>
                  <a:gd name="connsiteX19" fmla="*/ 5618229 w 7099566"/>
                  <a:gd name="connsiteY19" fmla="*/ 844804 h 844804"/>
                  <a:gd name="connsiteX20" fmla="*/ 5923029 w 7099566"/>
                  <a:gd name="connsiteY20" fmla="*/ 789386 h 844804"/>
                  <a:gd name="connsiteX21" fmla="*/ 6283247 w 7099566"/>
                  <a:gd name="connsiteY21" fmla="*/ 720113 h 844804"/>
                  <a:gd name="connsiteX22" fmla="*/ 6670074 w 7099566"/>
                  <a:gd name="connsiteY22" fmla="*/ 540004 h 844804"/>
                  <a:gd name="connsiteX23" fmla="*/ 7099566 w 7099566"/>
                  <a:gd name="connsiteY23"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36285 h 844804"/>
                  <a:gd name="connsiteX17" fmla="*/ 4555843 w 7099566"/>
                  <a:gd name="connsiteY17" fmla="*/ 796428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36285 h 844804"/>
                  <a:gd name="connsiteX17" fmla="*/ 4555843 w 7099566"/>
                  <a:gd name="connsiteY17" fmla="*/ 796428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551727 w 7099566"/>
                  <a:gd name="connsiteY16" fmla="*/ 736285 h 844804"/>
                  <a:gd name="connsiteX17" fmla="*/ 4555843 w 7099566"/>
                  <a:gd name="connsiteY17" fmla="*/ 796428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802723 w 7099566"/>
                  <a:gd name="connsiteY18" fmla="*/ 800457 h 844804"/>
                  <a:gd name="connsiteX19" fmla="*/ 5299574 w 7099566"/>
                  <a:gd name="connsiteY19" fmla="*/ 817095 h 844804"/>
                  <a:gd name="connsiteX20" fmla="*/ 5618229 w 7099566"/>
                  <a:gd name="connsiteY20" fmla="*/ 844804 h 844804"/>
                  <a:gd name="connsiteX21" fmla="*/ 5923029 w 7099566"/>
                  <a:gd name="connsiteY21" fmla="*/ 789386 h 844804"/>
                  <a:gd name="connsiteX22" fmla="*/ 6283247 w 7099566"/>
                  <a:gd name="connsiteY22" fmla="*/ 720113 h 844804"/>
                  <a:gd name="connsiteX23" fmla="*/ 6670074 w 7099566"/>
                  <a:gd name="connsiteY23" fmla="*/ 540004 h 844804"/>
                  <a:gd name="connsiteX24" fmla="*/ 7099566 w 7099566"/>
                  <a:gd name="connsiteY24"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673810 w 7099566"/>
                  <a:gd name="connsiteY18" fmla="*/ 788428 h 844804"/>
                  <a:gd name="connsiteX19" fmla="*/ 4802723 w 7099566"/>
                  <a:gd name="connsiteY19" fmla="*/ 800457 h 844804"/>
                  <a:gd name="connsiteX20" fmla="*/ 5299574 w 7099566"/>
                  <a:gd name="connsiteY20" fmla="*/ 817095 h 844804"/>
                  <a:gd name="connsiteX21" fmla="*/ 5618229 w 7099566"/>
                  <a:gd name="connsiteY21" fmla="*/ 844804 h 844804"/>
                  <a:gd name="connsiteX22" fmla="*/ 5923029 w 7099566"/>
                  <a:gd name="connsiteY22" fmla="*/ 789386 h 844804"/>
                  <a:gd name="connsiteX23" fmla="*/ 6283247 w 7099566"/>
                  <a:gd name="connsiteY23" fmla="*/ 720113 h 844804"/>
                  <a:gd name="connsiteX24" fmla="*/ 6670074 w 7099566"/>
                  <a:gd name="connsiteY24" fmla="*/ 540004 h 844804"/>
                  <a:gd name="connsiteX25" fmla="*/ 7099566 w 7099566"/>
                  <a:gd name="connsiteY25"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673810 w 7099566"/>
                  <a:gd name="connsiteY18" fmla="*/ 788428 h 844804"/>
                  <a:gd name="connsiteX19" fmla="*/ 4802723 w 7099566"/>
                  <a:gd name="connsiteY19" fmla="*/ 800457 h 844804"/>
                  <a:gd name="connsiteX20" fmla="*/ 4992019 w 7099566"/>
                  <a:gd name="connsiteY20" fmla="*/ 796447 h 844804"/>
                  <a:gd name="connsiteX21" fmla="*/ 5299574 w 7099566"/>
                  <a:gd name="connsiteY21" fmla="*/ 817095 h 844804"/>
                  <a:gd name="connsiteX22" fmla="*/ 5618229 w 7099566"/>
                  <a:gd name="connsiteY22" fmla="*/ 844804 h 844804"/>
                  <a:gd name="connsiteX23" fmla="*/ 5923029 w 7099566"/>
                  <a:gd name="connsiteY23" fmla="*/ 789386 h 844804"/>
                  <a:gd name="connsiteX24" fmla="*/ 6283247 w 7099566"/>
                  <a:gd name="connsiteY24" fmla="*/ 720113 h 844804"/>
                  <a:gd name="connsiteX25" fmla="*/ 6670074 w 7099566"/>
                  <a:gd name="connsiteY25" fmla="*/ 540004 h 844804"/>
                  <a:gd name="connsiteX26" fmla="*/ 7099566 w 7099566"/>
                  <a:gd name="connsiteY26"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564073 w 7099566"/>
                  <a:gd name="connsiteY18" fmla="*/ 788428 h 844804"/>
                  <a:gd name="connsiteX19" fmla="*/ 4673810 w 7099566"/>
                  <a:gd name="connsiteY19" fmla="*/ 788428 h 844804"/>
                  <a:gd name="connsiteX20" fmla="*/ 4802723 w 7099566"/>
                  <a:gd name="connsiteY20" fmla="*/ 800457 h 844804"/>
                  <a:gd name="connsiteX21" fmla="*/ 4992019 w 7099566"/>
                  <a:gd name="connsiteY21" fmla="*/ 796447 h 844804"/>
                  <a:gd name="connsiteX22" fmla="*/ 5299574 w 7099566"/>
                  <a:gd name="connsiteY22" fmla="*/ 817095 h 844804"/>
                  <a:gd name="connsiteX23" fmla="*/ 5618229 w 7099566"/>
                  <a:gd name="connsiteY23" fmla="*/ 844804 h 844804"/>
                  <a:gd name="connsiteX24" fmla="*/ 5923029 w 7099566"/>
                  <a:gd name="connsiteY24" fmla="*/ 789386 h 844804"/>
                  <a:gd name="connsiteX25" fmla="*/ 6283247 w 7099566"/>
                  <a:gd name="connsiteY25" fmla="*/ 720113 h 844804"/>
                  <a:gd name="connsiteX26" fmla="*/ 6670074 w 7099566"/>
                  <a:gd name="connsiteY26" fmla="*/ 540004 h 844804"/>
                  <a:gd name="connsiteX27" fmla="*/ 7099566 w 7099566"/>
                  <a:gd name="connsiteY27"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564073 w 7099566"/>
                  <a:gd name="connsiteY18" fmla="*/ 788428 h 844804"/>
                  <a:gd name="connsiteX19" fmla="*/ 4673810 w 7099566"/>
                  <a:gd name="connsiteY19" fmla="*/ 788428 h 844804"/>
                  <a:gd name="connsiteX20" fmla="*/ 4802723 w 7099566"/>
                  <a:gd name="connsiteY20" fmla="*/ 800457 h 844804"/>
                  <a:gd name="connsiteX21" fmla="*/ 4992019 w 7099566"/>
                  <a:gd name="connsiteY21" fmla="*/ 796447 h 844804"/>
                  <a:gd name="connsiteX22" fmla="*/ 5299574 w 7099566"/>
                  <a:gd name="connsiteY22" fmla="*/ 817095 h 844804"/>
                  <a:gd name="connsiteX23" fmla="*/ 5618229 w 7099566"/>
                  <a:gd name="connsiteY23" fmla="*/ 844804 h 844804"/>
                  <a:gd name="connsiteX24" fmla="*/ 5923029 w 7099566"/>
                  <a:gd name="connsiteY24" fmla="*/ 789386 h 844804"/>
                  <a:gd name="connsiteX25" fmla="*/ 6283247 w 7099566"/>
                  <a:gd name="connsiteY25" fmla="*/ 720113 h 844804"/>
                  <a:gd name="connsiteX26" fmla="*/ 6670074 w 7099566"/>
                  <a:gd name="connsiteY26" fmla="*/ 540004 h 844804"/>
                  <a:gd name="connsiteX27" fmla="*/ 7099566 w 7099566"/>
                  <a:gd name="connsiteY27" fmla="*/ 273002 h 844804"/>
                  <a:gd name="connsiteX0" fmla="*/ 45265 w 7099566"/>
                  <a:gd name="connsiteY0" fmla="*/ 0 h 844804"/>
                  <a:gd name="connsiteX1" fmla="*/ 0 w 7099566"/>
                  <a:gd name="connsiteY1" fmla="*/ 21 h 844804"/>
                  <a:gd name="connsiteX2" fmla="*/ 256520 w 7099566"/>
                  <a:gd name="connsiteY2" fmla="*/ 41241 h 844804"/>
                  <a:gd name="connsiteX3" fmla="*/ 602883 w 7099566"/>
                  <a:gd name="connsiteY3" fmla="*/ 110513 h 844804"/>
                  <a:gd name="connsiteX4" fmla="*/ 838410 w 7099566"/>
                  <a:gd name="connsiteY4" fmla="*/ 179786 h 844804"/>
                  <a:gd name="connsiteX5" fmla="*/ 1129356 w 7099566"/>
                  <a:gd name="connsiteY5" fmla="*/ 262913 h 844804"/>
                  <a:gd name="connsiteX6" fmla="*/ 1406447 w 7099566"/>
                  <a:gd name="connsiteY6" fmla="*/ 318332 h 844804"/>
                  <a:gd name="connsiteX7" fmla="*/ 1780520 w 7099566"/>
                  <a:gd name="connsiteY7" fmla="*/ 373750 h 844804"/>
                  <a:gd name="connsiteX8" fmla="*/ 2029901 w 7099566"/>
                  <a:gd name="connsiteY8" fmla="*/ 401459 h 844804"/>
                  <a:gd name="connsiteX9" fmla="*/ 2265429 w 7099566"/>
                  <a:gd name="connsiteY9" fmla="*/ 415313 h 844804"/>
                  <a:gd name="connsiteX10" fmla="*/ 2584083 w 7099566"/>
                  <a:gd name="connsiteY10" fmla="*/ 512295 h 844804"/>
                  <a:gd name="connsiteX11" fmla="*/ 2916592 w 7099566"/>
                  <a:gd name="connsiteY11" fmla="*/ 636986 h 844804"/>
                  <a:gd name="connsiteX12" fmla="*/ 3179829 w 7099566"/>
                  <a:gd name="connsiteY12" fmla="*/ 720113 h 844804"/>
                  <a:gd name="connsiteX13" fmla="*/ 3498483 w 7099566"/>
                  <a:gd name="connsiteY13" fmla="*/ 789386 h 844804"/>
                  <a:gd name="connsiteX14" fmla="*/ 3789429 w 7099566"/>
                  <a:gd name="connsiteY14" fmla="*/ 817095 h 844804"/>
                  <a:gd name="connsiteX15" fmla="*/ 4294447 w 7099566"/>
                  <a:gd name="connsiteY15" fmla="*/ 803241 h 844804"/>
                  <a:gd name="connsiteX16" fmla="*/ 4428245 w 7099566"/>
                  <a:gd name="connsiteY16" fmla="*/ 796407 h 844804"/>
                  <a:gd name="connsiteX17" fmla="*/ 4555843 w 7099566"/>
                  <a:gd name="connsiteY17" fmla="*/ 796428 h 844804"/>
                  <a:gd name="connsiteX18" fmla="*/ 4673810 w 7099566"/>
                  <a:gd name="connsiteY18" fmla="*/ 788428 h 844804"/>
                  <a:gd name="connsiteX19" fmla="*/ 4802723 w 7099566"/>
                  <a:gd name="connsiteY19" fmla="*/ 800457 h 844804"/>
                  <a:gd name="connsiteX20" fmla="*/ 4992019 w 7099566"/>
                  <a:gd name="connsiteY20" fmla="*/ 796447 h 844804"/>
                  <a:gd name="connsiteX21" fmla="*/ 5299574 w 7099566"/>
                  <a:gd name="connsiteY21" fmla="*/ 817095 h 844804"/>
                  <a:gd name="connsiteX22" fmla="*/ 5618229 w 7099566"/>
                  <a:gd name="connsiteY22" fmla="*/ 844804 h 844804"/>
                  <a:gd name="connsiteX23" fmla="*/ 5923029 w 7099566"/>
                  <a:gd name="connsiteY23" fmla="*/ 789386 h 844804"/>
                  <a:gd name="connsiteX24" fmla="*/ 6283247 w 7099566"/>
                  <a:gd name="connsiteY24" fmla="*/ 720113 h 844804"/>
                  <a:gd name="connsiteX25" fmla="*/ 6670074 w 7099566"/>
                  <a:gd name="connsiteY25" fmla="*/ 540004 h 844804"/>
                  <a:gd name="connsiteX26" fmla="*/ 7099566 w 7099566"/>
                  <a:gd name="connsiteY26" fmla="*/ 273002 h 84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99566" h="844804">
                    <a:moveTo>
                      <a:pt x="45265" y="0"/>
                    </a:moveTo>
                    <a:lnTo>
                      <a:pt x="0" y="21"/>
                    </a:lnTo>
                    <a:lnTo>
                      <a:pt x="256520" y="41241"/>
                    </a:lnTo>
                    <a:lnTo>
                      <a:pt x="602883" y="110513"/>
                    </a:lnTo>
                    <a:lnTo>
                      <a:pt x="838410" y="179786"/>
                    </a:lnTo>
                    <a:lnTo>
                      <a:pt x="1129356" y="262913"/>
                    </a:lnTo>
                    <a:lnTo>
                      <a:pt x="1406447" y="318332"/>
                    </a:lnTo>
                    <a:lnTo>
                      <a:pt x="1780520" y="373750"/>
                    </a:lnTo>
                    <a:lnTo>
                      <a:pt x="2029901" y="401459"/>
                    </a:lnTo>
                    <a:lnTo>
                      <a:pt x="2265429" y="415313"/>
                    </a:lnTo>
                    <a:cubicBezTo>
                      <a:pt x="2574630" y="513695"/>
                      <a:pt x="2463610" y="512295"/>
                      <a:pt x="2584083" y="512295"/>
                    </a:cubicBezTo>
                    <a:lnTo>
                      <a:pt x="2916592" y="636986"/>
                    </a:lnTo>
                    <a:lnTo>
                      <a:pt x="3179829" y="720113"/>
                    </a:lnTo>
                    <a:lnTo>
                      <a:pt x="3498483" y="789386"/>
                    </a:lnTo>
                    <a:lnTo>
                      <a:pt x="3789429" y="817095"/>
                    </a:lnTo>
                    <a:lnTo>
                      <a:pt x="4294447" y="803241"/>
                    </a:lnTo>
                    <a:lnTo>
                      <a:pt x="4428245" y="796407"/>
                    </a:lnTo>
                    <a:lnTo>
                      <a:pt x="4555843" y="796428"/>
                    </a:lnTo>
                    <a:cubicBezTo>
                      <a:pt x="4596770" y="795098"/>
                      <a:pt x="4632663" y="787757"/>
                      <a:pt x="4673810" y="788428"/>
                    </a:cubicBezTo>
                    <a:cubicBezTo>
                      <a:pt x="4713585" y="790433"/>
                      <a:pt x="4780547" y="799121"/>
                      <a:pt x="4802723" y="800457"/>
                    </a:cubicBezTo>
                    <a:lnTo>
                      <a:pt x="4992019" y="796447"/>
                    </a:lnTo>
                    <a:lnTo>
                      <a:pt x="5299574" y="817095"/>
                    </a:lnTo>
                    <a:lnTo>
                      <a:pt x="5618229" y="844804"/>
                    </a:lnTo>
                    <a:lnTo>
                      <a:pt x="5923029" y="789386"/>
                    </a:lnTo>
                    <a:lnTo>
                      <a:pt x="6283247" y="720113"/>
                    </a:lnTo>
                    <a:lnTo>
                      <a:pt x="6670074" y="540004"/>
                    </a:lnTo>
                    <a:cubicBezTo>
                      <a:pt x="6806127" y="465486"/>
                      <a:pt x="6987227" y="328627"/>
                      <a:pt x="7099566" y="273002"/>
                    </a:cubicBezTo>
                  </a:path>
                </a:pathLst>
              </a:custGeom>
              <a:noFill/>
              <a:ln w="57150" cap="flat" cmpd="sng" algn="ctr">
                <a:solidFill>
                  <a:schemeClr val="accent5">
                    <a:lumMod val="50000"/>
                  </a:schemeClr>
                </a:solidFill>
                <a:prstDash val="solid"/>
                <a:round/>
                <a:headEnd type="stealth" w="lg" len="lg"/>
                <a:tailEnd type="stealth" w="lg" len="lg"/>
              </a:ln>
              <a:effectLst/>
            </p:spPr>
            <p:txBody>
              <a:bodyPr/>
              <a:lstStyle/>
              <a:p>
                <a:pPr>
                  <a:defRPr/>
                </a:pPr>
                <a:endParaRPr lang="zh-TW" altLang="en-US">
                  <a:effectLst/>
                  <a:ea typeface="新細明體" pitchFamily="18" charset="-120"/>
                </a:endParaRPr>
              </a:p>
            </p:txBody>
          </p:sp>
          <p:sp>
            <p:nvSpPr>
              <p:cNvPr id="15" name="手繪多邊形 14"/>
              <p:cNvSpPr/>
              <p:nvPr/>
            </p:nvSpPr>
            <p:spPr bwMode="auto">
              <a:xfrm>
                <a:off x="3924687" y="2005021"/>
                <a:ext cx="881185" cy="4163463"/>
              </a:xfrm>
              <a:custGeom>
                <a:avLst/>
                <a:gdLst>
                  <a:gd name="connsiteX0" fmla="*/ 4763 w 738188"/>
                  <a:gd name="connsiteY0" fmla="*/ 0 h 1771650"/>
                  <a:gd name="connsiteX1" fmla="*/ 0 w 738188"/>
                  <a:gd name="connsiteY1" fmla="*/ 461962 h 1771650"/>
                  <a:gd name="connsiteX2" fmla="*/ 61913 w 738188"/>
                  <a:gd name="connsiteY2" fmla="*/ 842962 h 1771650"/>
                  <a:gd name="connsiteX3" fmla="*/ 180975 w 738188"/>
                  <a:gd name="connsiteY3" fmla="*/ 1104900 h 1771650"/>
                  <a:gd name="connsiteX4" fmla="*/ 309563 w 738188"/>
                  <a:gd name="connsiteY4" fmla="*/ 1319212 h 1771650"/>
                  <a:gd name="connsiteX5" fmla="*/ 514350 w 738188"/>
                  <a:gd name="connsiteY5" fmla="*/ 1528762 h 1771650"/>
                  <a:gd name="connsiteX6" fmla="*/ 728663 w 738188"/>
                  <a:gd name="connsiteY6" fmla="*/ 1714500 h 1771650"/>
                  <a:gd name="connsiteX7" fmla="*/ 738188 w 738188"/>
                  <a:gd name="connsiteY7" fmla="*/ 1771650 h 1771650"/>
                  <a:gd name="connsiteX0" fmla="*/ 4763 w 738188"/>
                  <a:gd name="connsiteY0" fmla="*/ 0 h 3128948"/>
                  <a:gd name="connsiteX1" fmla="*/ 0 w 738188"/>
                  <a:gd name="connsiteY1" fmla="*/ 461962 h 3128948"/>
                  <a:gd name="connsiteX2" fmla="*/ 61913 w 738188"/>
                  <a:gd name="connsiteY2" fmla="*/ 842962 h 3128948"/>
                  <a:gd name="connsiteX3" fmla="*/ 180975 w 738188"/>
                  <a:gd name="connsiteY3" fmla="*/ 1104900 h 3128948"/>
                  <a:gd name="connsiteX4" fmla="*/ 309563 w 738188"/>
                  <a:gd name="connsiteY4" fmla="*/ 1319212 h 3128948"/>
                  <a:gd name="connsiteX5" fmla="*/ 514350 w 738188"/>
                  <a:gd name="connsiteY5" fmla="*/ 1528762 h 3128948"/>
                  <a:gd name="connsiteX6" fmla="*/ 728663 w 738188"/>
                  <a:gd name="connsiteY6" fmla="*/ 1714500 h 3128948"/>
                  <a:gd name="connsiteX7" fmla="*/ 738188 w 738188"/>
                  <a:gd name="connsiteY7" fmla="*/ 3128948 h 3128948"/>
                  <a:gd name="connsiteX0" fmla="*/ 4763 w 739776"/>
                  <a:gd name="connsiteY0" fmla="*/ 0 h 3363898"/>
                  <a:gd name="connsiteX1" fmla="*/ 0 w 739776"/>
                  <a:gd name="connsiteY1" fmla="*/ 461962 h 3363898"/>
                  <a:gd name="connsiteX2" fmla="*/ 61913 w 739776"/>
                  <a:gd name="connsiteY2" fmla="*/ 842962 h 3363898"/>
                  <a:gd name="connsiteX3" fmla="*/ 180975 w 739776"/>
                  <a:gd name="connsiteY3" fmla="*/ 1104900 h 3363898"/>
                  <a:gd name="connsiteX4" fmla="*/ 309563 w 739776"/>
                  <a:gd name="connsiteY4" fmla="*/ 1319212 h 3363898"/>
                  <a:gd name="connsiteX5" fmla="*/ 514350 w 739776"/>
                  <a:gd name="connsiteY5" fmla="*/ 1528762 h 3363898"/>
                  <a:gd name="connsiteX6" fmla="*/ 728663 w 739776"/>
                  <a:gd name="connsiteY6" fmla="*/ 1714500 h 3363898"/>
                  <a:gd name="connsiteX7" fmla="*/ 738188 w 739776"/>
                  <a:gd name="connsiteY7" fmla="*/ 3128948 h 3363898"/>
                  <a:gd name="connsiteX8" fmla="*/ 738188 w 739776"/>
                  <a:gd name="connsiteY8" fmla="*/ 3124200 h 3363898"/>
                  <a:gd name="connsiteX0" fmla="*/ 4763 w 739776"/>
                  <a:gd name="connsiteY0" fmla="*/ 0 h 3363898"/>
                  <a:gd name="connsiteX1" fmla="*/ 0 w 739776"/>
                  <a:gd name="connsiteY1" fmla="*/ 461962 h 3363898"/>
                  <a:gd name="connsiteX2" fmla="*/ 61913 w 739776"/>
                  <a:gd name="connsiteY2" fmla="*/ 842962 h 3363898"/>
                  <a:gd name="connsiteX3" fmla="*/ 180975 w 739776"/>
                  <a:gd name="connsiteY3" fmla="*/ 1104900 h 3363898"/>
                  <a:gd name="connsiteX4" fmla="*/ 309563 w 739776"/>
                  <a:gd name="connsiteY4" fmla="*/ 1319212 h 3363898"/>
                  <a:gd name="connsiteX5" fmla="*/ 514350 w 739776"/>
                  <a:gd name="connsiteY5" fmla="*/ 1528762 h 3363898"/>
                  <a:gd name="connsiteX6" fmla="*/ 728663 w 739776"/>
                  <a:gd name="connsiteY6" fmla="*/ 1714500 h 3363898"/>
                  <a:gd name="connsiteX7" fmla="*/ 738188 w 739776"/>
                  <a:gd name="connsiteY7" fmla="*/ 3128948 h 3363898"/>
                  <a:gd name="connsiteX8" fmla="*/ 738188 w 739776"/>
                  <a:gd name="connsiteY8" fmla="*/ 3124200 h 3363898"/>
                  <a:gd name="connsiteX9" fmla="*/ 733425 w 739776"/>
                  <a:gd name="connsiteY9" fmla="*/ 3119437 h 3363898"/>
                  <a:gd name="connsiteX0" fmla="*/ 4763 w 742354"/>
                  <a:gd name="connsiteY0" fmla="*/ 0 h 3669704"/>
                  <a:gd name="connsiteX1" fmla="*/ 0 w 742354"/>
                  <a:gd name="connsiteY1" fmla="*/ 461962 h 3669704"/>
                  <a:gd name="connsiteX2" fmla="*/ 61913 w 742354"/>
                  <a:gd name="connsiteY2" fmla="*/ 842962 h 3669704"/>
                  <a:gd name="connsiteX3" fmla="*/ 180975 w 742354"/>
                  <a:gd name="connsiteY3" fmla="*/ 1104900 h 3669704"/>
                  <a:gd name="connsiteX4" fmla="*/ 309563 w 742354"/>
                  <a:gd name="connsiteY4" fmla="*/ 1319212 h 3669704"/>
                  <a:gd name="connsiteX5" fmla="*/ 514350 w 742354"/>
                  <a:gd name="connsiteY5" fmla="*/ 1528762 h 3669704"/>
                  <a:gd name="connsiteX6" fmla="*/ 728663 w 742354"/>
                  <a:gd name="connsiteY6" fmla="*/ 1714500 h 3669704"/>
                  <a:gd name="connsiteX7" fmla="*/ 738188 w 742354"/>
                  <a:gd name="connsiteY7" fmla="*/ 3128948 h 3669704"/>
                  <a:gd name="connsiteX8" fmla="*/ 738188 w 742354"/>
                  <a:gd name="connsiteY8" fmla="*/ 3124200 h 3669704"/>
                  <a:gd name="connsiteX9" fmla="*/ 733425 w 742354"/>
                  <a:gd name="connsiteY9" fmla="*/ 3119437 h 3669704"/>
                  <a:gd name="connsiteX0" fmla="*/ 4763 w 739776"/>
                  <a:gd name="connsiteY0" fmla="*/ 0 h 4098308"/>
                  <a:gd name="connsiteX1" fmla="*/ 0 w 739776"/>
                  <a:gd name="connsiteY1" fmla="*/ 461962 h 4098308"/>
                  <a:gd name="connsiteX2" fmla="*/ 61913 w 739776"/>
                  <a:gd name="connsiteY2" fmla="*/ 842962 h 4098308"/>
                  <a:gd name="connsiteX3" fmla="*/ 180975 w 739776"/>
                  <a:gd name="connsiteY3" fmla="*/ 1104900 h 4098308"/>
                  <a:gd name="connsiteX4" fmla="*/ 309563 w 739776"/>
                  <a:gd name="connsiteY4" fmla="*/ 1319212 h 4098308"/>
                  <a:gd name="connsiteX5" fmla="*/ 514350 w 739776"/>
                  <a:gd name="connsiteY5" fmla="*/ 1528762 h 4098308"/>
                  <a:gd name="connsiteX6" fmla="*/ 728663 w 739776"/>
                  <a:gd name="connsiteY6" fmla="*/ 1714500 h 4098308"/>
                  <a:gd name="connsiteX7" fmla="*/ 738188 w 739776"/>
                  <a:gd name="connsiteY7" fmla="*/ 3128948 h 4098308"/>
                  <a:gd name="connsiteX8" fmla="*/ 738188 w 739776"/>
                  <a:gd name="connsiteY8" fmla="*/ 3124200 h 4098308"/>
                  <a:gd name="connsiteX9" fmla="*/ 661955 w 739776"/>
                  <a:gd name="connsiteY9" fmla="*/ 3548041 h 4098308"/>
                  <a:gd name="connsiteX0" fmla="*/ 4763 w 739776"/>
                  <a:gd name="connsiteY0" fmla="*/ 0 h 3548041"/>
                  <a:gd name="connsiteX1" fmla="*/ 0 w 739776"/>
                  <a:gd name="connsiteY1" fmla="*/ 461962 h 3548041"/>
                  <a:gd name="connsiteX2" fmla="*/ 61913 w 739776"/>
                  <a:gd name="connsiteY2" fmla="*/ 842962 h 3548041"/>
                  <a:gd name="connsiteX3" fmla="*/ 180975 w 739776"/>
                  <a:gd name="connsiteY3" fmla="*/ 1104900 h 3548041"/>
                  <a:gd name="connsiteX4" fmla="*/ 309563 w 739776"/>
                  <a:gd name="connsiteY4" fmla="*/ 1319212 h 3548041"/>
                  <a:gd name="connsiteX5" fmla="*/ 514350 w 739776"/>
                  <a:gd name="connsiteY5" fmla="*/ 1528762 h 3548041"/>
                  <a:gd name="connsiteX6" fmla="*/ 728663 w 739776"/>
                  <a:gd name="connsiteY6" fmla="*/ 1714500 h 3548041"/>
                  <a:gd name="connsiteX7" fmla="*/ 738188 w 739776"/>
                  <a:gd name="connsiteY7" fmla="*/ 3128948 h 3548041"/>
                  <a:gd name="connsiteX8" fmla="*/ 738188 w 739776"/>
                  <a:gd name="connsiteY8" fmla="*/ 3124200 h 3548041"/>
                  <a:gd name="connsiteX9" fmla="*/ 661955 w 739776"/>
                  <a:gd name="connsiteY9" fmla="*/ 3548041 h 3548041"/>
                  <a:gd name="connsiteX0" fmla="*/ 4763 w 788955"/>
                  <a:gd name="connsiteY0" fmla="*/ 0 h 4048083"/>
                  <a:gd name="connsiteX1" fmla="*/ 0 w 788955"/>
                  <a:gd name="connsiteY1" fmla="*/ 461962 h 4048083"/>
                  <a:gd name="connsiteX2" fmla="*/ 61913 w 788955"/>
                  <a:gd name="connsiteY2" fmla="*/ 842962 h 4048083"/>
                  <a:gd name="connsiteX3" fmla="*/ 180975 w 788955"/>
                  <a:gd name="connsiteY3" fmla="*/ 1104900 h 4048083"/>
                  <a:gd name="connsiteX4" fmla="*/ 309563 w 788955"/>
                  <a:gd name="connsiteY4" fmla="*/ 1319212 h 4048083"/>
                  <a:gd name="connsiteX5" fmla="*/ 514350 w 788955"/>
                  <a:gd name="connsiteY5" fmla="*/ 1528762 h 4048083"/>
                  <a:gd name="connsiteX6" fmla="*/ 728663 w 788955"/>
                  <a:gd name="connsiteY6" fmla="*/ 1714500 h 4048083"/>
                  <a:gd name="connsiteX7" fmla="*/ 738188 w 788955"/>
                  <a:gd name="connsiteY7" fmla="*/ 3128948 h 4048083"/>
                  <a:gd name="connsiteX8" fmla="*/ 738188 w 788955"/>
                  <a:gd name="connsiteY8" fmla="*/ 3124200 h 4048083"/>
                  <a:gd name="connsiteX9" fmla="*/ 788955 w 788955"/>
                  <a:gd name="connsiteY9" fmla="*/ 4048083 h 4048083"/>
                  <a:gd name="connsiteX0" fmla="*/ 4763 w 788955"/>
                  <a:gd name="connsiteY0" fmla="*/ 0 h 4048083"/>
                  <a:gd name="connsiteX1" fmla="*/ 0 w 788955"/>
                  <a:gd name="connsiteY1" fmla="*/ 461962 h 4048083"/>
                  <a:gd name="connsiteX2" fmla="*/ 61913 w 788955"/>
                  <a:gd name="connsiteY2" fmla="*/ 842962 h 4048083"/>
                  <a:gd name="connsiteX3" fmla="*/ 180975 w 788955"/>
                  <a:gd name="connsiteY3" fmla="*/ 1104900 h 4048083"/>
                  <a:gd name="connsiteX4" fmla="*/ 309563 w 788955"/>
                  <a:gd name="connsiteY4" fmla="*/ 1319212 h 4048083"/>
                  <a:gd name="connsiteX5" fmla="*/ 514350 w 788955"/>
                  <a:gd name="connsiteY5" fmla="*/ 1528762 h 4048083"/>
                  <a:gd name="connsiteX6" fmla="*/ 728663 w 788955"/>
                  <a:gd name="connsiteY6" fmla="*/ 1714500 h 4048083"/>
                  <a:gd name="connsiteX7" fmla="*/ 738188 w 788955"/>
                  <a:gd name="connsiteY7" fmla="*/ 3128948 h 4048083"/>
                  <a:gd name="connsiteX8" fmla="*/ 738188 w 788955"/>
                  <a:gd name="connsiteY8" fmla="*/ 3124200 h 4048083"/>
                  <a:gd name="connsiteX9" fmla="*/ 788955 w 788955"/>
                  <a:gd name="connsiteY9" fmla="*/ 4048083 h 4048083"/>
                  <a:gd name="connsiteX0" fmla="*/ 4763 w 788955"/>
                  <a:gd name="connsiteY0" fmla="*/ 0 h 4048083"/>
                  <a:gd name="connsiteX1" fmla="*/ 0 w 788955"/>
                  <a:gd name="connsiteY1" fmla="*/ 461962 h 4048083"/>
                  <a:gd name="connsiteX2" fmla="*/ 61913 w 788955"/>
                  <a:gd name="connsiteY2" fmla="*/ 842962 h 4048083"/>
                  <a:gd name="connsiteX3" fmla="*/ 180975 w 788955"/>
                  <a:gd name="connsiteY3" fmla="*/ 1104900 h 4048083"/>
                  <a:gd name="connsiteX4" fmla="*/ 309563 w 788955"/>
                  <a:gd name="connsiteY4" fmla="*/ 1319212 h 4048083"/>
                  <a:gd name="connsiteX5" fmla="*/ 514350 w 788955"/>
                  <a:gd name="connsiteY5" fmla="*/ 1528762 h 4048083"/>
                  <a:gd name="connsiteX6" fmla="*/ 728663 w 788955"/>
                  <a:gd name="connsiteY6" fmla="*/ 1714500 h 4048083"/>
                  <a:gd name="connsiteX7" fmla="*/ 738188 w 788955"/>
                  <a:gd name="connsiteY7" fmla="*/ 3128948 h 4048083"/>
                  <a:gd name="connsiteX8" fmla="*/ 738188 w 788955"/>
                  <a:gd name="connsiteY8" fmla="*/ 3624242 h 4048083"/>
                  <a:gd name="connsiteX9" fmla="*/ 788955 w 788955"/>
                  <a:gd name="connsiteY9" fmla="*/ 4048083 h 4048083"/>
                  <a:gd name="connsiteX0" fmla="*/ 4763 w 739776"/>
                  <a:gd name="connsiteY0" fmla="*/ 0 h 3625231"/>
                  <a:gd name="connsiteX1" fmla="*/ 0 w 739776"/>
                  <a:gd name="connsiteY1" fmla="*/ 461962 h 3625231"/>
                  <a:gd name="connsiteX2" fmla="*/ 61913 w 739776"/>
                  <a:gd name="connsiteY2" fmla="*/ 842962 h 3625231"/>
                  <a:gd name="connsiteX3" fmla="*/ 180975 w 739776"/>
                  <a:gd name="connsiteY3" fmla="*/ 1104900 h 3625231"/>
                  <a:gd name="connsiteX4" fmla="*/ 309563 w 739776"/>
                  <a:gd name="connsiteY4" fmla="*/ 1319212 h 3625231"/>
                  <a:gd name="connsiteX5" fmla="*/ 514350 w 739776"/>
                  <a:gd name="connsiteY5" fmla="*/ 1528762 h 3625231"/>
                  <a:gd name="connsiteX6" fmla="*/ 728663 w 739776"/>
                  <a:gd name="connsiteY6" fmla="*/ 1714500 h 3625231"/>
                  <a:gd name="connsiteX7" fmla="*/ 738188 w 739776"/>
                  <a:gd name="connsiteY7" fmla="*/ 3128948 h 3625231"/>
                  <a:gd name="connsiteX8" fmla="*/ 738188 w 739776"/>
                  <a:gd name="connsiteY8" fmla="*/ 3624242 h 3625231"/>
                  <a:gd name="connsiteX0" fmla="*/ 4763 w 809594"/>
                  <a:gd name="connsiteY0" fmla="*/ 0 h 3839521"/>
                  <a:gd name="connsiteX1" fmla="*/ 0 w 809594"/>
                  <a:gd name="connsiteY1" fmla="*/ 461962 h 3839521"/>
                  <a:gd name="connsiteX2" fmla="*/ 61913 w 809594"/>
                  <a:gd name="connsiteY2" fmla="*/ 842962 h 3839521"/>
                  <a:gd name="connsiteX3" fmla="*/ 180975 w 809594"/>
                  <a:gd name="connsiteY3" fmla="*/ 1104900 h 3839521"/>
                  <a:gd name="connsiteX4" fmla="*/ 309563 w 809594"/>
                  <a:gd name="connsiteY4" fmla="*/ 1319212 h 3839521"/>
                  <a:gd name="connsiteX5" fmla="*/ 514350 w 809594"/>
                  <a:gd name="connsiteY5" fmla="*/ 1528762 h 3839521"/>
                  <a:gd name="connsiteX6" fmla="*/ 728663 w 809594"/>
                  <a:gd name="connsiteY6" fmla="*/ 1714500 h 3839521"/>
                  <a:gd name="connsiteX7" fmla="*/ 738188 w 809594"/>
                  <a:gd name="connsiteY7" fmla="*/ 3128948 h 3839521"/>
                  <a:gd name="connsiteX8" fmla="*/ 809594 w 809594"/>
                  <a:gd name="connsiteY8" fmla="*/ 3838532 h 3839521"/>
                  <a:gd name="connsiteX0" fmla="*/ 4763 w 809594"/>
                  <a:gd name="connsiteY0" fmla="*/ 0 h 3839521"/>
                  <a:gd name="connsiteX1" fmla="*/ 0 w 809594"/>
                  <a:gd name="connsiteY1" fmla="*/ 461962 h 3839521"/>
                  <a:gd name="connsiteX2" fmla="*/ 61913 w 809594"/>
                  <a:gd name="connsiteY2" fmla="*/ 842962 h 3839521"/>
                  <a:gd name="connsiteX3" fmla="*/ 180975 w 809594"/>
                  <a:gd name="connsiteY3" fmla="*/ 1104900 h 3839521"/>
                  <a:gd name="connsiteX4" fmla="*/ 309563 w 809594"/>
                  <a:gd name="connsiteY4" fmla="*/ 1319212 h 3839521"/>
                  <a:gd name="connsiteX5" fmla="*/ 514350 w 809594"/>
                  <a:gd name="connsiteY5" fmla="*/ 1528762 h 3839521"/>
                  <a:gd name="connsiteX6" fmla="*/ 728663 w 809594"/>
                  <a:gd name="connsiteY6" fmla="*/ 1714500 h 3839521"/>
                  <a:gd name="connsiteX7" fmla="*/ 738188 w 809594"/>
                  <a:gd name="connsiteY7" fmla="*/ 3454386 h 3839521"/>
                  <a:gd name="connsiteX8" fmla="*/ 809594 w 809594"/>
                  <a:gd name="connsiteY8" fmla="*/ 3838532 h 3839521"/>
                  <a:gd name="connsiteX0" fmla="*/ 4763 w 809594"/>
                  <a:gd name="connsiteY0" fmla="*/ 0 h 3838532"/>
                  <a:gd name="connsiteX1" fmla="*/ 0 w 809594"/>
                  <a:gd name="connsiteY1" fmla="*/ 461962 h 3838532"/>
                  <a:gd name="connsiteX2" fmla="*/ 61913 w 809594"/>
                  <a:gd name="connsiteY2" fmla="*/ 842962 h 3838532"/>
                  <a:gd name="connsiteX3" fmla="*/ 180975 w 809594"/>
                  <a:gd name="connsiteY3" fmla="*/ 1104900 h 3838532"/>
                  <a:gd name="connsiteX4" fmla="*/ 309563 w 809594"/>
                  <a:gd name="connsiteY4" fmla="*/ 1319212 h 3838532"/>
                  <a:gd name="connsiteX5" fmla="*/ 514350 w 809594"/>
                  <a:gd name="connsiteY5" fmla="*/ 1528762 h 3838532"/>
                  <a:gd name="connsiteX6" fmla="*/ 728663 w 809594"/>
                  <a:gd name="connsiteY6" fmla="*/ 1714500 h 3838532"/>
                  <a:gd name="connsiteX7" fmla="*/ 738188 w 809594"/>
                  <a:gd name="connsiteY7" fmla="*/ 3454386 h 3838532"/>
                  <a:gd name="connsiteX8" fmla="*/ 809594 w 809594"/>
                  <a:gd name="connsiteY8" fmla="*/ 3838532 h 3838532"/>
                  <a:gd name="connsiteX0" fmla="*/ 4763 w 809594"/>
                  <a:gd name="connsiteY0" fmla="*/ 0 h 3838532"/>
                  <a:gd name="connsiteX1" fmla="*/ 0 w 809594"/>
                  <a:gd name="connsiteY1" fmla="*/ 461962 h 3838532"/>
                  <a:gd name="connsiteX2" fmla="*/ 61913 w 809594"/>
                  <a:gd name="connsiteY2" fmla="*/ 842962 h 3838532"/>
                  <a:gd name="connsiteX3" fmla="*/ 180975 w 809594"/>
                  <a:gd name="connsiteY3" fmla="*/ 1104900 h 3838532"/>
                  <a:gd name="connsiteX4" fmla="*/ 309563 w 809594"/>
                  <a:gd name="connsiteY4" fmla="*/ 1319212 h 3838532"/>
                  <a:gd name="connsiteX5" fmla="*/ 514350 w 809594"/>
                  <a:gd name="connsiteY5" fmla="*/ 1528762 h 3838532"/>
                  <a:gd name="connsiteX6" fmla="*/ 728663 w 809594"/>
                  <a:gd name="connsiteY6" fmla="*/ 1714500 h 3838532"/>
                  <a:gd name="connsiteX7" fmla="*/ 738188 w 809594"/>
                  <a:gd name="connsiteY7" fmla="*/ 3454386 h 3838532"/>
                  <a:gd name="connsiteX8" fmla="*/ 733425 w 809594"/>
                  <a:gd name="connsiteY8" fmla="*/ 3600428 h 3838532"/>
                  <a:gd name="connsiteX9" fmla="*/ 809594 w 809594"/>
                  <a:gd name="connsiteY9" fmla="*/ 3838532 h 3838532"/>
                  <a:gd name="connsiteX0" fmla="*/ 4763 w 809594"/>
                  <a:gd name="connsiteY0" fmla="*/ 0 h 3838532"/>
                  <a:gd name="connsiteX1" fmla="*/ 0 w 809594"/>
                  <a:gd name="connsiteY1" fmla="*/ 461962 h 3838532"/>
                  <a:gd name="connsiteX2" fmla="*/ 61913 w 809594"/>
                  <a:gd name="connsiteY2" fmla="*/ 842962 h 3838532"/>
                  <a:gd name="connsiteX3" fmla="*/ 180975 w 809594"/>
                  <a:gd name="connsiteY3" fmla="*/ 1104900 h 3838532"/>
                  <a:gd name="connsiteX4" fmla="*/ 309563 w 809594"/>
                  <a:gd name="connsiteY4" fmla="*/ 1319212 h 3838532"/>
                  <a:gd name="connsiteX5" fmla="*/ 514350 w 809594"/>
                  <a:gd name="connsiteY5" fmla="*/ 1528762 h 3838532"/>
                  <a:gd name="connsiteX6" fmla="*/ 728663 w 809594"/>
                  <a:gd name="connsiteY6" fmla="*/ 1714500 h 3838532"/>
                  <a:gd name="connsiteX7" fmla="*/ 738188 w 809594"/>
                  <a:gd name="connsiteY7" fmla="*/ 3454386 h 3838532"/>
                  <a:gd name="connsiteX8" fmla="*/ 733425 w 809594"/>
                  <a:gd name="connsiteY8" fmla="*/ 3600428 h 3838532"/>
                  <a:gd name="connsiteX9" fmla="*/ 809594 w 809594"/>
                  <a:gd name="connsiteY9" fmla="*/ 3838532 h 3838532"/>
                  <a:gd name="connsiteX0" fmla="*/ 4763 w 881000"/>
                  <a:gd name="connsiteY0" fmla="*/ 0 h 4163970"/>
                  <a:gd name="connsiteX1" fmla="*/ 0 w 881000"/>
                  <a:gd name="connsiteY1" fmla="*/ 461962 h 4163970"/>
                  <a:gd name="connsiteX2" fmla="*/ 61913 w 881000"/>
                  <a:gd name="connsiteY2" fmla="*/ 842962 h 4163970"/>
                  <a:gd name="connsiteX3" fmla="*/ 180975 w 881000"/>
                  <a:gd name="connsiteY3" fmla="*/ 1104900 h 4163970"/>
                  <a:gd name="connsiteX4" fmla="*/ 309563 w 881000"/>
                  <a:gd name="connsiteY4" fmla="*/ 1319212 h 4163970"/>
                  <a:gd name="connsiteX5" fmla="*/ 514350 w 881000"/>
                  <a:gd name="connsiteY5" fmla="*/ 1528762 h 4163970"/>
                  <a:gd name="connsiteX6" fmla="*/ 728663 w 881000"/>
                  <a:gd name="connsiteY6" fmla="*/ 1714500 h 4163970"/>
                  <a:gd name="connsiteX7" fmla="*/ 738188 w 881000"/>
                  <a:gd name="connsiteY7" fmla="*/ 3454386 h 4163970"/>
                  <a:gd name="connsiteX8" fmla="*/ 733425 w 881000"/>
                  <a:gd name="connsiteY8" fmla="*/ 3600428 h 4163970"/>
                  <a:gd name="connsiteX9" fmla="*/ 881000 w 881000"/>
                  <a:gd name="connsiteY9" fmla="*/ 4163970 h 416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1000" h="4163970">
                    <a:moveTo>
                      <a:pt x="4763" y="0"/>
                    </a:moveTo>
                    <a:cubicBezTo>
                      <a:pt x="3175" y="153987"/>
                      <a:pt x="1588" y="307975"/>
                      <a:pt x="0" y="461962"/>
                    </a:cubicBezTo>
                    <a:lnTo>
                      <a:pt x="61913" y="842962"/>
                    </a:lnTo>
                    <a:lnTo>
                      <a:pt x="180975" y="1104900"/>
                    </a:lnTo>
                    <a:lnTo>
                      <a:pt x="309563" y="1319212"/>
                    </a:lnTo>
                    <a:lnTo>
                      <a:pt x="514350" y="1528762"/>
                    </a:lnTo>
                    <a:lnTo>
                      <a:pt x="728663" y="1714500"/>
                    </a:lnTo>
                    <a:lnTo>
                      <a:pt x="738188" y="3454386"/>
                    </a:lnTo>
                    <a:lnTo>
                      <a:pt x="733425" y="3600428"/>
                    </a:lnTo>
                    <a:lnTo>
                      <a:pt x="881000" y="4163970"/>
                    </a:lnTo>
                  </a:path>
                </a:pathLst>
              </a:custGeom>
              <a:noFill/>
              <a:ln w="76200" cap="flat" cmpd="sng" algn="ctr">
                <a:solidFill>
                  <a:srgbClr val="006002"/>
                </a:solidFill>
                <a:prstDash val="solid"/>
                <a:round/>
                <a:headEnd type="stealth" w="lg" len="lg"/>
                <a:tailEnd type="stealth" w="lg" len="lg"/>
              </a:ln>
              <a:effectLst/>
            </p:spPr>
            <p:txBody>
              <a:bodyPr/>
              <a:lstStyle/>
              <a:p>
                <a:pPr>
                  <a:defRPr/>
                </a:pPr>
                <a:endParaRPr lang="zh-TW" altLang="en-US">
                  <a:effectLst/>
                  <a:ea typeface="新細明體" pitchFamily="18" charset="-120"/>
                </a:endParaRPr>
              </a:p>
            </p:txBody>
          </p:sp>
          <p:sp>
            <p:nvSpPr>
              <p:cNvPr id="14" name="手繪多邊形 13"/>
              <p:cNvSpPr/>
              <p:nvPr/>
            </p:nvSpPr>
            <p:spPr bwMode="auto">
              <a:xfrm>
                <a:off x="5121827" y="1928802"/>
                <a:ext cx="207992" cy="4257148"/>
              </a:xfrm>
              <a:custGeom>
                <a:avLst/>
                <a:gdLst>
                  <a:gd name="connsiteX0" fmla="*/ 955964 w 1108364"/>
                  <a:gd name="connsiteY0" fmla="*/ 0 h 4946073"/>
                  <a:gd name="connsiteX1" fmla="*/ 928254 w 1108364"/>
                  <a:gd name="connsiteY1" fmla="*/ 1330036 h 4946073"/>
                  <a:gd name="connsiteX2" fmla="*/ 955964 w 1108364"/>
                  <a:gd name="connsiteY2" fmla="*/ 1690254 h 4946073"/>
                  <a:gd name="connsiteX3" fmla="*/ 983673 w 1108364"/>
                  <a:gd name="connsiteY3" fmla="*/ 1898073 h 4946073"/>
                  <a:gd name="connsiteX4" fmla="*/ 1066800 w 1108364"/>
                  <a:gd name="connsiteY4" fmla="*/ 2216727 h 4946073"/>
                  <a:gd name="connsiteX5" fmla="*/ 1108364 w 1108364"/>
                  <a:gd name="connsiteY5" fmla="*/ 2410691 h 4946073"/>
                  <a:gd name="connsiteX6" fmla="*/ 1080654 w 1108364"/>
                  <a:gd name="connsiteY6" fmla="*/ 4391891 h 4946073"/>
                  <a:gd name="connsiteX7" fmla="*/ 1011382 w 1108364"/>
                  <a:gd name="connsiteY7" fmla="*/ 4516582 h 4946073"/>
                  <a:gd name="connsiteX8" fmla="*/ 858982 w 1108364"/>
                  <a:gd name="connsiteY8" fmla="*/ 4530436 h 4946073"/>
                  <a:gd name="connsiteX9" fmla="*/ 443345 w 1108364"/>
                  <a:gd name="connsiteY9" fmla="*/ 4544291 h 4946073"/>
                  <a:gd name="connsiteX10" fmla="*/ 290945 w 1108364"/>
                  <a:gd name="connsiteY10" fmla="*/ 4696691 h 4946073"/>
                  <a:gd name="connsiteX11" fmla="*/ 0 w 1108364"/>
                  <a:gd name="connsiteY11" fmla="*/ 4946073 h 4946073"/>
                  <a:gd name="connsiteX12" fmla="*/ 0 w 1108364"/>
                  <a:gd name="connsiteY12" fmla="*/ 4932218 h 4946073"/>
                  <a:gd name="connsiteX0" fmla="*/ 955964 w 1108364"/>
                  <a:gd name="connsiteY0" fmla="*/ 0 h 4946073"/>
                  <a:gd name="connsiteX1" fmla="*/ 928254 w 1108364"/>
                  <a:gd name="connsiteY1" fmla="*/ 1330036 h 4946073"/>
                  <a:gd name="connsiteX2" fmla="*/ 955964 w 1108364"/>
                  <a:gd name="connsiteY2" fmla="*/ 1690254 h 4946073"/>
                  <a:gd name="connsiteX3" fmla="*/ 983673 w 1108364"/>
                  <a:gd name="connsiteY3" fmla="*/ 1898073 h 4946073"/>
                  <a:gd name="connsiteX4" fmla="*/ 1066800 w 1108364"/>
                  <a:gd name="connsiteY4" fmla="*/ 2216727 h 4946073"/>
                  <a:gd name="connsiteX5" fmla="*/ 1108364 w 1108364"/>
                  <a:gd name="connsiteY5" fmla="*/ 2410691 h 4946073"/>
                  <a:gd name="connsiteX6" fmla="*/ 1080654 w 1108364"/>
                  <a:gd name="connsiteY6" fmla="*/ 4391891 h 4946073"/>
                  <a:gd name="connsiteX7" fmla="*/ 1011382 w 1108364"/>
                  <a:gd name="connsiteY7" fmla="*/ 4516582 h 4946073"/>
                  <a:gd name="connsiteX8" fmla="*/ 858982 w 1108364"/>
                  <a:gd name="connsiteY8" fmla="*/ 4530436 h 4946073"/>
                  <a:gd name="connsiteX9" fmla="*/ 443345 w 1108364"/>
                  <a:gd name="connsiteY9" fmla="*/ 4544291 h 4946073"/>
                  <a:gd name="connsiteX10" fmla="*/ 290945 w 1108364"/>
                  <a:gd name="connsiteY10" fmla="*/ 4696691 h 4946073"/>
                  <a:gd name="connsiteX11" fmla="*/ 0 w 1108364"/>
                  <a:gd name="connsiteY11" fmla="*/ 4946073 h 4946073"/>
                  <a:gd name="connsiteX0" fmla="*/ 665019 w 817419"/>
                  <a:gd name="connsiteY0" fmla="*/ 0 h 4696691"/>
                  <a:gd name="connsiteX1" fmla="*/ 637309 w 817419"/>
                  <a:gd name="connsiteY1" fmla="*/ 1330036 h 4696691"/>
                  <a:gd name="connsiteX2" fmla="*/ 665019 w 817419"/>
                  <a:gd name="connsiteY2" fmla="*/ 1690254 h 4696691"/>
                  <a:gd name="connsiteX3" fmla="*/ 692728 w 817419"/>
                  <a:gd name="connsiteY3" fmla="*/ 1898073 h 4696691"/>
                  <a:gd name="connsiteX4" fmla="*/ 775855 w 817419"/>
                  <a:gd name="connsiteY4" fmla="*/ 2216727 h 4696691"/>
                  <a:gd name="connsiteX5" fmla="*/ 817419 w 817419"/>
                  <a:gd name="connsiteY5" fmla="*/ 2410691 h 4696691"/>
                  <a:gd name="connsiteX6" fmla="*/ 789709 w 817419"/>
                  <a:gd name="connsiteY6" fmla="*/ 4391891 h 4696691"/>
                  <a:gd name="connsiteX7" fmla="*/ 720437 w 817419"/>
                  <a:gd name="connsiteY7" fmla="*/ 4516582 h 4696691"/>
                  <a:gd name="connsiteX8" fmla="*/ 568037 w 817419"/>
                  <a:gd name="connsiteY8" fmla="*/ 4530436 h 4696691"/>
                  <a:gd name="connsiteX9" fmla="*/ 152400 w 817419"/>
                  <a:gd name="connsiteY9" fmla="*/ 4544291 h 4696691"/>
                  <a:gd name="connsiteX10" fmla="*/ 0 w 817419"/>
                  <a:gd name="connsiteY10" fmla="*/ 4696691 h 4696691"/>
                  <a:gd name="connsiteX0" fmla="*/ 512619 w 665019"/>
                  <a:gd name="connsiteY0" fmla="*/ 0 h 4544291"/>
                  <a:gd name="connsiteX1" fmla="*/ 484909 w 665019"/>
                  <a:gd name="connsiteY1" fmla="*/ 1330036 h 4544291"/>
                  <a:gd name="connsiteX2" fmla="*/ 512619 w 665019"/>
                  <a:gd name="connsiteY2" fmla="*/ 1690254 h 4544291"/>
                  <a:gd name="connsiteX3" fmla="*/ 540328 w 665019"/>
                  <a:gd name="connsiteY3" fmla="*/ 1898073 h 4544291"/>
                  <a:gd name="connsiteX4" fmla="*/ 623455 w 665019"/>
                  <a:gd name="connsiteY4" fmla="*/ 2216727 h 4544291"/>
                  <a:gd name="connsiteX5" fmla="*/ 665019 w 665019"/>
                  <a:gd name="connsiteY5" fmla="*/ 2410691 h 4544291"/>
                  <a:gd name="connsiteX6" fmla="*/ 637309 w 665019"/>
                  <a:gd name="connsiteY6" fmla="*/ 4391891 h 4544291"/>
                  <a:gd name="connsiteX7" fmla="*/ 568037 w 665019"/>
                  <a:gd name="connsiteY7" fmla="*/ 4516582 h 4544291"/>
                  <a:gd name="connsiteX8" fmla="*/ 415637 w 665019"/>
                  <a:gd name="connsiteY8" fmla="*/ 4530436 h 4544291"/>
                  <a:gd name="connsiteX9" fmla="*/ 0 w 665019"/>
                  <a:gd name="connsiteY9" fmla="*/ 4544291 h 4544291"/>
                  <a:gd name="connsiteX0" fmla="*/ 96982 w 249382"/>
                  <a:gd name="connsiteY0" fmla="*/ 0 h 4530436"/>
                  <a:gd name="connsiteX1" fmla="*/ 69272 w 249382"/>
                  <a:gd name="connsiteY1" fmla="*/ 1330036 h 4530436"/>
                  <a:gd name="connsiteX2" fmla="*/ 96982 w 249382"/>
                  <a:gd name="connsiteY2" fmla="*/ 1690254 h 4530436"/>
                  <a:gd name="connsiteX3" fmla="*/ 124691 w 249382"/>
                  <a:gd name="connsiteY3" fmla="*/ 1898073 h 4530436"/>
                  <a:gd name="connsiteX4" fmla="*/ 207818 w 249382"/>
                  <a:gd name="connsiteY4" fmla="*/ 2216727 h 4530436"/>
                  <a:gd name="connsiteX5" fmla="*/ 249382 w 249382"/>
                  <a:gd name="connsiteY5" fmla="*/ 2410691 h 4530436"/>
                  <a:gd name="connsiteX6" fmla="*/ 221672 w 249382"/>
                  <a:gd name="connsiteY6" fmla="*/ 4391891 h 4530436"/>
                  <a:gd name="connsiteX7" fmla="*/ 152400 w 249382"/>
                  <a:gd name="connsiteY7" fmla="*/ 4516582 h 4530436"/>
                  <a:gd name="connsiteX8" fmla="*/ 0 w 249382"/>
                  <a:gd name="connsiteY8" fmla="*/ 4530436 h 4530436"/>
                  <a:gd name="connsiteX0" fmla="*/ 27710 w 180110"/>
                  <a:gd name="connsiteY0" fmla="*/ 0 h 4516582"/>
                  <a:gd name="connsiteX1" fmla="*/ 0 w 180110"/>
                  <a:gd name="connsiteY1" fmla="*/ 1330036 h 4516582"/>
                  <a:gd name="connsiteX2" fmla="*/ 27710 w 180110"/>
                  <a:gd name="connsiteY2" fmla="*/ 1690254 h 4516582"/>
                  <a:gd name="connsiteX3" fmla="*/ 55419 w 180110"/>
                  <a:gd name="connsiteY3" fmla="*/ 1898073 h 4516582"/>
                  <a:gd name="connsiteX4" fmla="*/ 138546 w 180110"/>
                  <a:gd name="connsiteY4" fmla="*/ 2216727 h 4516582"/>
                  <a:gd name="connsiteX5" fmla="*/ 180110 w 180110"/>
                  <a:gd name="connsiteY5" fmla="*/ 2410691 h 4516582"/>
                  <a:gd name="connsiteX6" fmla="*/ 152400 w 180110"/>
                  <a:gd name="connsiteY6" fmla="*/ 4391891 h 4516582"/>
                  <a:gd name="connsiteX7" fmla="*/ 83128 w 180110"/>
                  <a:gd name="connsiteY7" fmla="*/ 4516582 h 4516582"/>
                  <a:gd name="connsiteX0" fmla="*/ 27710 w 180110"/>
                  <a:gd name="connsiteY0" fmla="*/ 0 h 4391891"/>
                  <a:gd name="connsiteX1" fmla="*/ 0 w 180110"/>
                  <a:gd name="connsiteY1" fmla="*/ 1330036 h 4391891"/>
                  <a:gd name="connsiteX2" fmla="*/ 27710 w 180110"/>
                  <a:gd name="connsiteY2" fmla="*/ 1690254 h 4391891"/>
                  <a:gd name="connsiteX3" fmla="*/ 55419 w 180110"/>
                  <a:gd name="connsiteY3" fmla="*/ 1898073 h 4391891"/>
                  <a:gd name="connsiteX4" fmla="*/ 138546 w 180110"/>
                  <a:gd name="connsiteY4" fmla="*/ 2216727 h 4391891"/>
                  <a:gd name="connsiteX5" fmla="*/ 180110 w 180110"/>
                  <a:gd name="connsiteY5" fmla="*/ 2410691 h 4391891"/>
                  <a:gd name="connsiteX6" fmla="*/ 152400 w 180110"/>
                  <a:gd name="connsiteY6" fmla="*/ 4391891 h 4391891"/>
                  <a:gd name="connsiteX0" fmla="*/ 27710 w 180110"/>
                  <a:gd name="connsiteY0" fmla="*/ 0 h 3309492"/>
                  <a:gd name="connsiteX1" fmla="*/ 0 w 180110"/>
                  <a:gd name="connsiteY1" fmla="*/ 1330036 h 3309492"/>
                  <a:gd name="connsiteX2" fmla="*/ 27710 w 180110"/>
                  <a:gd name="connsiteY2" fmla="*/ 1690254 h 3309492"/>
                  <a:gd name="connsiteX3" fmla="*/ 55419 w 180110"/>
                  <a:gd name="connsiteY3" fmla="*/ 1898073 h 3309492"/>
                  <a:gd name="connsiteX4" fmla="*/ 138546 w 180110"/>
                  <a:gd name="connsiteY4" fmla="*/ 2216727 h 3309492"/>
                  <a:gd name="connsiteX5" fmla="*/ 180110 w 180110"/>
                  <a:gd name="connsiteY5" fmla="*/ 2410691 h 3309492"/>
                  <a:gd name="connsiteX6" fmla="*/ 152400 w 180110"/>
                  <a:gd name="connsiteY6" fmla="*/ 3309492 h 3309492"/>
                  <a:gd name="connsiteX0" fmla="*/ 27710 w 180110"/>
                  <a:gd name="connsiteY0" fmla="*/ 0 h 3583426"/>
                  <a:gd name="connsiteX1" fmla="*/ 0 w 180110"/>
                  <a:gd name="connsiteY1" fmla="*/ 1330036 h 3583426"/>
                  <a:gd name="connsiteX2" fmla="*/ 27710 w 180110"/>
                  <a:gd name="connsiteY2" fmla="*/ 1690254 h 3583426"/>
                  <a:gd name="connsiteX3" fmla="*/ 55419 w 180110"/>
                  <a:gd name="connsiteY3" fmla="*/ 1898073 h 3583426"/>
                  <a:gd name="connsiteX4" fmla="*/ 138546 w 180110"/>
                  <a:gd name="connsiteY4" fmla="*/ 2216727 h 3583426"/>
                  <a:gd name="connsiteX5" fmla="*/ 180110 w 180110"/>
                  <a:gd name="connsiteY5" fmla="*/ 2410691 h 3583426"/>
                  <a:gd name="connsiteX6" fmla="*/ 152400 w 180110"/>
                  <a:gd name="connsiteY6" fmla="*/ 3583426 h 35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110" h="3583426">
                    <a:moveTo>
                      <a:pt x="27710" y="0"/>
                    </a:moveTo>
                    <a:lnTo>
                      <a:pt x="0" y="1330036"/>
                    </a:lnTo>
                    <a:cubicBezTo>
                      <a:pt x="28078" y="1681003"/>
                      <a:pt x="27710" y="1560576"/>
                      <a:pt x="27710" y="1690254"/>
                    </a:cubicBezTo>
                    <a:lnTo>
                      <a:pt x="55419" y="1898073"/>
                    </a:lnTo>
                    <a:lnTo>
                      <a:pt x="138546" y="2216727"/>
                    </a:lnTo>
                    <a:lnTo>
                      <a:pt x="180110" y="2410691"/>
                    </a:lnTo>
                    <a:lnTo>
                      <a:pt x="152400" y="3583426"/>
                    </a:lnTo>
                  </a:path>
                </a:pathLst>
              </a:custGeom>
              <a:noFill/>
              <a:ln w="66675" cap="flat" cmpd="sng" algn="ctr">
                <a:solidFill>
                  <a:srgbClr val="009900"/>
                </a:solidFill>
                <a:prstDash val="solid"/>
                <a:round/>
                <a:headEnd type="stealth" w="lg" len="lg"/>
                <a:tailEnd type="stealth" w="lg" len="lg"/>
              </a:ln>
              <a:effectLst/>
            </p:spPr>
            <p:txBody>
              <a:bodyPr/>
              <a:lstStyle/>
              <a:p>
                <a:pPr>
                  <a:defRPr/>
                </a:pPr>
                <a:endParaRPr lang="zh-TW" altLang="en-US">
                  <a:effectLst/>
                  <a:ea typeface="新細明體" pitchFamily="18" charset="-120"/>
                </a:endParaRPr>
              </a:p>
            </p:txBody>
          </p:sp>
        </p:grpSp>
      </p:grpSp>
      <p:grpSp>
        <p:nvGrpSpPr>
          <p:cNvPr id="4" name="群組 15"/>
          <p:cNvGrpSpPr/>
          <p:nvPr/>
        </p:nvGrpSpPr>
        <p:grpSpPr>
          <a:xfrm>
            <a:off x="452438" y="1931194"/>
            <a:ext cx="8334375" cy="1763712"/>
            <a:chOff x="452438" y="2379663"/>
            <a:chExt cx="8334375" cy="1763712"/>
          </a:xfrm>
        </p:grpSpPr>
        <p:grpSp>
          <p:nvGrpSpPr>
            <p:cNvPr id="7" name="群組 53"/>
            <p:cNvGrpSpPr>
              <a:grpSpLocks/>
            </p:cNvGrpSpPr>
            <p:nvPr/>
          </p:nvGrpSpPr>
          <p:grpSpPr bwMode="auto">
            <a:xfrm>
              <a:off x="452438" y="2379663"/>
              <a:ext cx="8334375" cy="1763712"/>
              <a:chOff x="795303" y="2527199"/>
              <a:chExt cx="8334841" cy="1920110"/>
            </a:xfrm>
          </p:grpSpPr>
          <p:grpSp>
            <p:nvGrpSpPr>
              <p:cNvPr id="8" name="群組 49"/>
              <p:cNvGrpSpPr>
                <a:grpSpLocks/>
              </p:cNvGrpSpPr>
              <p:nvPr/>
            </p:nvGrpSpPr>
            <p:grpSpPr bwMode="auto">
              <a:xfrm>
                <a:off x="795303" y="2725950"/>
                <a:ext cx="8334841" cy="1721359"/>
                <a:chOff x="795303" y="2739805"/>
                <a:chExt cx="8334841" cy="1721359"/>
              </a:xfrm>
            </p:grpSpPr>
            <p:sp>
              <p:nvSpPr>
                <p:cNvPr id="21" name="手繪多邊形 20"/>
                <p:cNvSpPr/>
                <p:nvPr/>
              </p:nvSpPr>
              <p:spPr bwMode="auto">
                <a:xfrm>
                  <a:off x="819116" y="2739805"/>
                  <a:ext cx="8311028" cy="1721359"/>
                </a:xfrm>
                <a:custGeom>
                  <a:avLst/>
                  <a:gdLst>
                    <a:gd name="connsiteX0" fmla="*/ 0 w 8285018"/>
                    <a:gd name="connsiteY0" fmla="*/ 0 h 1565564"/>
                    <a:gd name="connsiteX1" fmla="*/ 0 w 8285018"/>
                    <a:gd name="connsiteY1" fmla="*/ 235527 h 1565564"/>
                    <a:gd name="connsiteX2" fmla="*/ 609600 w 8285018"/>
                    <a:gd name="connsiteY2" fmla="*/ 498764 h 1565564"/>
                    <a:gd name="connsiteX3" fmla="*/ 3920837 w 8285018"/>
                    <a:gd name="connsiteY3" fmla="*/ 1440873 h 1565564"/>
                    <a:gd name="connsiteX4" fmla="*/ 4322618 w 8285018"/>
                    <a:gd name="connsiteY4" fmla="*/ 1510145 h 1565564"/>
                    <a:gd name="connsiteX5" fmla="*/ 8257309 w 8285018"/>
                    <a:gd name="connsiteY5" fmla="*/ 1565564 h 1565564"/>
                    <a:gd name="connsiteX6" fmla="*/ 8285018 w 8285018"/>
                    <a:gd name="connsiteY6" fmla="*/ 374073 h 1565564"/>
                    <a:gd name="connsiteX7" fmla="*/ 7744691 w 8285018"/>
                    <a:gd name="connsiteY7" fmla="*/ 609600 h 1565564"/>
                    <a:gd name="connsiteX8" fmla="*/ 7315200 w 8285018"/>
                    <a:gd name="connsiteY8" fmla="*/ 900545 h 1565564"/>
                    <a:gd name="connsiteX9" fmla="*/ 6553200 w 8285018"/>
                    <a:gd name="connsiteY9" fmla="*/ 997527 h 1565564"/>
                    <a:gd name="connsiteX10" fmla="*/ 5583382 w 8285018"/>
                    <a:gd name="connsiteY10" fmla="*/ 886691 h 1565564"/>
                    <a:gd name="connsiteX11" fmla="*/ 4419600 w 8285018"/>
                    <a:gd name="connsiteY11" fmla="*/ 942109 h 1565564"/>
                    <a:gd name="connsiteX12" fmla="*/ 3713018 w 8285018"/>
                    <a:gd name="connsiteY12" fmla="*/ 817418 h 1565564"/>
                    <a:gd name="connsiteX13" fmla="*/ 2743200 w 8285018"/>
                    <a:gd name="connsiteY13" fmla="*/ 471055 h 1565564"/>
                    <a:gd name="connsiteX14" fmla="*/ 1551709 w 8285018"/>
                    <a:gd name="connsiteY14" fmla="*/ 332509 h 1565564"/>
                    <a:gd name="connsiteX15" fmla="*/ 845128 w 8285018"/>
                    <a:gd name="connsiteY15" fmla="*/ 124691 h 1565564"/>
                    <a:gd name="connsiteX16" fmla="*/ 0 w 8285018"/>
                    <a:gd name="connsiteY16" fmla="*/ 0 h 1565564"/>
                    <a:gd name="connsiteX0" fmla="*/ 0 w 8285018"/>
                    <a:gd name="connsiteY0" fmla="*/ 0 h 1565564"/>
                    <a:gd name="connsiteX1" fmla="*/ 0 w 8285018"/>
                    <a:gd name="connsiteY1" fmla="*/ 235527 h 1565564"/>
                    <a:gd name="connsiteX2" fmla="*/ 609600 w 8285018"/>
                    <a:gd name="connsiteY2" fmla="*/ 498764 h 1565564"/>
                    <a:gd name="connsiteX3" fmla="*/ 3920837 w 8285018"/>
                    <a:gd name="connsiteY3" fmla="*/ 1440873 h 1565564"/>
                    <a:gd name="connsiteX4" fmla="*/ 4322618 w 8285018"/>
                    <a:gd name="connsiteY4" fmla="*/ 1510145 h 1565564"/>
                    <a:gd name="connsiteX5" fmla="*/ 8257309 w 8285018"/>
                    <a:gd name="connsiteY5" fmla="*/ 1565564 h 1565564"/>
                    <a:gd name="connsiteX6" fmla="*/ 8285018 w 8285018"/>
                    <a:gd name="connsiteY6" fmla="*/ 374073 h 1565564"/>
                    <a:gd name="connsiteX7" fmla="*/ 7744691 w 8285018"/>
                    <a:gd name="connsiteY7" fmla="*/ 609600 h 1565564"/>
                    <a:gd name="connsiteX8" fmla="*/ 7315200 w 8285018"/>
                    <a:gd name="connsiteY8" fmla="*/ 900545 h 1565564"/>
                    <a:gd name="connsiteX9" fmla="*/ 6553200 w 8285018"/>
                    <a:gd name="connsiteY9" fmla="*/ 997527 h 1565564"/>
                    <a:gd name="connsiteX10" fmla="*/ 5583382 w 8285018"/>
                    <a:gd name="connsiteY10" fmla="*/ 886691 h 1565564"/>
                    <a:gd name="connsiteX11" fmla="*/ 4419600 w 8285018"/>
                    <a:gd name="connsiteY11" fmla="*/ 942109 h 1565564"/>
                    <a:gd name="connsiteX12" fmla="*/ 3713018 w 8285018"/>
                    <a:gd name="connsiteY12" fmla="*/ 817418 h 1565564"/>
                    <a:gd name="connsiteX13" fmla="*/ 2743200 w 8285018"/>
                    <a:gd name="connsiteY13" fmla="*/ 471055 h 1565564"/>
                    <a:gd name="connsiteX14" fmla="*/ 1551709 w 8285018"/>
                    <a:gd name="connsiteY14" fmla="*/ 332509 h 1565564"/>
                    <a:gd name="connsiteX15" fmla="*/ 845128 w 8285018"/>
                    <a:gd name="connsiteY15" fmla="*/ 124691 h 1565564"/>
                    <a:gd name="connsiteX16" fmla="*/ 0 w 8285018"/>
                    <a:gd name="connsiteY16" fmla="*/ 0 h 1565564"/>
                    <a:gd name="connsiteX0" fmla="*/ 25977 w 8310995"/>
                    <a:gd name="connsiteY0" fmla="*/ 0 h 1565564"/>
                    <a:gd name="connsiteX1" fmla="*/ 25977 w 8310995"/>
                    <a:gd name="connsiteY1" fmla="*/ 235527 h 1565564"/>
                    <a:gd name="connsiteX2" fmla="*/ 635577 w 8310995"/>
                    <a:gd name="connsiteY2" fmla="*/ 498764 h 1565564"/>
                    <a:gd name="connsiteX3" fmla="*/ 3946814 w 8310995"/>
                    <a:gd name="connsiteY3" fmla="*/ 1440873 h 1565564"/>
                    <a:gd name="connsiteX4" fmla="*/ 4348595 w 8310995"/>
                    <a:gd name="connsiteY4" fmla="*/ 1510145 h 1565564"/>
                    <a:gd name="connsiteX5" fmla="*/ 8283286 w 8310995"/>
                    <a:gd name="connsiteY5" fmla="*/ 1565564 h 1565564"/>
                    <a:gd name="connsiteX6" fmla="*/ 8310995 w 8310995"/>
                    <a:gd name="connsiteY6" fmla="*/ 374073 h 1565564"/>
                    <a:gd name="connsiteX7" fmla="*/ 7770668 w 8310995"/>
                    <a:gd name="connsiteY7" fmla="*/ 609600 h 1565564"/>
                    <a:gd name="connsiteX8" fmla="*/ 7341177 w 8310995"/>
                    <a:gd name="connsiteY8" fmla="*/ 900545 h 1565564"/>
                    <a:gd name="connsiteX9" fmla="*/ 6579177 w 8310995"/>
                    <a:gd name="connsiteY9" fmla="*/ 997527 h 1565564"/>
                    <a:gd name="connsiteX10" fmla="*/ 5609359 w 8310995"/>
                    <a:gd name="connsiteY10" fmla="*/ 886691 h 1565564"/>
                    <a:gd name="connsiteX11" fmla="*/ 4445577 w 8310995"/>
                    <a:gd name="connsiteY11" fmla="*/ 942109 h 1565564"/>
                    <a:gd name="connsiteX12" fmla="*/ 3738995 w 8310995"/>
                    <a:gd name="connsiteY12" fmla="*/ 817418 h 1565564"/>
                    <a:gd name="connsiteX13" fmla="*/ 2769177 w 8310995"/>
                    <a:gd name="connsiteY13" fmla="*/ 471055 h 1565564"/>
                    <a:gd name="connsiteX14" fmla="*/ 1577686 w 8310995"/>
                    <a:gd name="connsiteY14" fmla="*/ 332509 h 1565564"/>
                    <a:gd name="connsiteX15" fmla="*/ 871105 w 8310995"/>
                    <a:gd name="connsiteY15" fmla="*/ 124691 h 1565564"/>
                    <a:gd name="connsiteX16" fmla="*/ 25977 w 8310995"/>
                    <a:gd name="connsiteY16" fmla="*/ 0 h 1565564"/>
                    <a:gd name="connsiteX0" fmla="*/ 25977 w 8310995"/>
                    <a:gd name="connsiteY0" fmla="*/ 0 h 1565564"/>
                    <a:gd name="connsiteX1" fmla="*/ 25977 w 8310995"/>
                    <a:gd name="connsiteY1" fmla="*/ 235527 h 1565564"/>
                    <a:gd name="connsiteX2" fmla="*/ 635577 w 8310995"/>
                    <a:gd name="connsiteY2" fmla="*/ 498764 h 1565564"/>
                    <a:gd name="connsiteX3" fmla="*/ 3946814 w 8310995"/>
                    <a:gd name="connsiteY3" fmla="*/ 1440873 h 1565564"/>
                    <a:gd name="connsiteX4" fmla="*/ 4348595 w 8310995"/>
                    <a:gd name="connsiteY4" fmla="*/ 1510145 h 1565564"/>
                    <a:gd name="connsiteX5" fmla="*/ 8283286 w 8310995"/>
                    <a:gd name="connsiteY5" fmla="*/ 1565564 h 1565564"/>
                    <a:gd name="connsiteX6" fmla="*/ 8310995 w 8310995"/>
                    <a:gd name="connsiteY6" fmla="*/ 374073 h 1565564"/>
                    <a:gd name="connsiteX7" fmla="*/ 7770668 w 8310995"/>
                    <a:gd name="connsiteY7" fmla="*/ 609600 h 1565564"/>
                    <a:gd name="connsiteX8" fmla="*/ 7341177 w 8310995"/>
                    <a:gd name="connsiteY8" fmla="*/ 900545 h 1565564"/>
                    <a:gd name="connsiteX9" fmla="*/ 6579177 w 8310995"/>
                    <a:gd name="connsiteY9" fmla="*/ 997527 h 1565564"/>
                    <a:gd name="connsiteX10" fmla="*/ 5609359 w 8310995"/>
                    <a:gd name="connsiteY10" fmla="*/ 886691 h 1565564"/>
                    <a:gd name="connsiteX11" fmla="*/ 4445577 w 8310995"/>
                    <a:gd name="connsiteY11" fmla="*/ 942109 h 1565564"/>
                    <a:gd name="connsiteX12" fmla="*/ 4003064 w 8310995"/>
                    <a:gd name="connsiteY12" fmla="*/ 920003 h 1565564"/>
                    <a:gd name="connsiteX13" fmla="*/ 3738995 w 8310995"/>
                    <a:gd name="connsiteY13" fmla="*/ 817418 h 1565564"/>
                    <a:gd name="connsiteX14" fmla="*/ 2769177 w 8310995"/>
                    <a:gd name="connsiteY14" fmla="*/ 471055 h 1565564"/>
                    <a:gd name="connsiteX15" fmla="*/ 1577686 w 8310995"/>
                    <a:gd name="connsiteY15" fmla="*/ 332509 h 1565564"/>
                    <a:gd name="connsiteX16" fmla="*/ 871105 w 8310995"/>
                    <a:gd name="connsiteY16" fmla="*/ 124691 h 1565564"/>
                    <a:gd name="connsiteX17" fmla="*/ 25977 w 8310995"/>
                    <a:gd name="connsiteY17" fmla="*/ 0 h 1565564"/>
                    <a:gd name="connsiteX0" fmla="*/ 25977 w 8310995"/>
                    <a:gd name="connsiteY0" fmla="*/ 0 h 1565564"/>
                    <a:gd name="connsiteX1" fmla="*/ 25977 w 8310995"/>
                    <a:gd name="connsiteY1" fmla="*/ 235527 h 1565564"/>
                    <a:gd name="connsiteX2" fmla="*/ 635577 w 8310995"/>
                    <a:gd name="connsiteY2" fmla="*/ 498764 h 1565564"/>
                    <a:gd name="connsiteX3" fmla="*/ 3946814 w 8310995"/>
                    <a:gd name="connsiteY3" fmla="*/ 1440873 h 1565564"/>
                    <a:gd name="connsiteX4" fmla="*/ 4348595 w 8310995"/>
                    <a:gd name="connsiteY4" fmla="*/ 1510145 h 1565564"/>
                    <a:gd name="connsiteX5" fmla="*/ 8283286 w 8310995"/>
                    <a:gd name="connsiteY5" fmla="*/ 1565564 h 1565564"/>
                    <a:gd name="connsiteX6" fmla="*/ 8310995 w 8310995"/>
                    <a:gd name="connsiteY6" fmla="*/ 374073 h 1565564"/>
                    <a:gd name="connsiteX7" fmla="*/ 7770668 w 8310995"/>
                    <a:gd name="connsiteY7" fmla="*/ 609600 h 1565564"/>
                    <a:gd name="connsiteX8" fmla="*/ 7341177 w 8310995"/>
                    <a:gd name="connsiteY8" fmla="*/ 900545 h 1565564"/>
                    <a:gd name="connsiteX9" fmla="*/ 6579177 w 8310995"/>
                    <a:gd name="connsiteY9" fmla="*/ 997527 h 1565564"/>
                    <a:gd name="connsiteX10" fmla="*/ 5609359 w 8310995"/>
                    <a:gd name="connsiteY10" fmla="*/ 886691 h 1565564"/>
                    <a:gd name="connsiteX11" fmla="*/ 4572577 w 8310995"/>
                    <a:gd name="connsiteY11" fmla="*/ 942109 h 1565564"/>
                    <a:gd name="connsiteX12" fmla="*/ 4003064 w 8310995"/>
                    <a:gd name="connsiteY12" fmla="*/ 920003 h 1565564"/>
                    <a:gd name="connsiteX13" fmla="*/ 3738995 w 8310995"/>
                    <a:gd name="connsiteY13" fmla="*/ 817418 h 1565564"/>
                    <a:gd name="connsiteX14" fmla="*/ 2769177 w 8310995"/>
                    <a:gd name="connsiteY14" fmla="*/ 471055 h 1565564"/>
                    <a:gd name="connsiteX15" fmla="*/ 1577686 w 8310995"/>
                    <a:gd name="connsiteY15" fmla="*/ 332509 h 1565564"/>
                    <a:gd name="connsiteX16" fmla="*/ 871105 w 8310995"/>
                    <a:gd name="connsiteY16" fmla="*/ 124691 h 1565564"/>
                    <a:gd name="connsiteX17" fmla="*/ 25977 w 8310995"/>
                    <a:gd name="connsiteY17" fmla="*/ 0 h 1565564"/>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341177 w 8310995"/>
                    <a:gd name="connsiteY8" fmla="*/ 1056106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341177 w 8310995"/>
                    <a:gd name="connsiteY8" fmla="*/ 900546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341177 w 8310995"/>
                    <a:gd name="connsiteY8" fmla="*/ 900546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341177 w 8310995"/>
                    <a:gd name="connsiteY8" fmla="*/ 1056054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341177 w 8310995"/>
                    <a:gd name="connsiteY8" fmla="*/ 1056054 h 1721125"/>
                    <a:gd name="connsiteX9" fmla="*/ 6877016 w 8310995"/>
                    <a:gd name="connsiteY9" fmla="*/ 1053884 h 1721125"/>
                    <a:gd name="connsiteX10" fmla="*/ 6579177 w 8310995"/>
                    <a:gd name="connsiteY10" fmla="*/ 1153088 h 1721125"/>
                    <a:gd name="connsiteX11" fmla="*/ 5609359 w 8310995"/>
                    <a:gd name="connsiteY11" fmla="*/ 1042252 h 1721125"/>
                    <a:gd name="connsiteX12" fmla="*/ 4572577 w 8310995"/>
                    <a:gd name="connsiteY12" fmla="*/ 1097670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6877016 w 8310995"/>
                    <a:gd name="connsiteY8" fmla="*/ 1053884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699001 w 8310995"/>
                    <a:gd name="connsiteY12" fmla="*/ 1339004 h 1721125"/>
                    <a:gd name="connsiteX13" fmla="*/ 4419568 w 8310995"/>
                    <a:gd name="connsiteY13" fmla="*/ 1095359 h 1721125"/>
                    <a:gd name="connsiteX14" fmla="*/ 4003064 w 8310995"/>
                    <a:gd name="connsiteY14" fmla="*/ 1075564 h 1721125"/>
                    <a:gd name="connsiteX15" fmla="*/ 3738995 w 8310995"/>
                    <a:gd name="connsiteY15" fmla="*/ 972979 h 1721125"/>
                    <a:gd name="connsiteX16" fmla="*/ 2769177 w 8310995"/>
                    <a:gd name="connsiteY16" fmla="*/ 626616 h 1721125"/>
                    <a:gd name="connsiteX17" fmla="*/ 1577686 w 8310995"/>
                    <a:gd name="connsiteY17" fmla="*/ 488070 h 1721125"/>
                    <a:gd name="connsiteX18" fmla="*/ 871105 w 8310995"/>
                    <a:gd name="connsiteY18" fmla="*/ 280252 h 1721125"/>
                    <a:gd name="connsiteX19" fmla="*/ 25977 w 8310995"/>
                    <a:gd name="connsiteY19"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5000597 w 8310995"/>
                    <a:gd name="connsiteY12" fmla="*/ 1240499 h 1721125"/>
                    <a:gd name="connsiteX13" fmla="*/ 4419568 w 8310995"/>
                    <a:gd name="connsiteY13" fmla="*/ 1095359 h 1721125"/>
                    <a:gd name="connsiteX14" fmla="*/ 4003064 w 8310995"/>
                    <a:gd name="connsiteY14" fmla="*/ 1075564 h 1721125"/>
                    <a:gd name="connsiteX15" fmla="*/ 3738995 w 8310995"/>
                    <a:gd name="connsiteY15" fmla="*/ 972979 h 1721125"/>
                    <a:gd name="connsiteX16" fmla="*/ 2769177 w 8310995"/>
                    <a:gd name="connsiteY16" fmla="*/ 626616 h 1721125"/>
                    <a:gd name="connsiteX17" fmla="*/ 1577686 w 8310995"/>
                    <a:gd name="connsiteY17" fmla="*/ 488070 h 1721125"/>
                    <a:gd name="connsiteX18" fmla="*/ 871105 w 8310995"/>
                    <a:gd name="connsiteY18" fmla="*/ 280252 h 1721125"/>
                    <a:gd name="connsiteX19" fmla="*/ 25977 w 8310995"/>
                    <a:gd name="connsiteY19"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4572577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09359 w 8310995"/>
                    <a:gd name="connsiteY10" fmla="*/ 1042252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466451 w 8310995"/>
                    <a:gd name="connsiteY10" fmla="*/ 1042252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042252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042252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119993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119993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119993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394981 w 8310995"/>
                    <a:gd name="connsiteY10" fmla="*/ 1042200 h 1721125"/>
                    <a:gd name="connsiteX11" fmla="*/ 5072611 w 8310995"/>
                    <a:gd name="connsiteY11" fmla="*/ 1097670 h 1721125"/>
                    <a:gd name="connsiteX12" fmla="*/ 4419568 w 8310995"/>
                    <a:gd name="connsiteY12" fmla="*/ 1095359 h 1721125"/>
                    <a:gd name="connsiteX13" fmla="*/ 4003064 w 8310995"/>
                    <a:gd name="connsiteY13" fmla="*/ 1075564 h 1721125"/>
                    <a:gd name="connsiteX14" fmla="*/ 3738995 w 8310995"/>
                    <a:gd name="connsiteY14" fmla="*/ 972979 h 1721125"/>
                    <a:gd name="connsiteX15" fmla="*/ 2769177 w 8310995"/>
                    <a:gd name="connsiteY15" fmla="*/ 626616 h 1721125"/>
                    <a:gd name="connsiteX16" fmla="*/ 1577686 w 8310995"/>
                    <a:gd name="connsiteY16" fmla="*/ 488070 h 1721125"/>
                    <a:gd name="connsiteX17" fmla="*/ 871105 w 8310995"/>
                    <a:gd name="connsiteY17" fmla="*/ 280252 h 1721125"/>
                    <a:gd name="connsiteX18" fmla="*/ 25977 w 8310995"/>
                    <a:gd name="connsiteY18"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072611 w 8310995"/>
                    <a:gd name="connsiteY10" fmla="*/ 1097670 h 1721125"/>
                    <a:gd name="connsiteX11" fmla="*/ 4419568 w 8310995"/>
                    <a:gd name="connsiteY11" fmla="*/ 1095359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 name="connsiteX0" fmla="*/ 25977 w 8310995"/>
                    <a:gd name="connsiteY0" fmla="*/ 0 h 1721125"/>
                    <a:gd name="connsiteX1" fmla="*/ 25977 w 8310995"/>
                    <a:gd name="connsiteY1" fmla="*/ 391088 h 1721125"/>
                    <a:gd name="connsiteX2" fmla="*/ 635577 w 8310995"/>
                    <a:gd name="connsiteY2" fmla="*/ 654325 h 1721125"/>
                    <a:gd name="connsiteX3" fmla="*/ 3946814 w 8310995"/>
                    <a:gd name="connsiteY3" fmla="*/ 1596434 h 1721125"/>
                    <a:gd name="connsiteX4" fmla="*/ 4348595 w 8310995"/>
                    <a:gd name="connsiteY4" fmla="*/ 1665706 h 1721125"/>
                    <a:gd name="connsiteX5" fmla="*/ 8283286 w 8310995"/>
                    <a:gd name="connsiteY5" fmla="*/ 1721125 h 1721125"/>
                    <a:gd name="connsiteX6" fmla="*/ 8310995 w 8310995"/>
                    <a:gd name="connsiteY6" fmla="*/ 529634 h 1721125"/>
                    <a:gd name="connsiteX7" fmla="*/ 7770668 w 8310995"/>
                    <a:gd name="connsiteY7" fmla="*/ 765161 h 1721125"/>
                    <a:gd name="connsiteX8" fmla="*/ 7234174 w 8310995"/>
                    <a:gd name="connsiteY8" fmla="*/ 1053885 h 1721125"/>
                    <a:gd name="connsiteX9" fmla="*/ 6579177 w 8310995"/>
                    <a:gd name="connsiteY9" fmla="*/ 1153088 h 1721125"/>
                    <a:gd name="connsiteX10" fmla="*/ 5644083 w 8310995"/>
                    <a:gd name="connsiteY10" fmla="*/ 1097670 h 1721125"/>
                    <a:gd name="connsiteX11" fmla="*/ 4419568 w 8310995"/>
                    <a:gd name="connsiteY11" fmla="*/ 1095359 h 1721125"/>
                    <a:gd name="connsiteX12" fmla="*/ 4003064 w 8310995"/>
                    <a:gd name="connsiteY12" fmla="*/ 1075564 h 1721125"/>
                    <a:gd name="connsiteX13" fmla="*/ 3738995 w 8310995"/>
                    <a:gd name="connsiteY13" fmla="*/ 972979 h 1721125"/>
                    <a:gd name="connsiteX14" fmla="*/ 2769177 w 8310995"/>
                    <a:gd name="connsiteY14" fmla="*/ 626616 h 1721125"/>
                    <a:gd name="connsiteX15" fmla="*/ 1577686 w 8310995"/>
                    <a:gd name="connsiteY15" fmla="*/ 488070 h 1721125"/>
                    <a:gd name="connsiteX16" fmla="*/ 871105 w 8310995"/>
                    <a:gd name="connsiteY16" fmla="*/ 280252 h 1721125"/>
                    <a:gd name="connsiteX17" fmla="*/ 25977 w 8310995"/>
                    <a:gd name="connsiteY17" fmla="*/ 0 h 172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10995" h="1721125">
                      <a:moveTo>
                        <a:pt x="25977" y="0"/>
                      </a:moveTo>
                      <a:cubicBezTo>
                        <a:pt x="0" y="18179"/>
                        <a:pt x="25977" y="312579"/>
                        <a:pt x="25977" y="391088"/>
                      </a:cubicBezTo>
                      <a:lnTo>
                        <a:pt x="635577" y="654325"/>
                      </a:lnTo>
                      <a:lnTo>
                        <a:pt x="3946814" y="1596434"/>
                      </a:lnTo>
                      <a:lnTo>
                        <a:pt x="4348595" y="1665706"/>
                      </a:lnTo>
                      <a:lnTo>
                        <a:pt x="8283286" y="1721125"/>
                      </a:lnTo>
                      <a:lnTo>
                        <a:pt x="8310995" y="529634"/>
                      </a:lnTo>
                      <a:lnTo>
                        <a:pt x="7770668" y="765161"/>
                      </a:lnTo>
                      <a:cubicBezTo>
                        <a:pt x="7531672" y="852536"/>
                        <a:pt x="7432756" y="989231"/>
                        <a:pt x="7234174" y="1053885"/>
                      </a:cubicBezTo>
                      <a:lnTo>
                        <a:pt x="6579177" y="1153088"/>
                      </a:lnTo>
                      <a:cubicBezTo>
                        <a:pt x="6218917" y="1160385"/>
                        <a:pt x="6004018" y="1107291"/>
                        <a:pt x="5644083" y="1097670"/>
                      </a:cubicBezTo>
                      <a:lnTo>
                        <a:pt x="4419568" y="1095359"/>
                      </a:lnTo>
                      <a:lnTo>
                        <a:pt x="4003064" y="1075564"/>
                      </a:lnTo>
                      <a:lnTo>
                        <a:pt x="3738995" y="972979"/>
                      </a:lnTo>
                      <a:lnTo>
                        <a:pt x="2769177" y="626616"/>
                      </a:lnTo>
                      <a:lnTo>
                        <a:pt x="1577686" y="488070"/>
                      </a:lnTo>
                      <a:lnTo>
                        <a:pt x="871105" y="280252"/>
                      </a:lnTo>
                      <a:lnTo>
                        <a:pt x="25977" y="0"/>
                      </a:lnTo>
                      <a:close/>
                    </a:path>
                  </a:pathLst>
                </a:custGeom>
                <a:solidFill>
                  <a:srgbClr val="92D050">
                    <a:alpha val="85000"/>
                  </a:srgbClr>
                </a:solidFill>
                <a:ln w="9525" cap="flat" cmpd="sng" algn="ctr">
                  <a:noFill/>
                  <a:prstDash val="solid"/>
                  <a:round/>
                  <a:headEnd type="none" w="med" len="med"/>
                  <a:tailEnd type="none" w="med" len="med"/>
                </a:ln>
                <a:effectLst/>
              </p:spPr>
              <p:txBody>
                <a:bodyPr/>
                <a:lstStyle/>
                <a:p>
                  <a:pPr>
                    <a:defRPr/>
                  </a:pPr>
                  <a:endParaRPr lang="zh-TW" altLang="en-US">
                    <a:effectLst/>
                    <a:ea typeface="新細明體" pitchFamily="18" charset="-120"/>
                  </a:endParaRPr>
                </a:p>
              </p:txBody>
            </p:sp>
            <p:sp>
              <p:nvSpPr>
                <p:cNvPr id="22" name="手繪多邊形 57"/>
                <p:cNvSpPr>
                  <a:spLocks noChangeArrowheads="1"/>
                </p:cNvSpPr>
                <p:nvPr/>
              </p:nvSpPr>
              <p:spPr bwMode="auto">
                <a:xfrm>
                  <a:off x="795303" y="3092478"/>
                  <a:ext cx="8275906" cy="1338235"/>
                </a:xfrm>
                <a:custGeom>
                  <a:avLst/>
                  <a:gdLst>
                    <a:gd name="T0" fmla="*/ 512915 w 7151749"/>
                    <a:gd name="T1" fmla="*/ 272259 h 1126410"/>
                    <a:gd name="T2" fmla="*/ 0 w 7151749"/>
                    <a:gd name="T3" fmla="*/ 6217 h 1126410"/>
                    <a:gd name="T4" fmla="*/ 714152 w 7151749"/>
                    <a:gd name="T5" fmla="*/ 337844 h 1126410"/>
                    <a:gd name="T6" fmla="*/ 800396 w 7151749"/>
                    <a:gd name="T7" fmla="*/ 370637 h 1126410"/>
                    <a:gd name="T8" fmla="*/ 886639 w 7151749"/>
                    <a:gd name="T9" fmla="*/ 436221 h 1126410"/>
                    <a:gd name="T10" fmla="*/ 1145370 w 7151749"/>
                    <a:gd name="T11" fmla="*/ 567390 h 1126410"/>
                    <a:gd name="T12" fmla="*/ 1231617 w 7151749"/>
                    <a:gd name="T13" fmla="*/ 534595 h 1126410"/>
                    <a:gd name="T14" fmla="*/ 1432854 w 7151749"/>
                    <a:gd name="T15" fmla="*/ 567390 h 1126410"/>
                    <a:gd name="T16" fmla="*/ 1461600 w 7151749"/>
                    <a:gd name="T17" fmla="*/ 567390 h 1126410"/>
                    <a:gd name="T18" fmla="*/ 3186487 w 7151749"/>
                    <a:gd name="T19" fmla="*/ 1092067 h 1126410"/>
                    <a:gd name="T20" fmla="*/ 5630069 w 7151749"/>
                    <a:gd name="T21" fmla="*/ 1879081 h 1126410"/>
                    <a:gd name="T22" fmla="*/ 6722499 w 7151749"/>
                    <a:gd name="T23" fmla="*/ 2272586 h 1126410"/>
                    <a:gd name="T24" fmla="*/ 7699928 w 7151749"/>
                    <a:gd name="T25" fmla="*/ 2502133 h 1126410"/>
                    <a:gd name="T26" fmla="*/ 10545988 w 7151749"/>
                    <a:gd name="T27" fmla="*/ 2502133 h 1126410"/>
                    <a:gd name="T28" fmla="*/ 14839815 w 7151749"/>
                    <a:gd name="T29" fmla="*/ 2666094 h 1126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51749"/>
                    <a:gd name="T46" fmla="*/ 0 h 1126410"/>
                    <a:gd name="T47" fmla="*/ 7151749 w 7151749"/>
                    <a:gd name="T48" fmla="*/ 1126410 h 1126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51749" h="1126410">
                      <a:moveTo>
                        <a:pt x="247188" y="115028"/>
                      </a:moveTo>
                      <a:cubicBezTo>
                        <a:pt x="247114" y="117655"/>
                        <a:pt x="74" y="0"/>
                        <a:pt x="0" y="2627"/>
                      </a:cubicBezTo>
                      <a:lnTo>
                        <a:pt x="344170" y="142737"/>
                      </a:lnTo>
                      <a:cubicBezTo>
                        <a:pt x="358158" y="146933"/>
                        <a:pt x="372672" y="150061"/>
                        <a:pt x="385734" y="156592"/>
                      </a:cubicBezTo>
                      <a:cubicBezTo>
                        <a:pt x="400627" y="164039"/>
                        <a:pt x="412081" y="177538"/>
                        <a:pt x="427297" y="184301"/>
                      </a:cubicBezTo>
                      <a:cubicBezTo>
                        <a:pt x="575682" y="250250"/>
                        <a:pt x="457926" y="177010"/>
                        <a:pt x="551988" y="239719"/>
                      </a:cubicBezTo>
                      <a:cubicBezTo>
                        <a:pt x="565843" y="235101"/>
                        <a:pt x="578948" y="225864"/>
                        <a:pt x="593552" y="225864"/>
                      </a:cubicBezTo>
                      <a:cubicBezTo>
                        <a:pt x="626208" y="225864"/>
                        <a:pt x="658131" y="235668"/>
                        <a:pt x="690534" y="239719"/>
                      </a:cubicBezTo>
                      <a:cubicBezTo>
                        <a:pt x="695116" y="240292"/>
                        <a:pt x="699770" y="239719"/>
                        <a:pt x="704388" y="239719"/>
                      </a:cubicBezTo>
                      <a:lnTo>
                        <a:pt x="1535661" y="461392"/>
                      </a:lnTo>
                      <a:lnTo>
                        <a:pt x="2713297" y="793901"/>
                      </a:lnTo>
                      <a:lnTo>
                        <a:pt x="3239770" y="960155"/>
                      </a:lnTo>
                      <a:lnTo>
                        <a:pt x="3710825" y="1057137"/>
                      </a:lnTo>
                      <a:lnTo>
                        <a:pt x="5082425" y="1057137"/>
                      </a:lnTo>
                      <a:lnTo>
                        <a:pt x="7151749" y="1126410"/>
                      </a:lnTo>
                    </a:path>
                  </a:pathLst>
                </a:custGeom>
                <a:noFill/>
                <a:ln w="50800" algn="ctr">
                  <a:solidFill>
                    <a:schemeClr val="tx2"/>
                  </a:solidFill>
                  <a:round/>
                  <a:headEnd/>
                  <a:tailEnd/>
                </a:ln>
              </p:spPr>
              <p:txBody>
                <a:bodyPr/>
                <a:lstStyle/>
                <a:p>
                  <a:endParaRPr lang="zh-TW" altLang="en-US">
                    <a:effectLst/>
                    <a:ea typeface="新細明體" pitchFamily="18" charset="-120"/>
                  </a:endParaRPr>
                </a:p>
              </p:txBody>
            </p:sp>
          </p:grpSp>
          <p:sp>
            <p:nvSpPr>
              <p:cNvPr id="20" name="文字方塊 19"/>
              <p:cNvSpPr txBox="1"/>
              <p:nvPr/>
            </p:nvSpPr>
            <p:spPr>
              <a:xfrm rot="19919170">
                <a:off x="5835722" y="2527199"/>
                <a:ext cx="2339233" cy="50259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TW" altLang="en-US" sz="2400" b="1" cap="all" dirty="0">
                    <a:ln w="0"/>
                    <a:solidFill>
                      <a:schemeClr val="accent1">
                        <a:lumMod val="50000"/>
                      </a:schemeClr>
                    </a:solidFill>
                    <a:effectLst>
                      <a:reflection blurRad="12700" stA="50000" endPos="50000" dist="5000" dir="5400000" sy="-100000" rotWithShape="0"/>
                    </a:effectLst>
                    <a:latin typeface="華康中圓體" pitchFamily="49" charset="-120"/>
                  </a:rPr>
                  <a:t>臺北市生活軸線</a:t>
                </a:r>
              </a:p>
            </p:txBody>
          </p:sp>
        </p:grpSp>
        <p:sp>
          <p:nvSpPr>
            <p:cNvPr id="18" name="向上箭號 37"/>
            <p:cNvSpPr>
              <a:spLocks noChangeArrowheads="1"/>
            </p:cNvSpPr>
            <p:nvPr/>
          </p:nvSpPr>
          <p:spPr bwMode="auto">
            <a:xfrm rot="12549089">
              <a:off x="5195598" y="3128962"/>
              <a:ext cx="357188" cy="600075"/>
            </a:xfrm>
            <a:prstGeom prst="upArrow">
              <a:avLst>
                <a:gd name="adj1" fmla="val 50000"/>
                <a:gd name="adj2" fmla="val 50050"/>
              </a:avLst>
            </a:prstGeom>
            <a:ln>
              <a:headEnd/>
              <a:tailEnd/>
            </a:ln>
          </p:spPr>
          <p:style>
            <a:lnRef idx="0">
              <a:schemeClr val="accent1"/>
            </a:lnRef>
            <a:fillRef idx="3">
              <a:schemeClr val="accent1"/>
            </a:fillRef>
            <a:effectRef idx="3">
              <a:schemeClr val="accent1"/>
            </a:effectRef>
            <a:fontRef idx="minor">
              <a:schemeClr val="lt1"/>
            </a:fontRef>
          </p:style>
          <p:txBody>
            <a:bodyPr/>
            <a:lstStyle/>
            <a:p>
              <a:endParaRPr lang="zh-TW" altLang="en-US">
                <a:effectLst/>
                <a:ea typeface="新細明體" pitchFamily="18" charset="-120"/>
              </a:endParaRPr>
            </a:p>
          </p:txBody>
        </p:sp>
      </p:grpSp>
      <p:sp>
        <p:nvSpPr>
          <p:cNvPr id="23" name="手繪多邊形 22"/>
          <p:cNvSpPr/>
          <p:nvPr/>
        </p:nvSpPr>
        <p:spPr bwMode="auto">
          <a:xfrm>
            <a:off x="4286250" y="3126581"/>
            <a:ext cx="766763" cy="430213"/>
          </a:xfrm>
          <a:custGeom>
            <a:avLst/>
            <a:gdLst>
              <a:gd name="connsiteX0" fmla="*/ 9525 w 661987"/>
              <a:gd name="connsiteY0" fmla="*/ 19050 h 361950"/>
              <a:gd name="connsiteX1" fmla="*/ 61912 w 661987"/>
              <a:gd name="connsiteY1" fmla="*/ 9525 h 361950"/>
              <a:gd name="connsiteX2" fmla="*/ 100012 w 661987"/>
              <a:gd name="connsiteY2" fmla="*/ 4762 h 361950"/>
              <a:gd name="connsiteX3" fmla="*/ 100012 w 661987"/>
              <a:gd name="connsiteY3" fmla="*/ 0 h 361950"/>
              <a:gd name="connsiteX4" fmla="*/ 209550 w 661987"/>
              <a:gd name="connsiteY4" fmla="*/ 42862 h 361950"/>
              <a:gd name="connsiteX5" fmla="*/ 333375 w 661987"/>
              <a:gd name="connsiteY5" fmla="*/ 85725 h 361950"/>
              <a:gd name="connsiteX6" fmla="*/ 395287 w 661987"/>
              <a:gd name="connsiteY6" fmla="*/ 95250 h 361950"/>
              <a:gd name="connsiteX7" fmla="*/ 614362 w 661987"/>
              <a:gd name="connsiteY7" fmla="*/ 85725 h 361950"/>
              <a:gd name="connsiteX8" fmla="*/ 661987 w 661987"/>
              <a:gd name="connsiteY8" fmla="*/ 357187 h 361950"/>
              <a:gd name="connsiteX9" fmla="*/ 509587 w 661987"/>
              <a:gd name="connsiteY9" fmla="*/ 361950 h 361950"/>
              <a:gd name="connsiteX10" fmla="*/ 409575 w 661987"/>
              <a:gd name="connsiteY10" fmla="*/ 352425 h 361950"/>
              <a:gd name="connsiteX11" fmla="*/ 142875 w 661987"/>
              <a:gd name="connsiteY11" fmla="*/ 309562 h 361950"/>
              <a:gd name="connsiteX12" fmla="*/ 0 w 661987"/>
              <a:gd name="connsiteY12" fmla="*/ 266700 h 361950"/>
              <a:gd name="connsiteX13" fmla="*/ 9525 w 661987"/>
              <a:gd name="connsiteY13" fmla="*/ 1905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987" h="361950">
                <a:moveTo>
                  <a:pt x="9525" y="19050"/>
                </a:moveTo>
                <a:cubicBezTo>
                  <a:pt x="26987" y="15875"/>
                  <a:pt x="44381" y="12293"/>
                  <a:pt x="61912" y="9525"/>
                </a:cubicBezTo>
                <a:cubicBezTo>
                  <a:pt x="74554" y="7529"/>
                  <a:pt x="87595" y="7866"/>
                  <a:pt x="100012" y="4762"/>
                </a:cubicBezTo>
                <a:cubicBezTo>
                  <a:pt x="101552" y="4377"/>
                  <a:pt x="100012" y="1587"/>
                  <a:pt x="100012" y="0"/>
                </a:cubicBezTo>
                <a:lnTo>
                  <a:pt x="209550" y="42862"/>
                </a:lnTo>
                <a:lnTo>
                  <a:pt x="333375" y="85725"/>
                </a:lnTo>
                <a:lnTo>
                  <a:pt x="395287" y="95250"/>
                </a:lnTo>
                <a:lnTo>
                  <a:pt x="614362" y="85725"/>
                </a:lnTo>
                <a:lnTo>
                  <a:pt x="661987" y="357187"/>
                </a:lnTo>
                <a:lnTo>
                  <a:pt x="509587" y="361950"/>
                </a:lnTo>
                <a:lnTo>
                  <a:pt x="409575" y="352425"/>
                </a:lnTo>
                <a:lnTo>
                  <a:pt x="142875" y="309562"/>
                </a:lnTo>
                <a:lnTo>
                  <a:pt x="0" y="266700"/>
                </a:lnTo>
                <a:lnTo>
                  <a:pt x="9525" y="19050"/>
                </a:lnTo>
                <a:close/>
              </a:path>
            </a:pathLst>
          </a:custGeom>
          <a:solidFill>
            <a:srgbClr val="00B0F0">
              <a:alpha val="76000"/>
            </a:srgbClr>
          </a:solidFill>
          <a:ln>
            <a:headEnd type="none" w="med" len="med"/>
            <a:tailEnd type="none" w="med" len="med"/>
          </a:ln>
          <a:effectLst>
            <a:outerShdw blurRad="50800" dist="38100" dir="18900000" algn="b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a:lstStyle/>
          <a:p>
            <a:pPr>
              <a:defRPr/>
            </a:pPr>
            <a:endParaRPr lang="zh-TW" altLang="en-US" dirty="0">
              <a:solidFill>
                <a:schemeClr val="tx1"/>
              </a:solidFill>
              <a:effectLst/>
              <a:ea typeface="新細明體" pitchFamily="18" charset="-120"/>
            </a:endParaRPr>
          </a:p>
        </p:txBody>
      </p:sp>
      <p:sp>
        <p:nvSpPr>
          <p:cNvPr id="24" name="文字方塊 23"/>
          <p:cNvSpPr txBox="1"/>
          <p:nvPr/>
        </p:nvSpPr>
        <p:spPr>
          <a:xfrm>
            <a:off x="4359275" y="3194844"/>
            <a:ext cx="641350" cy="366712"/>
          </a:xfrm>
          <a:prstGeom prst="rect">
            <a:avLst/>
          </a:prstGeom>
          <a:noFill/>
        </p:spPr>
        <p:txBody>
          <a:bodyPr wrap="none">
            <a:spAutoFit/>
          </a:bodyPr>
          <a:lstStyle/>
          <a:p>
            <a:pPr>
              <a:defRPr/>
            </a:pPr>
            <a:r>
              <a:rPr lang="en-US" altLang="zh-TW" dirty="0">
                <a:solidFill>
                  <a:schemeClr val="bg1"/>
                </a:solidFill>
                <a:latin typeface="華康中特圓體" pitchFamily="49" charset="-120"/>
                <a:ea typeface="華康中特圓體" pitchFamily="49" charset="-120"/>
              </a:rPr>
              <a:t>NTUT</a:t>
            </a:r>
            <a:endParaRPr lang="zh-TW" altLang="en-US" dirty="0">
              <a:solidFill>
                <a:schemeClr val="bg1"/>
              </a:solidFill>
              <a:latin typeface="華康中特圓體" pitchFamily="49" charset="-120"/>
              <a:ea typeface="華康中特圓體" pitchFamily="49" charset="-120"/>
            </a:endParaRPr>
          </a:p>
        </p:txBody>
      </p:sp>
      <p:grpSp>
        <p:nvGrpSpPr>
          <p:cNvPr id="9" name="群組 57"/>
          <p:cNvGrpSpPr>
            <a:grpSpLocks/>
          </p:cNvGrpSpPr>
          <p:nvPr/>
        </p:nvGrpSpPr>
        <p:grpSpPr bwMode="auto">
          <a:xfrm>
            <a:off x="1493838" y="2434431"/>
            <a:ext cx="7007225" cy="1331913"/>
            <a:chOff x="1961081" y="3188129"/>
            <a:chExt cx="7007076" cy="1331234"/>
          </a:xfrm>
        </p:grpSpPr>
        <p:sp>
          <p:nvSpPr>
            <p:cNvPr id="26" name="手繪多邊形 37"/>
            <p:cNvSpPr>
              <a:spLocks/>
            </p:cNvSpPr>
            <p:nvPr/>
          </p:nvSpPr>
          <p:spPr bwMode="auto">
            <a:xfrm>
              <a:off x="6253598" y="3795000"/>
              <a:ext cx="1482515" cy="724363"/>
            </a:xfrm>
            <a:custGeom>
              <a:avLst/>
              <a:gdLst>
                <a:gd name="T0" fmla="*/ 19765 w 1281113"/>
                <a:gd name="T1" fmla="*/ 947700 h 609600"/>
                <a:gd name="T2" fmla="*/ 19765 w 1281113"/>
                <a:gd name="T3" fmla="*/ 33846 h 609600"/>
                <a:gd name="T4" fmla="*/ 543572 w 1281113"/>
                <a:gd name="T5" fmla="*/ 0 h 609600"/>
                <a:gd name="T6" fmla="*/ 2164401 w 1281113"/>
                <a:gd name="T7" fmla="*/ 236925 h 609600"/>
                <a:gd name="T8" fmla="*/ 2411475 w 1281113"/>
                <a:gd name="T9" fmla="*/ 214360 h 609600"/>
                <a:gd name="T10" fmla="*/ 2569605 w 1281113"/>
                <a:gd name="T11" fmla="*/ 958981 h 609600"/>
                <a:gd name="T12" fmla="*/ 2658555 w 1281113"/>
                <a:gd name="T13" fmla="*/ 1432831 h 609600"/>
                <a:gd name="T14" fmla="*/ 504040 w 1281113"/>
                <a:gd name="T15" fmla="*/ 1342574 h 609600"/>
                <a:gd name="T16" fmla="*/ 484273 w 1281113"/>
                <a:gd name="T17" fmla="*/ 1444113 h 609600"/>
                <a:gd name="T18" fmla="*/ 0 w 1281113"/>
                <a:gd name="T19" fmla="*/ 1421549 h 609600"/>
                <a:gd name="T20" fmla="*/ 19765 w 1281113"/>
                <a:gd name="T21" fmla="*/ 947700 h 609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81113"/>
                <a:gd name="T34" fmla="*/ 0 h 609600"/>
                <a:gd name="T35" fmla="*/ 1281113 w 1281113"/>
                <a:gd name="T36" fmla="*/ 609600 h 609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81113" h="609600">
                  <a:moveTo>
                    <a:pt x="9525" y="400050"/>
                  </a:moveTo>
                  <a:lnTo>
                    <a:pt x="9525" y="14287"/>
                  </a:lnTo>
                  <a:lnTo>
                    <a:pt x="261938" y="0"/>
                  </a:lnTo>
                  <a:lnTo>
                    <a:pt x="1042988" y="100012"/>
                  </a:lnTo>
                  <a:lnTo>
                    <a:pt x="1162050" y="90487"/>
                  </a:lnTo>
                  <a:lnTo>
                    <a:pt x="1238250" y="404812"/>
                  </a:lnTo>
                  <a:lnTo>
                    <a:pt x="1281113" y="604837"/>
                  </a:lnTo>
                  <a:lnTo>
                    <a:pt x="242888" y="566737"/>
                  </a:lnTo>
                  <a:lnTo>
                    <a:pt x="233363" y="609600"/>
                  </a:lnTo>
                  <a:lnTo>
                    <a:pt x="0" y="600075"/>
                  </a:lnTo>
                  <a:lnTo>
                    <a:pt x="9525" y="400050"/>
                  </a:lnTo>
                  <a:close/>
                </a:path>
              </a:pathLst>
            </a:custGeom>
            <a:solidFill>
              <a:srgbClr val="FF66FF">
                <a:alpha val="78038"/>
              </a:srgbClr>
            </a:solidFill>
            <a:ln w="9525" algn="ctr">
              <a:noFill/>
              <a:round/>
              <a:headEnd/>
              <a:tailEnd/>
            </a:ln>
          </p:spPr>
          <p:txBody>
            <a:bodyPr/>
            <a:lstStyle/>
            <a:p>
              <a:endParaRPr lang="zh-TW" altLang="en-US">
                <a:effectLst/>
                <a:ea typeface="新細明體" pitchFamily="18" charset="-120"/>
              </a:endParaRPr>
            </a:p>
          </p:txBody>
        </p:sp>
        <p:sp>
          <p:nvSpPr>
            <p:cNvPr id="27" name="橢圓 26"/>
            <p:cNvSpPr/>
            <p:nvPr/>
          </p:nvSpPr>
          <p:spPr bwMode="auto">
            <a:xfrm>
              <a:off x="4678328" y="4038338"/>
              <a:ext cx="165337" cy="169774"/>
            </a:xfrm>
            <a:prstGeom prst="ellipse">
              <a:avLst/>
            </a:prstGeom>
            <a:solidFill>
              <a:srgbClr val="FDD903"/>
            </a:solidFill>
            <a:ln w="9525" cap="flat" cmpd="sng" algn="ctr">
              <a:noFill/>
              <a:prstDash val="solid"/>
              <a:round/>
              <a:headEnd type="none" w="med" len="med"/>
              <a:tailEnd type="none" w="med" len="med"/>
            </a:ln>
            <a:effectLst/>
            <a:scene3d>
              <a:camera prst="orthographicFront"/>
              <a:lightRig rig="threePt" dir="t"/>
            </a:scene3d>
            <a:sp3d>
              <a:bevelT/>
            </a:sp3d>
          </p:spPr>
          <p:txBody>
            <a:bodyPr/>
            <a:lstStyle/>
            <a:p>
              <a:pPr>
                <a:defRPr/>
              </a:pPr>
              <a:endParaRPr lang="zh-TW" altLang="en-US">
                <a:effectLst/>
                <a:ea typeface="新細明體" pitchFamily="18" charset="-120"/>
              </a:endParaRPr>
            </a:p>
          </p:txBody>
        </p:sp>
        <p:sp>
          <p:nvSpPr>
            <p:cNvPr id="28" name="橢圓 27"/>
            <p:cNvSpPr/>
            <p:nvPr/>
          </p:nvSpPr>
          <p:spPr bwMode="auto">
            <a:xfrm>
              <a:off x="4099647" y="3783678"/>
              <a:ext cx="165337" cy="169774"/>
            </a:xfrm>
            <a:prstGeom prst="ellipse">
              <a:avLst/>
            </a:prstGeom>
            <a:solidFill>
              <a:srgbClr val="FDD903"/>
            </a:solidFill>
            <a:ln w="9525" cap="flat" cmpd="sng" algn="ctr">
              <a:noFill/>
              <a:prstDash val="solid"/>
              <a:round/>
              <a:headEnd type="none" w="med" len="med"/>
              <a:tailEnd type="none" w="med" len="med"/>
            </a:ln>
            <a:effectLst/>
            <a:scene3d>
              <a:camera prst="orthographicFront"/>
              <a:lightRig rig="threePt" dir="t"/>
            </a:scene3d>
            <a:sp3d>
              <a:bevelT/>
            </a:sp3d>
          </p:spPr>
          <p:txBody>
            <a:bodyPr/>
            <a:lstStyle/>
            <a:p>
              <a:pPr>
                <a:defRPr/>
              </a:pPr>
              <a:endParaRPr lang="zh-TW" altLang="en-US">
                <a:effectLst/>
                <a:ea typeface="新細明體" pitchFamily="18" charset="-120"/>
              </a:endParaRPr>
            </a:p>
          </p:txBody>
        </p:sp>
        <p:sp>
          <p:nvSpPr>
            <p:cNvPr id="29" name="手繪多邊形 28"/>
            <p:cNvSpPr/>
            <p:nvPr/>
          </p:nvSpPr>
          <p:spPr bwMode="auto">
            <a:xfrm>
              <a:off x="2334135" y="3216689"/>
              <a:ext cx="777858" cy="390326"/>
            </a:xfrm>
            <a:custGeom>
              <a:avLst/>
              <a:gdLst>
                <a:gd name="connsiteX0" fmla="*/ 552450 w 671512"/>
                <a:gd name="connsiteY0" fmla="*/ 328612 h 328612"/>
                <a:gd name="connsiteX1" fmla="*/ 671512 w 671512"/>
                <a:gd name="connsiteY1" fmla="*/ 104775 h 328612"/>
                <a:gd name="connsiteX2" fmla="*/ 395287 w 671512"/>
                <a:gd name="connsiteY2" fmla="*/ 57150 h 328612"/>
                <a:gd name="connsiteX3" fmla="*/ 61912 w 671512"/>
                <a:gd name="connsiteY3" fmla="*/ 0 h 328612"/>
                <a:gd name="connsiteX4" fmla="*/ 0 w 671512"/>
                <a:gd name="connsiteY4" fmla="*/ 200025 h 328612"/>
                <a:gd name="connsiteX5" fmla="*/ 552450 w 671512"/>
                <a:gd name="connsiteY5" fmla="*/ 328612 h 3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512" h="328612">
                  <a:moveTo>
                    <a:pt x="552450" y="328612"/>
                  </a:moveTo>
                  <a:lnTo>
                    <a:pt x="671512" y="104775"/>
                  </a:lnTo>
                  <a:lnTo>
                    <a:pt x="395287" y="57150"/>
                  </a:lnTo>
                  <a:lnTo>
                    <a:pt x="61912" y="0"/>
                  </a:lnTo>
                  <a:lnTo>
                    <a:pt x="0" y="200025"/>
                  </a:lnTo>
                  <a:lnTo>
                    <a:pt x="552450" y="328612"/>
                  </a:lnTo>
                  <a:close/>
                </a:path>
              </a:pathLst>
            </a:custGeom>
            <a:solidFill>
              <a:srgbClr val="FFC000"/>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a:lstStyle/>
            <a:p>
              <a:pPr>
                <a:defRPr/>
              </a:pPr>
              <a:endParaRPr lang="zh-TW" altLang="en-US">
                <a:effectLst/>
                <a:ea typeface="新細明體" pitchFamily="18" charset="-120"/>
              </a:endParaRPr>
            </a:p>
          </p:txBody>
        </p:sp>
        <p:sp>
          <p:nvSpPr>
            <p:cNvPr id="30" name="手繪多邊形 29"/>
            <p:cNvSpPr/>
            <p:nvPr/>
          </p:nvSpPr>
          <p:spPr bwMode="auto">
            <a:xfrm>
              <a:off x="8180774" y="3767272"/>
              <a:ext cx="715947" cy="560101"/>
            </a:xfrm>
            <a:custGeom>
              <a:avLst/>
              <a:gdLst>
                <a:gd name="connsiteX0" fmla="*/ 23812 w 619125"/>
                <a:gd name="connsiteY0" fmla="*/ 23813 h 471488"/>
                <a:gd name="connsiteX1" fmla="*/ 123825 w 619125"/>
                <a:gd name="connsiteY1" fmla="*/ 0 h 471488"/>
                <a:gd name="connsiteX2" fmla="*/ 619125 w 619125"/>
                <a:gd name="connsiteY2" fmla="*/ 38100 h 471488"/>
                <a:gd name="connsiteX3" fmla="*/ 604837 w 619125"/>
                <a:gd name="connsiteY3" fmla="*/ 471488 h 471488"/>
                <a:gd name="connsiteX4" fmla="*/ 0 w 619125"/>
                <a:gd name="connsiteY4" fmla="*/ 461963 h 471488"/>
                <a:gd name="connsiteX5" fmla="*/ 23812 w 619125"/>
                <a:gd name="connsiteY5" fmla="*/ 23813 h 47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125" h="471488">
                  <a:moveTo>
                    <a:pt x="23812" y="23813"/>
                  </a:moveTo>
                  <a:lnTo>
                    <a:pt x="123825" y="0"/>
                  </a:lnTo>
                  <a:lnTo>
                    <a:pt x="619125" y="38100"/>
                  </a:lnTo>
                  <a:lnTo>
                    <a:pt x="604837" y="471488"/>
                  </a:lnTo>
                  <a:lnTo>
                    <a:pt x="0" y="461963"/>
                  </a:lnTo>
                  <a:lnTo>
                    <a:pt x="23812" y="23813"/>
                  </a:lnTo>
                  <a:close/>
                </a:path>
              </a:pathLst>
            </a:custGeom>
            <a:solidFill>
              <a:srgbClr val="FFFF00">
                <a:alpha val="68000"/>
              </a:srgbClr>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a:lstStyle/>
            <a:p>
              <a:pPr>
                <a:defRPr/>
              </a:pPr>
              <a:endParaRPr lang="zh-TW" altLang="en-US">
                <a:effectLst/>
                <a:ea typeface="新細明體" pitchFamily="18" charset="-120"/>
              </a:endParaRPr>
            </a:p>
          </p:txBody>
        </p:sp>
        <p:sp>
          <p:nvSpPr>
            <p:cNvPr id="31" name="手繪多邊形 30"/>
            <p:cNvSpPr/>
            <p:nvPr/>
          </p:nvSpPr>
          <p:spPr bwMode="auto">
            <a:xfrm>
              <a:off x="4264494" y="3687937"/>
              <a:ext cx="501639" cy="441100"/>
            </a:xfrm>
            <a:custGeom>
              <a:avLst/>
              <a:gdLst>
                <a:gd name="connsiteX0" fmla="*/ 433387 w 433387"/>
                <a:gd name="connsiteY0" fmla="*/ 147638 h 371475"/>
                <a:gd name="connsiteX1" fmla="*/ 428625 w 433387"/>
                <a:gd name="connsiteY1" fmla="*/ 90488 h 371475"/>
                <a:gd name="connsiteX2" fmla="*/ 71437 w 433387"/>
                <a:gd name="connsiteY2" fmla="*/ 0 h 371475"/>
                <a:gd name="connsiteX3" fmla="*/ 0 w 433387"/>
                <a:gd name="connsiteY3" fmla="*/ 314325 h 371475"/>
                <a:gd name="connsiteX4" fmla="*/ 176212 w 433387"/>
                <a:gd name="connsiteY4" fmla="*/ 371475 h 371475"/>
                <a:gd name="connsiteX5" fmla="*/ 228600 w 433387"/>
                <a:gd name="connsiteY5" fmla="*/ 195263 h 371475"/>
                <a:gd name="connsiteX6" fmla="*/ 433387 w 433387"/>
                <a:gd name="connsiteY6" fmla="*/ 147638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387" h="371475">
                  <a:moveTo>
                    <a:pt x="433387" y="147638"/>
                  </a:moveTo>
                  <a:lnTo>
                    <a:pt x="428625" y="90488"/>
                  </a:lnTo>
                  <a:lnTo>
                    <a:pt x="71437" y="0"/>
                  </a:lnTo>
                  <a:lnTo>
                    <a:pt x="0" y="314325"/>
                  </a:lnTo>
                  <a:lnTo>
                    <a:pt x="176212" y="371475"/>
                  </a:lnTo>
                  <a:lnTo>
                    <a:pt x="228600" y="195263"/>
                  </a:lnTo>
                  <a:lnTo>
                    <a:pt x="433387" y="147638"/>
                  </a:lnTo>
                  <a:close/>
                </a:path>
              </a:pathLst>
            </a:custGeom>
            <a:solidFill>
              <a:srgbClr val="FF9900">
                <a:alpha val="79000"/>
              </a:srgbClr>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a:lstStyle/>
            <a:p>
              <a:pPr>
                <a:defRPr/>
              </a:pPr>
              <a:endParaRPr lang="zh-TW" altLang="en-US">
                <a:effectLst/>
                <a:ea typeface="新細明體" pitchFamily="18" charset="-120"/>
              </a:endParaRPr>
            </a:p>
          </p:txBody>
        </p:sp>
        <p:sp>
          <p:nvSpPr>
            <p:cNvPr id="32" name="文字方塊 31"/>
            <p:cNvSpPr txBox="1">
              <a:spLocks noChangeArrowheads="1"/>
            </p:cNvSpPr>
            <p:nvPr/>
          </p:nvSpPr>
          <p:spPr bwMode="auto">
            <a:xfrm>
              <a:off x="1961081" y="3188129"/>
              <a:ext cx="793725" cy="456968"/>
            </a:xfrm>
            <a:prstGeom prst="rect">
              <a:avLst/>
            </a:prstGeom>
            <a:noFill/>
            <a:ln w="9525">
              <a:noFill/>
              <a:miter lim="800000"/>
              <a:headEnd/>
              <a:tailEnd/>
            </a:ln>
          </p:spPr>
          <p:txBody>
            <a:bodyPr wrap="none">
              <a:spAutoFit/>
            </a:bodyPr>
            <a:lstStyle/>
            <a:p>
              <a:r>
                <a:rPr lang="zh-TW" altLang="en-US" sz="1200">
                  <a:solidFill>
                    <a:srgbClr val="000000"/>
                  </a:solidFill>
                  <a:effectLst/>
                  <a:latin typeface="華康中特圓體" pitchFamily="49" charset="-120"/>
                  <a:ea typeface="華康中特圓體" pitchFamily="49" charset="-120"/>
                </a:rPr>
                <a:t>台北車站</a:t>
              </a:r>
              <a:endParaRPr lang="en-US" altLang="zh-TW" sz="1200">
                <a:solidFill>
                  <a:srgbClr val="000000"/>
                </a:solidFill>
                <a:effectLst/>
                <a:latin typeface="華康中特圓體" pitchFamily="49" charset="-120"/>
                <a:ea typeface="華康中特圓體" pitchFamily="49" charset="-120"/>
              </a:endParaRPr>
            </a:p>
            <a:p>
              <a:r>
                <a:rPr lang="zh-TW" altLang="en-US" sz="1200">
                  <a:solidFill>
                    <a:srgbClr val="000000"/>
                  </a:solidFill>
                  <a:effectLst/>
                  <a:latin typeface="華康中特圓體" pitchFamily="49" charset="-120"/>
                  <a:ea typeface="華康中特圓體" pitchFamily="49" charset="-120"/>
                </a:rPr>
                <a:t>轉運特區</a:t>
              </a:r>
            </a:p>
          </p:txBody>
        </p:sp>
        <p:sp>
          <p:nvSpPr>
            <p:cNvPr id="33" name="手繪多邊形 32"/>
            <p:cNvSpPr/>
            <p:nvPr/>
          </p:nvSpPr>
          <p:spPr bwMode="auto">
            <a:xfrm>
              <a:off x="3686656" y="3472147"/>
              <a:ext cx="639749" cy="537888"/>
            </a:xfrm>
            <a:custGeom>
              <a:avLst/>
              <a:gdLst>
                <a:gd name="connsiteX0" fmla="*/ 0 w 552450"/>
                <a:gd name="connsiteY0" fmla="*/ 128588 h 452438"/>
                <a:gd name="connsiteX1" fmla="*/ 38100 w 552450"/>
                <a:gd name="connsiteY1" fmla="*/ 0 h 452438"/>
                <a:gd name="connsiteX2" fmla="*/ 552450 w 552450"/>
                <a:gd name="connsiteY2" fmla="*/ 152400 h 452438"/>
                <a:gd name="connsiteX3" fmla="*/ 476250 w 552450"/>
                <a:gd name="connsiteY3" fmla="*/ 428625 h 452438"/>
                <a:gd name="connsiteX4" fmla="*/ 376238 w 552450"/>
                <a:gd name="connsiteY4" fmla="*/ 452438 h 452438"/>
                <a:gd name="connsiteX5" fmla="*/ 133350 w 552450"/>
                <a:gd name="connsiteY5" fmla="*/ 381000 h 452438"/>
                <a:gd name="connsiteX6" fmla="*/ 190500 w 552450"/>
                <a:gd name="connsiteY6" fmla="*/ 190500 h 452438"/>
                <a:gd name="connsiteX7" fmla="*/ 0 w 552450"/>
                <a:gd name="connsiteY7" fmla="*/ 128588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450" h="452438">
                  <a:moveTo>
                    <a:pt x="0" y="128588"/>
                  </a:moveTo>
                  <a:lnTo>
                    <a:pt x="38100" y="0"/>
                  </a:lnTo>
                  <a:lnTo>
                    <a:pt x="552450" y="152400"/>
                  </a:lnTo>
                  <a:lnTo>
                    <a:pt x="476250" y="428625"/>
                  </a:lnTo>
                  <a:lnTo>
                    <a:pt x="376238" y="452438"/>
                  </a:lnTo>
                  <a:lnTo>
                    <a:pt x="133350" y="381000"/>
                  </a:lnTo>
                  <a:lnTo>
                    <a:pt x="190500" y="190500"/>
                  </a:lnTo>
                  <a:lnTo>
                    <a:pt x="0" y="128588"/>
                  </a:lnTo>
                  <a:close/>
                </a:path>
              </a:pathLst>
            </a:custGeom>
            <a:solidFill>
              <a:schemeClr val="accent1">
                <a:lumMod val="40000"/>
                <a:lumOff val="60000"/>
                <a:alpha val="80000"/>
              </a:schemeClr>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a:lstStyle/>
            <a:p>
              <a:pPr algn="ctr">
                <a:defRPr/>
              </a:pPr>
              <a:endParaRPr lang="zh-TW" altLang="en-US">
                <a:effectLst/>
                <a:ea typeface="新細明體" pitchFamily="18" charset="-120"/>
              </a:endParaRPr>
            </a:p>
          </p:txBody>
        </p:sp>
        <p:sp>
          <p:nvSpPr>
            <p:cNvPr id="34" name="文字方塊 33"/>
            <p:cNvSpPr txBox="1">
              <a:spLocks noChangeArrowheads="1"/>
            </p:cNvSpPr>
            <p:nvPr/>
          </p:nvSpPr>
          <p:spPr bwMode="auto">
            <a:xfrm>
              <a:off x="3040549" y="3582444"/>
              <a:ext cx="1357279" cy="276859"/>
            </a:xfrm>
            <a:prstGeom prst="rect">
              <a:avLst/>
            </a:prstGeom>
            <a:noFill/>
            <a:ln w="9525">
              <a:noFill/>
              <a:miter lim="800000"/>
              <a:headEnd/>
              <a:tailEnd/>
            </a:ln>
          </p:spPr>
          <p:txBody>
            <a:bodyPr>
              <a:spAutoFit/>
            </a:bodyPr>
            <a:lstStyle/>
            <a:p>
              <a:pPr algn="ctr"/>
              <a:r>
                <a:rPr lang="zh-TW" altLang="en-US" sz="1200">
                  <a:solidFill>
                    <a:srgbClr val="000000"/>
                  </a:solidFill>
                  <a:effectLst/>
                  <a:latin typeface="華康中特圓體" pitchFamily="49" charset="-120"/>
                  <a:ea typeface="華康中特圓體" pitchFamily="49" charset="-120"/>
                </a:rPr>
                <a:t>華山藝文特區</a:t>
              </a:r>
            </a:p>
          </p:txBody>
        </p:sp>
        <p:sp>
          <p:nvSpPr>
            <p:cNvPr id="35" name="文字方塊 36"/>
            <p:cNvSpPr txBox="1">
              <a:spLocks noChangeArrowheads="1"/>
            </p:cNvSpPr>
            <p:nvPr/>
          </p:nvSpPr>
          <p:spPr bwMode="auto">
            <a:xfrm>
              <a:off x="8174432" y="3862472"/>
              <a:ext cx="793725" cy="456968"/>
            </a:xfrm>
            <a:prstGeom prst="rect">
              <a:avLst/>
            </a:prstGeom>
            <a:noFill/>
            <a:ln w="9525">
              <a:noFill/>
              <a:miter lim="800000"/>
              <a:headEnd/>
              <a:tailEnd/>
            </a:ln>
          </p:spPr>
          <p:txBody>
            <a:bodyPr wrap="none">
              <a:spAutoFit/>
            </a:bodyPr>
            <a:lstStyle/>
            <a:p>
              <a:pPr algn="ctr"/>
              <a:r>
                <a:rPr lang="zh-TW" altLang="en-US" sz="1200">
                  <a:solidFill>
                    <a:srgbClr val="000000"/>
                  </a:solidFill>
                  <a:effectLst/>
                  <a:latin typeface="華康中特圓體" pitchFamily="49" charset="-120"/>
                  <a:ea typeface="華康中特圓體" pitchFamily="49" charset="-120"/>
                </a:rPr>
                <a:t>巨蛋運動</a:t>
              </a:r>
              <a:endParaRPr lang="en-US" altLang="zh-TW" sz="1200">
                <a:solidFill>
                  <a:srgbClr val="000000"/>
                </a:solidFill>
                <a:effectLst/>
                <a:latin typeface="華康中特圓體" pitchFamily="49" charset="-120"/>
                <a:ea typeface="華康中特圓體" pitchFamily="49" charset="-120"/>
              </a:endParaRPr>
            </a:p>
            <a:p>
              <a:pPr algn="ctr"/>
              <a:r>
                <a:rPr lang="zh-TW" altLang="en-US" sz="1200">
                  <a:solidFill>
                    <a:srgbClr val="000000"/>
                  </a:solidFill>
                  <a:effectLst/>
                  <a:latin typeface="華康中特圓體" pitchFamily="49" charset="-120"/>
                  <a:ea typeface="華康中特圓體" pitchFamily="49" charset="-120"/>
                </a:rPr>
                <a:t>園區</a:t>
              </a:r>
            </a:p>
          </p:txBody>
        </p:sp>
        <p:sp>
          <p:nvSpPr>
            <p:cNvPr id="36" name="文字方塊 38"/>
            <p:cNvSpPr txBox="1">
              <a:spLocks noChangeArrowheads="1"/>
            </p:cNvSpPr>
            <p:nvPr/>
          </p:nvSpPr>
          <p:spPr bwMode="auto">
            <a:xfrm>
              <a:off x="6413893" y="3952914"/>
              <a:ext cx="946120" cy="274498"/>
            </a:xfrm>
            <a:prstGeom prst="rect">
              <a:avLst/>
            </a:prstGeom>
            <a:noFill/>
            <a:ln w="9525">
              <a:noFill/>
              <a:miter lim="800000"/>
              <a:headEnd/>
              <a:tailEnd/>
            </a:ln>
          </p:spPr>
          <p:txBody>
            <a:bodyPr wrap="none">
              <a:spAutoFit/>
            </a:bodyPr>
            <a:lstStyle/>
            <a:p>
              <a:r>
                <a:rPr lang="zh-TW" altLang="en-US" sz="1200">
                  <a:solidFill>
                    <a:srgbClr val="000000"/>
                  </a:solidFill>
                  <a:effectLst/>
                  <a:latin typeface="華康中特圓體" pitchFamily="49" charset="-120"/>
                  <a:ea typeface="華康中特圓體" pitchFamily="49" charset="-120"/>
                </a:rPr>
                <a:t>東區生活圈</a:t>
              </a:r>
            </a:p>
          </p:txBody>
        </p:sp>
        <p:sp>
          <p:nvSpPr>
            <p:cNvPr id="37" name="文字方塊 34"/>
            <p:cNvSpPr txBox="1">
              <a:spLocks noChangeArrowheads="1"/>
            </p:cNvSpPr>
            <p:nvPr/>
          </p:nvSpPr>
          <p:spPr bwMode="auto">
            <a:xfrm>
              <a:off x="4218532" y="3716499"/>
              <a:ext cx="1107961" cy="276859"/>
            </a:xfrm>
            <a:prstGeom prst="rect">
              <a:avLst/>
            </a:prstGeom>
            <a:noFill/>
            <a:ln w="9525">
              <a:noFill/>
              <a:miter lim="800000"/>
              <a:headEnd/>
              <a:tailEnd/>
            </a:ln>
          </p:spPr>
          <p:txBody>
            <a:bodyPr wrap="none">
              <a:spAutoFit/>
            </a:bodyPr>
            <a:lstStyle/>
            <a:p>
              <a:r>
                <a:rPr lang="zh-TW" altLang="en-US" sz="1200">
                  <a:solidFill>
                    <a:srgbClr val="000000"/>
                  </a:solidFill>
                  <a:effectLst/>
                  <a:latin typeface="華康中特圓體" pitchFamily="49" charset="-120"/>
                  <a:ea typeface="華康中特圓體" pitchFamily="49" charset="-120"/>
                </a:rPr>
                <a:t>光華科技園區</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500"/>
                            </p:stCondLst>
                            <p:childTnLst>
                              <p:par>
                                <p:cTn id="11" presetID="1" presetClass="entr" presetSubtype="0" fill="hold" nodeType="afterEffect">
                                  <p:stCondLst>
                                    <p:cond delay="500"/>
                                  </p:stCondLst>
                                  <p:childTnLst>
                                    <p:set>
                                      <p:cBhvr>
                                        <p:cTn id="12" dur="1" fill="hold">
                                          <p:stCondLst>
                                            <p:cond delay="0"/>
                                          </p:stCondLst>
                                        </p:cTn>
                                        <p:tgtEl>
                                          <p:spTgt spid="2"/>
                                        </p:tgtEl>
                                        <p:attrNameLst>
                                          <p:attrName>style.visibility</p:attrName>
                                        </p:attrNameLst>
                                      </p:cBhvr>
                                      <p:to>
                                        <p:strVal val="visible"/>
                                      </p:to>
                                    </p:set>
                                  </p:childTnLst>
                                </p:cTn>
                              </p:par>
                            </p:childTnLst>
                          </p:cTn>
                        </p:par>
                        <p:par>
                          <p:cTn id="13" fill="hold">
                            <p:stCondLst>
                              <p:cond delay="2000"/>
                            </p:stCondLst>
                            <p:childTnLst>
                              <p:par>
                                <p:cTn id="14" presetID="55"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strVal val="#ppt_w*0.70"/>
                                          </p:val>
                                        </p:tav>
                                        <p:tav tm="100000">
                                          <p:val>
                                            <p:strVal val="#ppt_w"/>
                                          </p:val>
                                        </p:tav>
                                      </p:tavLst>
                                    </p:anim>
                                    <p:anim calcmode="lin" valueType="num">
                                      <p:cBhvr>
                                        <p:cTn id="17" dur="1000" fill="hold"/>
                                        <p:tgtEl>
                                          <p:spTgt spid="4"/>
                                        </p:tgtEl>
                                        <p:attrNameLst>
                                          <p:attrName>ppt_h</p:attrName>
                                        </p:attrNameLst>
                                      </p:cBhvr>
                                      <p:tavLst>
                                        <p:tav tm="0">
                                          <p:val>
                                            <p:strVal val="#ppt_h"/>
                                          </p:val>
                                        </p:tav>
                                        <p:tav tm="100000">
                                          <p:val>
                                            <p:strVal val="#ppt_h"/>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線接點 2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7410"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C5149741-92DE-4B7C-B8F8-1F3F1CEE08DB}" type="slidenum">
              <a:rPr lang="en-US" altLang="zh-TW" smtClean="0"/>
              <a:pPr/>
              <a:t>125</a:t>
            </a:fld>
            <a:endParaRPr lang="en-US" altLang="zh-TW" smtClean="0"/>
          </a:p>
        </p:txBody>
      </p:sp>
      <p:sp>
        <p:nvSpPr>
          <p:cNvPr id="6"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Times New Roman" pitchFamily="18" charset="0"/>
                <a:ea typeface="標楷體" pitchFamily="65" charset="-120"/>
                <a:cs typeface="Times New Roman" pitchFamily="18" charset="0"/>
              </a:rPr>
              <a:t>近期重要工作執行</a:t>
            </a:r>
            <a:endParaRPr lang="zh-TW" altLang="en-US" sz="4000" dirty="0" smtClean="0">
              <a:latin typeface="標楷體" pitchFamily="65" charset="-120"/>
              <a:ea typeface="標楷體" pitchFamily="65" charset="-120"/>
            </a:endParaRPr>
          </a:p>
        </p:txBody>
      </p:sp>
      <p:sp>
        <p:nvSpPr>
          <p:cNvPr id="5" name="標題 1"/>
          <p:cNvSpPr>
            <a:spLocks noGrp="1"/>
          </p:cNvSpPr>
          <p:nvPr>
            <p:ph type="title"/>
          </p:nvPr>
        </p:nvSpPr>
        <p:spPr>
          <a:xfrm>
            <a:off x="0" y="0"/>
            <a:ext cx="6840538" cy="908720"/>
          </a:xfrm>
          <a:solidFill>
            <a:schemeClr val="bg1"/>
          </a:solidFill>
        </p:spPr>
        <p:txBody>
          <a:bodyPr/>
          <a:lstStyle/>
          <a:p>
            <a:pPr algn="l"/>
            <a:r>
              <a:rPr lang="zh-TW" altLang="en-US" sz="4000" dirty="0" smtClean="0">
                <a:latin typeface="標楷體" pitchFamily="65" charset="-120"/>
                <a:ea typeface="標楷體" pitchFamily="65" charset="-120"/>
              </a:rPr>
              <a:t>未來展望</a:t>
            </a:r>
            <a:endParaRPr lang="en-US" altLang="zh-TW" sz="4000" dirty="0" smtClean="0">
              <a:latin typeface="標楷體" pitchFamily="65" charset="-120"/>
              <a:ea typeface="標楷體" pitchFamily="65" charset="-120"/>
            </a:endParaRPr>
          </a:p>
        </p:txBody>
      </p:sp>
      <p:pic>
        <p:nvPicPr>
          <p:cNvPr id="39" name="Picture 2" descr="C:\Users\302\Downloads\簡報封面0422.jpg"/>
          <p:cNvPicPr>
            <a:picLocks noChangeAspect="1" noChangeArrowheads="1"/>
          </p:cNvPicPr>
          <p:nvPr/>
        </p:nvPicPr>
        <p:blipFill>
          <a:blip r:embed="rId3" cstate="email"/>
          <a:srcRect/>
          <a:stretch>
            <a:fillRect/>
          </a:stretch>
        </p:blipFill>
        <p:spPr bwMode="auto">
          <a:xfrm>
            <a:off x="2527503" y="2132856"/>
            <a:ext cx="4031904" cy="2520280"/>
          </a:xfrm>
          <a:prstGeom prst="rect">
            <a:avLst/>
          </a:prstGeom>
          <a:noFill/>
          <a:ln w="9525">
            <a:noFill/>
            <a:miter lim="800000"/>
            <a:headEnd/>
            <a:tailEnd/>
          </a:ln>
        </p:spPr>
      </p:pic>
      <p:sp>
        <p:nvSpPr>
          <p:cNvPr id="40" name="矩形 39"/>
          <p:cNvSpPr/>
          <p:nvPr/>
        </p:nvSpPr>
        <p:spPr>
          <a:xfrm>
            <a:off x="-72008" y="1175643"/>
            <a:ext cx="9216008" cy="432048"/>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kumimoji="0" lang="zh-TW" altLang="en-US" sz="2400" b="1" dirty="0" smtClean="0">
                <a:ln w="11430">
                  <a:noFill/>
                </a:ln>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設計</a:t>
            </a:r>
            <a:r>
              <a:rPr kumimoji="0" lang="zh-TW" altLang="en-US" sz="2400" b="1" dirty="0">
                <a:ln w="11430">
                  <a:noFill/>
                </a:ln>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開發及服務</a:t>
            </a:r>
          </a:p>
        </p:txBody>
      </p:sp>
      <p:sp>
        <p:nvSpPr>
          <p:cNvPr id="41" name="圓角矩形 40"/>
          <p:cNvSpPr/>
          <p:nvPr/>
        </p:nvSpPr>
        <p:spPr>
          <a:xfrm>
            <a:off x="755576" y="1703633"/>
            <a:ext cx="2379996" cy="540060"/>
          </a:xfrm>
          <a:prstGeom prst="roundRect">
            <a:avLst/>
          </a:prstGeom>
          <a:solidFill>
            <a:srgbClr val="00B050"/>
          </a:solidFill>
          <a:ln/>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自然</a:t>
            </a:r>
          </a:p>
        </p:txBody>
      </p:sp>
      <p:sp>
        <p:nvSpPr>
          <p:cNvPr id="42" name="圓角矩形 41"/>
          <p:cNvSpPr/>
          <p:nvPr/>
        </p:nvSpPr>
        <p:spPr>
          <a:xfrm>
            <a:off x="5871876" y="1713602"/>
            <a:ext cx="2448272" cy="530091"/>
          </a:xfrm>
          <a:prstGeom prst="roundRect">
            <a:avLst/>
          </a:prstGeom>
          <a:solidFill>
            <a:schemeClr val="tx2">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科技</a:t>
            </a:r>
          </a:p>
        </p:txBody>
      </p:sp>
      <p:sp>
        <p:nvSpPr>
          <p:cNvPr id="43" name="左-右雙向箭號 42"/>
          <p:cNvSpPr/>
          <p:nvPr/>
        </p:nvSpPr>
        <p:spPr>
          <a:xfrm>
            <a:off x="3292452" y="1578894"/>
            <a:ext cx="2448272" cy="625970"/>
          </a:xfrm>
          <a:prstGeom prst="leftRightArrow">
            <a:avLst>
              <a:gd name="adj1" fmla="val 50000"/>
              <a:gd name="adj2" fmla="val 21679"/>
            </a:avLst>
          </a:prstGeom>
          <a:solidFill>
            <a:schemeClr val="tx1">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44" name="圓角矩形 43"/>
          <p:cNvSpPr/>
          <p:nvPr/>
        </p:nvSpPr>
        <p:spPr>
          <a:xfrm>
            <a:off x="5871876" y="2383778"/>
            <a:ext cx="2448272" cy="1837309"/>
          </a:xfrm>
          <a:prstGeom prst="roundRect">
            <a:avLst/>
          </a:prstGeom>
          <a:solidFill>
            <a:schemeClr val="tx2">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endParaRPr>
          </a:p>
        </p:txBody>
      </p:sp>
      <p:sp>
        <p:nvSpPr>
          <p:cNvPr id="45" name="文字方塊 44"/>
          <p:cNvSpPr txBox="1"/>
          <p:nvPr/>
        </p:nvSpPr>
        <p:spPr>
          <a:xfrm>
            <a:off x="6016625" y="2479898"/>
            <a:ext cx="2054225" cy="369888"/>
          </a:xfrm>
          <a:prstGeom prst="rect">
            <a:avLst/>
          </a:prstGeom>
          <a:noFill/>
        </p:spPr>
        <p:txBody>
          <a:bodyPr wrap="none">
            <a:spAutoFit/>
          </a:bodyPr>
          <a:lstStyle/>
          <a:p>
            <a:pPr fontAlgn="auto">
              <a:spcBef>
                <a:spcPts val="0"/>
              </a:spcBef>
              <a:spcAft>
                <a:spcPts val="0"/>
              </a:spcAft>
              <a:defRPr/>
            </a:pPr>
            <a:r>
              <a:rPr kumimoji="0" lang="en-US"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2.</a:t>
            </a:r>
            <a:r>
              <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 </a:t>
            </a:r>
            <a:r>
              <a:rPr kumimoji="0" lang="zh-TW"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互動技術與應用</a:t>
            </a:r>
            <a:endPar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46" name="圓角矩形 45"/>
          <p:cNvSpPr/>
          <p:nvPr/>
        </p:nvSpPr>
        <p:spPr>
          <a:xfrm>
            <a:off x="844180" y="4652118"/>
            <a:ext cx="7619984" cy="433066"/>
          </a:xfrm>
          <a:prstGeom prst="roundRect">
            <a:avLst/>
          </a:prstGeom>
          <a:solidFill>
            <a:srgbClr val="996633"/>
          </a:solidFill>
          <a:ln/>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設計體驗</a:t>
            </a:r>
          </a:p>
        </p:txBody>
      </p:sp>
      <p:sp>
        <p:nvSpPr>
          <p:cNvPr id="47" name="圓角矩形 46"/>
          <p:cNvSpPr/>
          <p:nvPr/>
        </p:nvSpPr>
        <p:spPr>
          <a:xfrm>
            <a:off x="732546" y="2360095"/>
            <a:ext cx="2448272" cy="1882151"/>
          </a:xfrm>
          <a:prstGeom prst="roundRect">
            <a:avLst/>
          </a:prstGeom>
          <a:solidFill>
            <a:srgbClr val="00B050"/>
          </a:solidFill>
          <a:ln/>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endParaRPr>
          </a:p>
        </p:txBody>
      </p:sp>
      <p:sp>
        <p:nvSpPr>
          <p:cNvPr id="48" name="文字方塊 47"/>
          <p:cNvSpPr txBox="1"/>
          <p:nvPr/>
        </p:nvSpPr>
        <p:spPr>
          <a:xfrm>
            <a:off x="884238" y="2430686"/>
            <a:ext cx="1766887" cy="368300"/>
          </a:xfrm>
          <a:prstGeom prst="rect">
            <a:avLst/>
          </a:prstGeom>
          <a:noFill/>
        </p:spPr>
        <p:txBody>
          <a:bodyPr wrap="none">
            <a:spAutoFit/>
          </a:bodyPr>
          <a:lstStyle/>
          <a:p>
            <a:pPr fontAlgn="auto">
              <a:spcBef>
                <a:spcPts val="0"/>
              </a:spcBef>
              <a:spcAft>
                <a:spcPts val="0"/>
              </a:spcAft>
              <a:defRPr/>
            </a:pPr>
            <a:r>
              <a:rPr kumimoji="0" lang="en-US"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1.</a:t>
            </a:r>
            <a:r>
              <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綠色</a:t>
            </a:r>
            <a:r>
              <a:rPr kumimoji="0" lang="zh-TW"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生態城市</a:t>
            </a:r>
            <a:endPar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49" name="上-下雙向箭號 48"/>
          <p:cNvSpPr/>
          <p:nvPr/>
        </p:nvSpPr>
        <p:spPr>
          <a:xfrm>
            <a:off x="6660232" y="4293096"/>
            <a:ext cx="936104" cy="321030"/>
          </a:xfrm>
          <a:prstGeom prst="upDownArrow">
            <a:avLst>
              <a:gd name="adj1" fmla="val 50000"/>
              <a:gd name="adj2" fmla="val 23842"/>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50" name="標題 1"/>
          <p:cNvSpPr txBox="1">
            <a:spLocks/>
          </p:cNvSpPr>
          <p:nvPr/>
        </p:nvSpPr>
        <p:spPr>
          <a:xfrm>
            <a:off x="6016625" y="2849786"/>
            <a:ext cx="2303463" cy="1252537"/>
          </a:xfrm>
          <a:prstGeom prst="rect">
            <a:avLst/>
          </a:prstGeom>
        </p:spPr>
        <p:txBody>
          <a:bodyPr/>
          <a:lstStyle/>
          <a:p>
            <a:pPr marL="177800" indent="-17780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建立生態友善介面</a:t>
            </a: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177800" indent="-177800" fontAlgn="auto">
              <a:spcBef>
                <a:spcPct val="20000"/>
              </a:spcBef>
              <a:spcAft>
                <a:spcPts val="0"/>
              </a:spcAft>
              <a:buSzPct val="130000"/>
              <a:buFontTx/>
              <a:buBlip>
                <a:blip r:embed="rId4"/>
              </a:buBlip>
              <a:defRPr/>
            </a:pPr>
            <a:r>
              <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整合</a:t>
            </a: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開放空間</a:t>
            </a:r>
            <a:r>
              <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與</a:t>
            </a: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智慧生活科技</a:t>
            </a: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177800" indent="-177800" fontAlgn="auto">
              <a:spcBef>
                <a:spcPct val="20000"/>
              </a:spcBef>
              <a:spcAft>
                <a:spcPts val="0"/>
              </a:spcAft>
              <a:buSzPct val="130000"/>
              <a:buFontTx/>
              <a:buBlip>
                <a:blip r:embed="rId4"/>
              </a:buBlip>
              <a:defRPr/>
            </a:pPr>
            <a:r>
              <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整合</a:t>
            </a: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科技</a:t>
            </a:r>
            <a:r>
              <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與人文領域</a:t>
            </a:r>
          </a:p>
          <a:p>
            <a:pPr fontAlgn="auto">
              <a:spcBef>
                <a:spcPct val="20000"/>
              </a:spcBef>
              <a:spcAft>
                <a:spcPts val="0"/>
              </a:spcAft>
              <a:buSzPct val="130000"/>
              <a:defRPr/>
            </a:pPr>
            <a:endParaRPr kumimoji="0" lang="zh-TW" altLang="en-US" sz="1600" b="1" dirty="0">
              <a:solidFill>
                <a:srgbClr val="002060"/>
              </a:solidFill>
              <a:latin typeface="微軟正黑體" pitchFamily="34" charset="-120"/>
              <a:ea typeface="微軟正黑體" pitchFamily="34" charset="-120"/>
            </a:endParaRPr>
          </a:p>
        </p:txBody>
      </p:sp>
      <p:sp>
        <p:nvSpPr>
          <p:cNvPr id="51" name="標題 1"/>
          <p:cNvSpPr txBox="1">
            <a:spLocks/>
          </p:cNvSpPr>
          <p:nvPr/>
        </p:nvSpPr>
        <p:spPr>
          <a:xfrm>
            <a:off x="781050" y="2768823"/>
            <a:ext cx="2347913" cy="1355725"/>
          </a:xfrm>
          <a:prstGeom prst="rect">
            <a:avLst/>
          </a:prstGeom>
        </p:spPr>
        <p:txBody>
          <a:bodyPr/>
          <a:lstStyle/>
          <a:p>
            <a:pPr marL="273050" indent="-27305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改善校園與週邊環境的中介空間</a:t>
            </a: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273050" indent="-27305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發展低碳綠能中心</a:t>
            </a: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273050" indent="-273050" fontAlgn="auto">
              <a:spcBef>
                <a:spcPct val="20000"/>
              </a:spcBef>
              <a:spcAft>
                <a:spcPts val="0"/>
              </a:spcAft>
              <a:buSzPct val="130000"/>
              <a:buFontTx/>
              <a:buBlip>
                <a:blip r:embed="rId4"/>
              </a:buBlip>
              <a:defRPr/>
            </a:pPr>
            <a:r>
              <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社區總體營造臺北科技大學城</a:t>
            </a:r>
            <a:endPar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2" name="矩形 51"/>
          <p:cNvSpPr/>
          <p:nvPr/>
        </p:nvSpPr>
        <p:spPr>
          <a:xfrm>
            <a:off x="6228184" y="4653136"/>
            <a:ext cx="2520280" cy="369332"/>
          </a:xfrm>
          <a:prstGeom prst="rect">
            <a:avLst/>
          </a:prstGeom>
        </p:spPr>
        <p:txBody>
          <a:bodyPr wrap="square">
            <a:spAutoFit/>
          </a:bodyPr>
          <a:lstStyle/>
          <a:p>
            <a:pPr algn="ctr" fontAlgn="auto">
              <a:spcBef>
                <a:spcPts val="0"/>
              </a:spcBef>
              <a:spcAft>
                <a:spcPts val="0"/>
              </a:spcAft>
              <a:defRPr/>
            </a:pPr>
            <a:r>
              <a:rPr kumimoji="0" lang="zh-TW" altLang="en-US"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連結科技與設計</a:t>
            </a:r>
          </a:p>
        </p:txBody>
      </p:sp>
      <p:sp>
        <p:nvSpPr>
          <p:cNvPr id="53" name="圓角矩形 52"/>
          <p:cNvSpPr/>
          <p:nvPr/>
        </p:nvSpPr>
        <p:spPr>
          <a:xfrm>
            <a:off x="827584" y="5187642"/>
            <a:ext cx="3672408" cy="1337702"/>
          </a:xfrm>
          <a:prstGeom prst="roundRect">
            <a:avLst/>
          </a:prstGeom>
          <a:solidFill>
            <a:srgbClr val="996633"/>
          </a:solidFill>
          <a:ln/>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endParaRPr>
          </a:p>
        </p:txBody>
      </p:sp>
      <p:sp>
        <p:nvSpPr>
          <p:cNvPr id="54" name="文字方塊 53"/>
          <p:cNvSpPr txBox="1"/>
          <p:nvPr/>
        </p:nvSpPr>
        <p:spPr>
          <a:xfrm>
            <a:off x="1043608" y="5220940"/>
            <a:ext cx="3382962" cy="368300"/>
          </a:xfrm>
          <a:prstGeom prst="rect">
            <a:avLst/>
          </a:prstGeom>
          <a:noFill/>
        </p:spPr>
        <p:txBody>
          <a:bodyPr wrap="none">
            <a:spAutoFit/>
          </a:bodyPr>
          <a:lstStyle/>
          <a:p>
            <a:pPr fontAlgn="auto">
              <a:spcBef>
                <a:spcPts val="0"/>
              </a:spcBef>
              <a:spcAft>
                <a:spcPts val="0"/>
              </a:spcAft>
              <a:defRPr/>
            </a:pPr>
            <a:r>
              <a:rPr kumimoji="0" lang="en-US"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3.</a:t>
            </a:r>
            <a:r>
              <a:rPr kumimoji="0" lang="zh-TW"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未來顯示器之使用者體驗設計</a:t>
            </a:r>
            <a:endPar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5" name="文字方塊 54"/>
          <p:cNvSpPr txBox="1"/>
          <p:nvPr/>
        </p:nvSpPr>
        <p:spPr>
          <a:xfrm>
            <a:off x="5467350" y="5142136"/>
            <a:ext cx="1304925" cy="368300"/>
          </a:xfrm>
          <a:prstGeom prst="rect">
            <a:avLst/>
          </a:prstGeom>
          <a:noFill/>
        </p:spPr>
        <p:txBody>
          <a:bodyPr wrap="none">
            <a:spAutoFit/>
          </a:bodyPr>
          <a:lstStyle/>
          <a:p>
            <a:pPr fontAlgn="auto">
              <a:spcBef>
                <a:spcPts val="0"/>
              </a:spcBef>
              <a:spcAft>
                <a:spcPts val="0"/>
              </a:spcAft>
              <a:defRPr/>
            </a:pPr>
            <a:r>
              <a:rPr kumimoji="0" lang="en-US"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4.</a:t>
            </a:r>
            <a:r>
              <a:rPr kumimoji="0" lang="zh-TW"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生態城市</a:t>
            </a:r>
            <a:endPar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6" name="圓角矩形 55"/>
          <p:cNvSpPr/>
          <p:nvPr/>
        </p:nvSpPr>
        <p:spPr>
          <a:xfrm>
            <a:off x="4698395" y="5189546"/>
            <a:ext cx="3762037" cy="1335798"/>
          </a:xfrm>
          <a:prstGeom prst="roundRect">
            <a:avLst/>
          </a:prstGeom>
          <a:solidFill>
            <a:srgbClr val="996633"/>
          </a:solidFill>
          <a:ln/>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kumimoji="0" lang="zh-TW" altLang="en-US" sz="2000"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endParaRPr>
          </a:p>
        </p:txBody>
      </p:sp>
      <p:sp>
        <p:nvSpPr>
          <p:cNvPr id="57" name="文字方塊 56"/>
          <p:cNvSpPr txBox="1"/>
          <p:nvPr/>
        </p:nvSpPr>
        <p:spPr>
          <a:xfrm>
            <a:off x="4860032" y="5220940"/>
            <a:ext cx="1998662" cy="368300"/>
          </a:xfrm>
          <a:prstGeom prst="rect">
            <a:avLst/>
          </a:prstGeom>
          <a:noFill/>
        </p:spPr>
        <p:txBody>
          <a:bodyPr wrap="none">
            <a:spAutoFit/>
          </a:bodyPr>
          <a:lstStyle/>
          <a:p>
            <a:pPr fontAlgn="auto">
              <a:spcBef>
                <a:spcPts val="0"/>
              </a:spcBef>
              <a:spcAft>
                <a:spcPts val="0"/>
              </a:spcAft>
              <a:defRPr/>
            </a:pPr>
            <a:r>
              <a:rPr kumimoji="0" lang="en-US"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4.</a:t>
            </a:r>
            <a:r>
              <a:rPr kumimoji="0" lang="zh-TW" altLang="zh-TW"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rPr>
              <a:t>跨世代家具設計</a:t>
            </a:r>
            <a:endParaRPr kumimoji="0" lang="zh-TW" altLang="en-US" b="1" dirty="0">
              <a:solidFill>
                <a:srgbClr val="FFFF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8" name="標題 1"/>
          <p:cNvSpPr txBox="1">
            <a:spLocks/>
          </p:cNvSpPr>
          <p:nvPr/>
        </p:nvSpPr>
        <p:spPr>
          <a:xfrm>
            <a:off x="1043608" y="5667970"/>
            <a:ext cx="3240087" cy="641350"/>
          </a:xfrm>
          <a:prstGeom prst="rect">
            <a:avLst/>
          </a:prstGeom>
        </p:spPr>
        <p:txBody>
          <a:bodyPr anchor="ctr"/>
          <a:lstStyle/>
          <a:p>
            <a:pPr fontAlgn="auto">
              <a:spcBef>
                <a:spcPct val="20000"/>
              </a:spcBef>
              <a:spcAft>
                <a:spcPts val="0"/>
              </a:spcAft>
              <a:buSzPct val="130000"/>
              <a:defRPr/>
            </a:pP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177800" indent="-17780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使用者生活型態分析</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177800" indent="-17780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綠能科技於未來顯示器設計</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177800" indent="-177800" fontAlgn="auto">
              <a:spcBef>
                <a:spcPct val="20000"/>
              </a:spcBef>
              <a:spcAft>
                <a:spcPts val="0"/>
              </a:spcAft>
              <a:buSzPct val="130000"/>
              <a:buFontTx/>
              <a:buBlip>
                <a:blip r:embed="rId4"/>
              </a:buBlip>
              <a:defRPr/>
            </a:pPr>
            <a:r>
              <a:rPr kumimoji="0" lang="zh-TW"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未來攜帶式顯示器設計</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fontAlgn="auto">
              <a:spcBef>
                <a:spcPct val="20000"/>
              </a:spcBef>
              <a:spcAft>
                <a:spcPts val="0"/>
              </a:spcAft>
              <a:buSzPct val="130000"/>
              <a:buFontTx/>
              <a:buBlip>
                <a:blip r:embed="rId4"/>
              </a:buBlip>
              <a:defRPr/>
            </a:pP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9" name="標題 1"/>
          <p:cNvSpPr txBox="1">
            <a:spLocks/>
          </p:cNvSpPr>
          <p:nvPr/>
        </p:nvSpPr>
        <p:spPr>
          <a:xfrm>
            <a:off x="4843463" y="5651078"/>
            <a:ext cx="3240087" cy="730250"/>
          </a:xfrm>
          <a:prstGeom prst="rect">
            <a:avLst/>
          </a:prstGeom>
        </p:spPr>
        <p:txBody>
          <a:bodyPr anchor="ctr"/>
          <a:lstStyle/>
          <a:p>
            <a:pPr fontAlgn="auto">
              <a:spcBef>
                <a:spcPct val="20000"/>
              </a:spcBef>
              <a:spcAft>
                <a:spcPts val="0"/>
              </a:spcAft>
              <a:buSzPct val="130000"/>
              <a:defRPr/>
            </a:pPr>
            <a:endParaRPr kumimoji="0" lang="en-US" altLang="zh-TW"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273050" indent="-273050" fontAlgn="auto">
              <a:spcBef>
                <a:spcPct val="20000"/>
              </a:spcBef>
              <a:spcAft>
                <a:spcPts val="0"/>
              </a:spcAft>
              <a:buSzPct val="130000"/>
              <a:buFontTx/>
              <a:buBlip>
                <a:blip r:embed="rId4"/>
              </a:buBlip>
              <a:defRPr/>
            </a:pPr>
            <a:r>
              <a:rPr kumimoji="0" lang="zh-TW" altLang="zh-TW" sz="1600" b="1" dirty="0">
                <a:solidFill>
                  <a:schemeClr val="bg1"/>
                </a:solidFill>
                <a:latin typeface="微軟正黑體" pitchFamily="34" charset="-120"/>
                <a:ea typeface="微軟正黑體" pitchFamily="34" charset="-120"/>
              </a:rPr>
              <a:t>銀髮</a:t>
            </a:r>
            <a:r>
              <a:rPr kumimoji="0" lang="zh-TW" altLang="en-US" sz="1600" b="1" dirty="0">
                <a:solidFill>
                  <a:schemeClr val="bg1"/>
                </a:solidFill>
                <a:latin typeface="微軟正黑體" pitchFamily="34" charset="-120"/>
                <a:ea typeface="微軟正黑體" pitchFamily="34" charset="-120"/>
              </a:rPr>
              <a:t>與幼兒</a:t>
            </a:r>
            <a:r>
              <a:rPr kumimoji="0" lang="zh-TW" altLang="zh-TW" sz="1600" b="1" dirty="0">
                <a:solidFill>
                  <a:schemeClr val="bg1"/>
                </a:solidFill>
                <a:latin typeface="微軟正黑體" pitchFamily="34" charset="-120"/>
                <a:ea typeface="微軟正黑體" pitchFamily="34" charset="-120"/>
              </a:rPr>
              <a:t>族家具設計</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273050" indent="-273050" fontAlgn="auto">
              <a:spcBef>
                <a:spcPct val="20000"/>
              </a:spcBef>
              <a:spcAft>
                <a:spcPts val="0"/>
              </a:spcAft>
              <a:buSzPct val="130000"/>
              <a:buFontTx/>
              <a:buBlip>
                <a:blip r:embed="rId4"/>
              </a:buBlip>
              <a:defRPr/>
            </a:pPr>
            <a:r>
              <a:rPr kumimoji="0" lang="zh-TW" altLang="zh-TW" sz="1600" b="1" dirty="0">
                <a:solidFill>
                  <a:schemeClr val="bg1"/>
                </a:solidFill>
                <a:latin typeface="微軟正黑體" pitchFamily="34" charset="-120"/>
                <a:ea typeface="微軟正黑體" pitchFamily="34" charset="-120"/>
              </a:rPr>
              <a:t>家具人機環互動關係研究</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273050" indent="-273050" fontAlgn="auto">
              <a:spcBef>
                <a:spcPct val="20000"/>
              </a:spcBef>
              <a:spcAft>
                <a:spcPts val="0"/>
              </a:spcAft>
              <a:buSzPct val="130000"/>
              <a:buFontTx/>
              <a:buBlip>
                <a:blip r:embed="rId4"/>
              </a:buBlip>
              <a:defRPr/>
            </a:pPr>
            <a:r>
              <a:rPr kumimoji="0" lang="zh-TW" altLang="zh-TW" sz="1600" b="1" dirty="0">
                <a:solidFill>
                  <a:schemeClr val="bg1"/>
                </a:solidFill>
                <a:latin typeface="微軟正黑體" pitchFamily="34" charset="-120"/>
                <a:ea typeface="微軟正黑體" pitchFamily="34" charset="-120"/>
              </a:rPr>
              <a:t>模組化家具結構效能試驗</a:t>
            </a: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fontAlgn="auto">
              <a:spcBef>
                <a:spcPct val="20000"/>
              </a:spcBef>
              <a:spcAft>
                <a:spcPts val="0"/>
              </a:spcAft>
              <a:buSzPct val="130000"/>
              <a:buFontTx/>
              <a:buBlip>
                <a:blip r:embed="rId4"/>
              </a:buBlip>
              <a:defRPr/>
            </a:pPr>
            <a:endParaRPr kumimoji="0" lang="zh-TW" altLang="en-US" sz="1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60" name="矩形 59"/>
          <p:cNvSpPr/>
          <p:nvPr/>
        </p:nvSpPr>
        <p:spPr>
          <a:xfrm>
            <a:off x="592286" y="4653136"/>
            <a:ext cx="2395538" cy="369888"/>
          </a:xfrm>
          <a:prstGeom prst="rect">
            <a:avLst/>
          </a:prstGeom>
        </p:spPr>
        <p:txBody>
          <a:bodyPr>
            <a:spAutoFit/>
          </a:bodyPr>
          <a:lstStyle/>
          <a:p>
            <a:pPr algn="ctr" fontAlgn="auto">
              <a:spcBef>
                <a:spcPts val="0"/>
              </a:spcBef>
              <a:spcAft>
                <a:spcPts val="0"/>
              </a:spcAft>
              <a:defRPr/>
            </a:pPr>
            <a:r>
              <a:rPr kumimoji="0" lang="zh-TW" altLang="en-US"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連結自然與設計</a:t>
            </a:r>
          </a:p>
        </p:txBody>
      </p:sp>
      <p:sp>
        <p:nvSpPr>
          <p:cNvPr id="61" name="矩形 60"/>
          <p:cNvSpPr/>
          <p:nvPr/>
        </p:nvSpPr>
        <p:spPr>
          <a:xfrm>
            <a:off x="3286125" y="1700808"/>
            <a:ext cx="2397125" cy="369887"/>
          </a:xfrm>
          <a:prstGeom prst="rect">
            <a:avLst/>
          </a:prstGeom>
        </p:spPr>
        <p:txBody>
          <a:bodyPr>
            <a:spAutoFit/>
          </a:bodyPr>
          <a:lstStyle/>
          <a:p>
            <a:pPr algn="ctr" fontAlgn="auto">
              <a:spcBef>
                <a:spcPts val="0"/>
              </a:spcBef>
              <a:spcAft>
                <a:spcPts val="0"/>
              </a:spcAft>
              <a:defRPr/>
            </a:pPr>
            <a:r>
              <a:rPr kumimoji="0" lang="zh-TW" altLang="en-US" b="1" dirty="0">
                <a:ln w="11430"/>
                <a:solidFill>
                  <a:schemeClr val="bg1"/>
                </a:solidFill>
                <a:effectLst>
                  <a:outerShdw blurRad="80000" dist="40000" dir="5040000" algn="tl">
                    <a:srgbClr val="000000">
                      <a:alpha val="30000"/>
                    </a:srgbClr>
                  </a:outerShdw>
                </a:effectLst>
                <a:latin typeface="微軟正黑體" pitchFamily="34" charset="-120"/>
                <a:ea typeface="微軟正黑體" pitchFamily="34" charset="-120"/>
              </a:rPr>
              <a:t>連結自然與科技</a:t>
            </a:r>
          </a:p>
        </p:txBody>
      </p:sp>
      <p:sp>
        <p:nvSpPr>
          <p:cNvPr id="62" name="上-下雙向箭號 61"/>
          <p:cNvSpPr/>
          <p:nvPr/>
        </p:nvSpPr>
        <p:spPr>
          <a:xfrm>
            <a:off x="1331640" y="4293096"/>
            <a:ext cx="1008112" cy="321030"/>
          </a:xfrm>
          <a:prstGeom prst="upDownArrow">
            <a:avLst>
              <a:gd name="adj1" fmla="val 50000"/>
              <a:gd name="adj2" fmla="val 23842"/>
            </a:avLst>
          </a:prstGeom>
          <a:solidFill>
            <a:srgbClr val="00B050"/>
          </a:solidFill>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a:xfrm>
            <a:off x="6516216" y="6309320"/>
            <a:ext cx="2133600" cy="365125"/>
          </a:xfrm>
        </p:spPr>
        <p:txBody>
          <a:bodyPr/>
          <a:lstStyle/>
          <a:p>
            <a:pPr>
              <a:defRPr/>
            </a:pPr>
            <a:fld id="{D02F24DD-2813-42E1-A04B-D42CDFB3C870}" type="slidenum">
              <a:rPr lang="zh-TW" altLang="en-US" smtClean="0"/>
              <a:pPr>
                <a:defRPr/>
              </a:pPr>
              <a:t>126</a:t>
            </a:fld>
            <a:endParaRPr lang="zh-TW" altLang="en-US"/>
          </a:p>
        </p:txBody>
      </p:sp>
      <p:sp>
        <p:nvSpPr>
          <p:cNvPr id="5" name="標題 1"/>
          <p:cNvSpPr>
            <a:spLocks noGrp="1"/>
          </p:cNvSpPr>
          <p:nvPr>
            <p:ph type="title"/>
          </p:nvPr>
        </p:nvSpPr>
        <p:spPr>
          <a:xfrm>
            <a:off x="0" y="0"/>
            <a:ext cx="9144000" cy="980728"/>
          </a:xfrm>
          <a:solidFill>
            <a:schemeClr val="bg1"/>
          </a:solidFill>
        </p:spPr>
        <p:txBody>
          <a:bodyPr/>
          <a:lstStyle/>
          <a:p>
            <a:pPr algn="l"/>
            <a:r>
              <a:rPr lang="zh-TW" altLang="en-US" sz="4000" dirty="0" smtClean="0">
                <a:latin typeface="標楷體" pitchFamily="65" charset="-120"/>
                <a:ea typeface="標楷體" pitchFamily="65" charset="-120"/>
              </a:rPr>
              <a:t>未來展望</a:t>
            </a:r>
            <a:endParaRPr lang="en-US" altLang="zh-TW" sz="4000" dirty="0" smtClean="0">
              <a:latin typeface="標楷體" pitchFamily="65" charset="-120"/>
              <a:ea typeface="標楷體" pitchFamily="65" charset="-120"/>
            </a:endParaRPr>
          </a:p>
        </p:txBody>
      </p:sp>
      <p:pic>
        <p:nvPicPr>
          <p:cNvPr id="6" name="圖片 5" descr="圖片2.jpg"/>
          <p:cNvPicPr>
            <a:picLocks noChangeAspect="1"/>
          </p:cNvPicPr>
          <p:nvPr/>
        </p:nvPicPr>
        <p:blipFill>
          <a:blip r:embed="rId3" cstate="email"/>
          <a:srcRect/>
          <a:stretch>
            <a:fillRect/>
          </a:stretch>
        </p:blipFill>
        <p:spPr>
          <a:xfrm>
            <a:off x="1819785" y="1268760"/>
            <a:ext cx="7324215" cy="5093476"/>
          </a:xfrm>
          <a:prstGeom prst="rect">
            <a:avLst/>
          </a:prstGeom>
          <a:ln>
            <a:noFill/>
          </a:ln>
          <a:effectLst>
            <a:softEdge rad="112500"/>
          </a:effectLst>
        </p:spPr>
      </p:pic>
      <p:sp>
        <p:nvSpPr>
          <p:cNvPr id="7" name="文字方塊 6"/>
          <p:cNvSpPr txBox="1"/>
          <p:nvPr/>
        </p:nvSpPr>
        <p:spPr>
          <a:xfrm>
            <a:off x="179512" y="1516142"/>
            <a:ext cx="5688632" cy="4339650"/>
          </a:xfrm>
          <a:prstGeom prst="rect">
            <a:avLst/>
          </a:prstGeom>
          <a:solidFill>
            <a:schemeClr val="lt1">
              <a:alpha val="54000"/>
            </a:schemeClr>
          </a:solidFill>
          <a:ln>
            <a:noFill/>
          </a:ln>
          <a:effectLst>
            <a:softEdge rad="63500"/>
          </a:effectLst>
        </p:spPr>
        <p:style>
          <a:lnRef idx="2">
            <a:schemeClr val="accent5"/>
          </a:lnRef>
          <a:fillRef idx="1">
            <a:schemeClr val="lt1"/>
          </a:fillRef>
          <a:effectRef idx="0">
            <a:schemeClr val="accent5"/>
          </a:effectRef>
          <a:fontRef idx="minor">
            <a:schemeClr val="dk1"/>
          </a:fontRef>
        </p:style>
        <p:txBody>
          <a:bodyPr wrap="square" rtlCol="0" anchor="ctr" anchorCtr="0">
            <a:spAutoFit/>
          </a:bodyPr>
          <a:lstStyle/>
          <a:p>
            <a:pPr>
              <a:spcBef>
                <a:spcPts val="1800"/>
              </a:spcBef>
            </a:pPr>
            <a:r>
              <a:rPr lang="zh-TW" altLang="en-US" sz="2400" dirty="0" smtClean="0">
                <a:latin typeface="華康隸書體W7" pitchFamily="65" charset="-120"/>
                <a:ea typeface="華康隸書體W7" pitchFamily="65" charset="-120"/>
              </a:rPr>
              <a:t>綠色大門不只是北科大地標，更是臺北市國際觀光景點</a:t>
            </a:r>
            <a:endParaRPr lang="en-US" altLang="zh-TW" sz="2400" dirty="0" smtClean="0">
              <a:latin typeface="華康隸書體W7" pitchFamily="65" charset="-120"/>
              <a:ea typeface="華康隸書體W7" pitchFamily="65" charset="-120"/>
            </a:endParaRPr>
          </a:p>
          <a:p>
            <a:pPr>
              <a:spcBef>
                <a:spcPts val="1800"/>
              </a:spcBef>
            </a:pPr>
            <a:r>
              <a:rPr lang="zh-TW" altLang="en-US" sz="2400" dirty="0" smtClean="0">
                <a:latin typeface="華康隸書體W7" pitchFamily="65" charset="-120"/>
                <a:ea typeface="華康隸書體W7" pitchFamily="65" charset="-120"/>
              </a:rPr>
              <a:t>生態校園榮獲</a:t>
            </a:r>
            <a:r>
              <a:rPr lang="en-US" altLang="zh-TW" sz="2400" dirty="0" smtClean="0">
                <a:latin typeface="華康隸書體W7" pitchFamily="65" charset="-120"/>
                <a:ea typeface="華康隸書體W7" pitchFamily="65" charset="-120"/>
              </a:rPr>
              <a:t>2013</a:t>
            </a:r>
            <a:r>
              <a:rPr lang="zh-TW" altLang="en-US" sz="2400" dirty="0" smtClean="0">
                <a:latin typeface="華康隸書體W7" pitchFamily="65" charset="-120"/>
                <a:ea typeface="華康隸書體W7" pitchFamily="65" charset="-120"/>
              </a:rPr>
              <a:t>全球卓越建設金獎</a:t>
            </a:r>
            <a:endParaRPr lang="en-US" altLang="zh-TW" sz="2400" dirty="0" smtClean="0">
              <a:latin typeface="華康隸書體W7" pitchFamily="65" charset="-120"/>
              <a:ea typeface="華康隸書體W7" pitchFamily="65" charset="-120"/>
            </a:endParaRPr>
          </a:p>
          <a:p>
            <a:pPr>
              <a:spcBef>
                <a:spcPts val="1800"/>
              </a:spcBef>
            </a:pPr>
            <a:r>
              <a:rPr lang="zh-TW" altLang="en-US" sz="2400" dirty="0" smtClean="0">
                <a:latin typeface="華康隸書體W7" pitchFamily="65" charset="-120"/>
                <a:ea typeface="華康隸書體W7" pitchFamily="65" charset="-120"/>
              </a:rPr>
              <a:t>世界綠能大學排行全國第一、亞洲第二</a:t>
            </a:r>
            <a:endParaRPr lang="en-US" altLang="zh-TW" sz="2400" dirty="0" smtClean="0">
              <a:latin typeface="華康隸書體W7" pitchFamily="65" charset="-120"/>
              <a:ea typeface="華康隸書體W7" pitchFamily="65" charset="-120"/>
            </a:endParaRPr>
          </a:p>
          <a:p>
            <a:pPr>
              <a:spcBef>
                <a:spcPts val="1800"/>
              </a:spcBef>
            </a:pPr>
            <a:r>
              <a:rPr lang="zh-TW" altLang="en-US" sz="2400" dirty="0" smtClean="0">
                <a:latin typeface="華康隸書體W7" pitchFamily="65" charset="-120"/>
                <a:ea typeface="華康隸書體W7" pitchFamily="65" charset="-120"/>
              </a:rPr>
              <a:t>這是過去致力參與學校建構友善校園的成果 </a:t>
            </a:r>
            <a:endParaRPr lang="en-US" altLang="zh-TW" sz="2400" dirty="0" smtClean="0">
              <a:latin typeface="華康隸書體W7" pitchFamily="65" charset="-120"/>
              <a:ea typeface="華康隸書體W7" pitchFamily="65" charset="-120"/>
            </a:endParaRPr>
          </a:p>
          <a:p>
            <a:pPr>
              <a:spcBef>
                <a:spcPts val="1800"/>
              </a:spcBef>
            </a:pPr>
            <a:r>
              <a:rPr lang="zh-TW" altLang="en-US" sz="2400" dirty="0" smtClean="0">
                <a:latin typeface="華康隸書體W7" pitchFamily="65" charset="-120"/>
                <a:ea typeface="華康隸書體W7" pitchFamily="65" charset="-120"/>
              </a:rPr>
              <a:t>未來設計學院在台北市</a:t>
            </a:r>
            <a:r>
              <a:rPr lang="en-US" altLang="zh-TW" sz="2400" dirty="0" smtClean="0">
                <a:latin typeface="華康隸書體W7" pitchFamily="65" charset="-120"/>
                <a:ea typeface="華康隸書體W7" pitchFamily="65" charset="-120"/>
              </a:rPr>
              <a:t>20</a:t>
            </a:r>
            <a:r>
              <a:rPr lang="zh-TW" altLang="en-US" sz="2400" dirty="0" smtClean="0">
                <a:latin typeface="華康隸書體W7" pitchFamily="65" charset="-120"/>
                <a:ea typeface="華康隸書體W7" pitchFamily="65" charset="-120"/>
              </a:rPr>
              <a:t>年內最具潛力的生活綠軸上，將繼續積極參與臺北科技大學城之建構</a:t>
            </a:r>
            <a:endParaRPr lang="en-US" altLang="zh-TW" sz="2400" dirty="0" smtClean="0">
              <a:latin typeface="華康隸書體W7" pitchFamily="65" charset="-120"/>
              <a:ea typeface="華康隸書體W7" pitchFamily="65" charset="-12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0962" name="直排文字版面配置區 2"/>
          <p:cNvSpPr>
            <a:spLocks noGrp="1"/>
          </p:cNvSpPr>
          <p:nvPr>
            <p:ph type="body" orient="vert" idx="1"/>
          </p:nvPr>
        </p:nvSpPr>
        <p:spPr bwMode="auto">
          <a:xfrm>
            <a:off x="2699792" y="2564904"/>
            <a:ext cx="4032250" cy="2303463"/>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 typeface="Arial" charset="0"/>
              <a:buNone/>
            </a:pPr>
            <a:r>
              <a:rPr lang="zh-TW" altLang="en-US" sz="6000" dirty="0" smtClean="0">
                <a:solidFill>
                  <a:srgbClr val="002060"/>
                </a:solidFill>
                <a:latin typeface="Times New Roman" pitchFamily="18" charset="0"/>
                <a:ea typeface="標楷體" pitchFamily="65" charset="-120"/>
                <a:cs typeface="Times New Roman" pitchFamily="18" charset="0"/>
              </a:rPr>
              <a:t>謝謝聆聽</a:t>
            </a:r>
            <a:endParaRPr lang="en-US" altLang="zh-TW" sz="6000" dirty="0" smtClean="0">
              <a:solidFill>
                <a:srgbClr val="002060"/>
              </a:solidFill>
              <a:latin typeface="Times New Roman" pitchFamily="18" charset="0"/>
              <a:ea typeface="標楷體" pitchFamily="65" charset="-120"/>
              <a:cs typeface="Times New Roman" pitchFamily="18" charset="0"/>
            </a:endParaRPr>
          </a:p>
          <a:p>
            <a:pPr eaLnBrk="1" hangingPunct="1">
              <a:buFont typeface="Arial" charset="0"/>
              <a:buNone/>
            </a:pPr>
            <a:r>
              <a:rPr lang="zh-TW" altLang="en-US" sz="6000" dirty="0" smtClean="0">
                <a:solidFill>
                  <a:srgbClr val="002060"/>
                </a:solidFill>
                <a:latin typeface="Times New Roman" pitchFamily="18" charset="0"/>
                <a:ea typeface="標楷體" pitchFamily="65" charset="-120"/>
                <a:cs typeface="Times New Roman" pitchFamily="18" charset="0"/>
              </a:rPr>
              <a:t>敬請指教</a:t>
            </a:r>
            <a:endParaRPr lang="en-US" altLang="zh-TW" sz="6000" dirty="0" smtClean="0">
              <a:solidFill>
                <a:srgbClr val="002060"/>
              </a:solidFill>
              <a:latin typeface="Times New Roman" pitchFamily="18" charset="0"/>
              <a:ea typeface="標楷體" pitchFamily="65" charset="-120"/>
              <a:cs typeface="Times New Roman" pitchFamily="18" charset="0"/>
            </a:endParaRPr>
          </a:p>
          <a:p>
            <a:pPr eaLnBrk="1" hangingPunct="1">
              <a:buNone/>
            </a:pPr>
            <a:endParaRPr lang="en-US" altLang="zh-TW" dirty="0" smtClean="0">
              <a:solidFill>
                <a:srgbClr val="FF0000"/>
              </a:solidFill>
              <a:latin typeface="Times New Roman" pitchFamily="18" charset="0"/>
              <a:ea typeface="標楷體" pitchFamily="65" charset="-120"/>
              <a:cs typeface="Times New Roman" pitchFamily="18" charset="0"/>
            </a:endParaRPr>
          </a:p>
          <a:p>
            <a:pPr eaLnBrk="1" hangingPunct="1"/>
            <a:endParaRPr lang="en-US" altLang="zh-TW" dirty="0" smtClean="0">
              <a:solidFill>
                <a:srgbClr val="FF0000"/>
              </a:solidFill>
              <a:latin typeface="Times New Roman" pitchFamily="18" charset="0"/>
              <a:ea typeface="標楷體" pitchFamily="65" charset="-120"/>
              <a:cs typeface="Times New Roman" pitchFamily="18" charset="0"/>
            </a:endParaRPr>
          </a:p>
          <a:p>
            <a:pPr eaLnBrk="1" hangingPunct="1"/>
            <a:endParaRPr lang="zh-TW" altLang="zh-TW" dirty="0" smtClean="0">
              <a:solidFill>
                <a:srgbClr val="FF0000"/>
              </a:solidFill>
              <a:latin typeface="Times New Roman" pitchFamily="18" charset="0"/>
              <a:ea typeface="標楷體" pitchFamily="65" charset="-120"/>
              <a:cs typeface="Times New Roman" pitchFamily="18" charset="0"/>
            </a:endParaRPr>
          </a:p>
        </p:txBody>
      </p:sp>
      <p:sp>
        <p:nvSpPr>
          <p:cNvPr id="6" name="投影片編號版面配置區 5"/>
          <p:cNvSpPr>
            <a:spLocks noGrp="1"/>
          </p:cNvSpPr>
          <p:nvPr>
            <p:ph type="sldNum" sz="quarter" idx="11"/>
          </p:nvPr>
        </p:nvSpPr>
        <p:spPr/>
        <p:txBody>
          <a:bodyPr/>
          <a:lstStyle/>
          <a:p>
            <a:pPr>
              <a:defRPr/>
            </a:pPr>
            <a:fld id="{C32AB988-68F9-4640-AB13-2A6D1F01C8EF}" type="slidenum">
              <a:rPr lang="zh-TW" altLang="en-US"/>
              <a:pPr>
                <a:defRPr/>
              </a:pPr>
              <a:t>127</a:t>
            </a:fld>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9155" name="Line 2"/>
          <p:cNvSpPr>
            <a:spLocks noChangeShapeType="1"/>
          </p:cNvSpPr>
          <p:nvPr/>
        </p:nvSpPr>
        <p:spPr bwMode="invGray">
          <a:xfrm>
            <a:off x="738188" y="1071563"/>
            <a:ext cx="0" cy="0"/>
          </a:xfrm>
          <a:prstGeom prst="line">
            <a:avLst/>
          </a:prstGeom>
          <a:noFill/>
          <a:ln w="9525">
            <a:solidFill>
              <a:schemeClr val="tx1"/>
            </a:solidFill>
            <a:round/>
            <a:headEnd/>
            <a:tailEnd/>
          </a:ln>
        </p:spPr>
        <p:txBody>
          <a:bodyPr wrap="none" anchor="ctr"/>
          <a:lstStyle/>
          <a:p>
            <a:endParaRPr lang="zh-TW" altLang="en-US"/>
          </a:p>
        </p:txBody>
      </p:sp>
      <p:sp>
        <p:nvSpPr>
          <p:cNvPr id="49156" name="矩形 11"/>
          <p:cNvSpPr>
            <a:spLocks noChangeArrowheads="1"/>
          </p:cNvSpPr>
          <p:nvPr/>
        </p:nvSpPr>
        <p:spPr bwMode="auto">
          <a:xfrm>
            <a:off x="755576" y="3789040"/>
            <a:ext cx="3672408" cy="1815882"/>
          </a:xfrm>
          <a:prstGeom prst="rect">
            <a:avLst/>
          </a:prstGeom>
          <a:noFill/>
          <a:ln w="9525">
            <a:noFill/>
            <a:miter lim="800000"/>
            <a:headEnd/>
            <a:tailEnd/>
          </a:ln>
        </p:spPr>
        <p:txBody>
          <a:bodyPr wrap="square">
            <a:spAutoFit/>
          </a:bodyPr>
          <a:lstStyle/>
          <a:p>
            <a:r>
              <a:rPr kumimoji="0" lang="zh-TW" altLang="en-US" sz="2800" dirty="0" smtClean="0">
                <a:latin typeface="標楷體" pitchFamily="65" charset="-120"/>
                <a:ea typeface="標楷體" pitchFamily="65" charset="-120"/>
              </a:rPr>
              <a:t>辦理設計講座，廣</a:t>
            </a:r>
            <a:r>
              <a:rPr kumimoji="0" lang="zh-TW" altLang="en-US" sz="2800" dirty="0">
                <a:latin typeface="標楷體" pitchFamily="65" charset="-120"/>
                <a:ea typeface="標楷體" pitchFamily="65" charset="-120"/>
              </a:rPr>
              <a:t>邀設計</a:t>
            </a:r>
            <a:r>
              <a:rPr kumimoji="0" lang="zh-TW" altLang="en-US" sz="2800" dirty="0" smtClean="0">
                <a:latin typeface="標楷體" pitchFamily="65" charset="-120"/>
                <a:ea typeface="標楷體" pitchFamily="65" charset="-120"/>
              </a:rPr>
              <a:t>界專家學者演講，</a:t>
            </a:r>
            <a:r>
              <a:rPr kumimoji="0" lang="zh-TW" altLang="en-US" sz="2800" dirty="0">
                <a:solidFill>
                  <a:srgbClr val="FF0000"/>
                </a:solidFill>
                <a:latin typeface="標楷體" pitchFamily="65" charset="-120"/>
                <a:ea typeface="標楷體" pitchFamily="65" charset="-120"/>
              </a:rPr>
              <a:t>平均</a:t>
            </a:r>
            <a:r>
              <a:rPr kumimoji="0" lang="zh-TW" altLang="en-US" sz="2800" dirty="0" smtClean="0">
                <a:solidFill>
                  <a:srgbClr val="FF0000"/>
                </a:solidFill>
                <a:latin typeface="標楷體" pitchFamily="65" charset="-120"/>
                <a:ea typeface="標楷體" pitchFamily="65" charset="-120"/>
              </a:rPr>
              <a:t>每年</a:t>
            </a:r>
            <a:r>
              <a:rPr kumimoji="0" lang="en-US" altLang="zh-TW" sz="2800" dirty="0" smtClean="0">
                <a:solidFill>
                  <a:srgbClr val="FF0000"/>
                </a:solidFill>
                <a:latin typeface="標楷體" pitchFamily="65" charset="-120"/>
                <a:ea typeface="標楷體" pitchFamily="65" charset="-120"/>
              </a:rPr>
              <a:t>25</a:t>
            </a:r>
            <a:r>
              <a:rPr kumimoji="0" lang="zh-TW" altLang="en-US" sz="2800" dirty="0" smtClean="0">
                <a:solidFill>
                  <a:srgbClr val="FF0000"/>
                </a:solidFill>
                <a:latin typeface="標楷體" pitchFamily="65" charset="-120"/>
                <a:ea typeface="標楷體" pitchFamily="65" charset="-120"/>
              </a:rPr>
              <a:t>場次以上。</a:t>
            </a:r>
            <a:endParaRPr kumimoji="0" lang="en-US" altLang="zh-TW" sz="2800" dirty="0" smtClean="0">
              <a:solidFill>
                <a:srgbClr val="FF0000"/>
              </a:solidFill>
              <a:latin typeface="標楷體" pitchFamily="65" charset="-120"/>
              <a:ea typeface="標楷體" pitchFamily="65" charset="-120"/>
            </a:endParaRPr>
          </a:p>
          <a:p>
            <a:endParaRPr kumimoji="0" lang="zh-TW" altLang="en-US" sz="2800" dirty="0">
              <a:latin typeface="標楷體" pitchFamily="65" charset="-120"/>
              <a:ea typeface="標楷體" pitchFamily="65" charset="-120"/>
            </a:endParaRPr>
          </a:p>
        </p:txBody>
      </p:sp>
      <p:sp>
        <p:nvSpPr>
          <p:cNvPr id="49157" name="投影片編號版面配置區 28"/>
          <p:cNvSpPr>
            <a:spLocks noGrp="1"/>
          </p:cNvSpPr>
          <p:nvPr>
            <p:ph type="sldNum" sz="quarter" idx="4294967295"/>
          </p:nvPr>
        </p:nvSpPr>
        <p:spPr>
          <a:xfrm>
            <a:off x="6732240" y="6572250"/>
            <a:ext cx="2133600" cy="285750"/>
          </a:xfrm>
          <a:prstGeom prst="rect">
            <a:avLst/>
          </a:prstGeom>
          <a:noFill/>
        </p:spPr>
        <p:txBody>
          <a:bodyPr/>
          <a:lstStyle/>
          <a:p>
            <a:fld id="{1D2DE086-6079-4933-B48A-D306227CCD77}" type="slidenum">
              <a:rPr lang="en-US" altLang="zh-TW" smtClean="0"/>
              <a:pPr/>
              <a:t>13</a:t>
            </a:fld>
            <a:endParaRPr lang="en-US" altLang="zh-TW" dirty="0" smtClean="0"/>
          </a:p>
        </p:txBody>
      </p:sp>
      <p:pic>
        <p:nvPicPr>
          <p:cNvPr id="7" name="Picture 16" descr="IMGP5854"/>
          <p:cNvPicPr>
            <a:picLocks noChangeAspect="1" noChangeArrowheads="1" noCrop="1"/>
          </p:cNvPicPr>
          <p:nvPr/>
        </p:nvPicPr>
        <p:blipFill>
          <a:blip r:embed="rId3" cstate="email"/>
          <a:srcRect/>
          <a:stretch>
            <a:fillRect/>
          </a:stretch>
        </p:blipFill>
        <p:spPr bwMode="auto">
          <a:xfrm>
            <a:off x="5025374" y="3418402"/>
            <a:ext cx="4118626" cy="3116522"/>
          </a:xfrm>
          <a:prstGeom prst="rect">
            <a:avLst/>
          </a:prstGeom>
          <a:ln>
            <a:noFill/>
          </a:ln>
          <a:effectLst>
            <a:outerShdw blurRad="190500" algn="tl" rotWithShape="0">
              <a:srgbClr val="000000">
                <a:alpha val="70000"/>
              </a:srgbClr>
            </a:outerShdw>
          </a:effectLst>
        </p:spPr>
      </p:pic>
      <p:pic>
        <p:nvPicPr>
          <p:cNvPr id="8" name="Picture 17"/>
          <p:cNvPicPr>
            <a:picLocks noChangeAspect="1" noChangeArrowheads="1"/>
          </p:cNvPicPr>
          <p:nvPr/>
        </p:nvPicPr>
        <p:blipFill>
          <a:blip r:embed="rId4" cstate="email"/>
          <a:srcRect/>
          <a:stretch>
            <a:fillRect/>
          </a:stretch>
        </p:blipFill>
        <p:spPr bwMode="auto">
          <a:xfrm>
            <a:off x="107504" y="1114055"/>
            <a:ext cx="3147870" cy="2354341"/>
          </a:xfrm>
          <a:prstGeom prst="rect">
            <a:avLst/>
          </a:prstGeom>
          <a:ln>
            <a:noFill/>
          </a:ln>
          <a:effectLst>
            <a:softEdge rad="112500"/>
          </a:effectLst>
        </p:spPr>
      </p:pic>
      <p:pic>
        <p:nvPicPr>
          <p:cNvPr id="9" name="Picture 18"/>
          <p:cNvPicPr>
            <a:picLocks noChangeAspect="1" noChangeArrowheads="1"/>
          </p:cNvPicPr>
          <p:nvPr/>
        </p:nvPicPr>
        <p:blipFill>
          <a:blip r:embed="rId5" cstate="email"/>
          <a:srcRect/>
          <a:stretch>
            <a:fillRect/>
          </a:stretch>
        </p:blipFill>
        <p:spPr bwMode="auto">
          <a:xfrm>
            <a:off x="3201055" y="1118952"/>
            <a:ext cx="3089651" cy="2310048"/>
          </a:xfrm>
          <a:prstGeom prst="rect">
            <a:avLst/>
          </a:prstGeom>
          <a:ln>
            <a:noFill/>
          </a:ln>
          <a:effectLst>
            <a:softEdge rad="112500"/>
          </a:effectLst>
        </p:spPr>
      </p:pic>
      <p:pic>
        <p:nvPicPr>
          <p:cNvPr id="10" name="Picture 19"/>
          <p:cNvPicPr>
            <a:picLocks noChangeAspect="1" noChangeArrowheads="1"/>
          </p:cNvPicPr>
          <p:nvPr/>
        </p:nvPicPr>
        <p:blipFill>
          <a:blip r:embed="rId6" cstate="email"/>
          <a:srcRect/>
          <a:stretch>
            <a:fillRect/>
          </a:stretch>
        </p:blipFill>
        <p:spPr bwMode="auto">
          <a:xfrm>
            <a:off x="6149485" y="1124743"/>
            <a:ext cx="3077426" cy="2304257"/>
          </a:xfrm>
          <a:prstGeom prst="rect">
            <a:avLst/>
          </a:prstGeom>
          <a:ln>
            <a:noFill/>
          </a:ln>
          <a:effectLst>
            <a:softEdge rad="112500"/>
          </a:effectLst>
        </p:spPr>
      </p:pic>
      <p:sp>
        <p:nvSpPr>
          <p:cNvPr id="12"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設計講座</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9155" name="Line 2"/>
          <p:cNvSpPr>
            <a:spLocks noChangeShapeType="1"/>
          </p:cNvSpPr>
          <p:nvPr/>
        </p:nvSpPr>
        <p:spPr bwMode="invGray">
          <a:xfrm>
            <a:off x="738188" y="1071563"/>
            <a:ext cx="0" cy="0"/>
          </a:xfrm>
          <a:prstGeom prst="line">
            <a:avLst/>
          </a:prstGeom>
          <a:noFill/>
          <a:ln w="9525">
            <a:solidFill>
              <a:schemeClr val="tx1"/>
            </a:solidFill>
            <a:round/>
            <a:headEnd/>
            <a:tailEnd/>
          </a:ln>
        </p:spPr>
        <p:txBody>
          <a:bodyPr wrap="none" anchor="ctr"/>
          <a:lstStyle/>
          <a:p>
            <a:endParaRPr lang="zh-TW" altLang="en-US"/>
          </a:p>
        </p:txBody>
      </p:sp>
      <p:sp>
        <p:nvSpPr>
          <p:cNvPr id="49157" name="投影片編號版面配置區 28"/>
          <p:cNvSpPr>
            <a:spLocks noGrp="1"/>
          </p:cNvSpPr>
          <p:nvPr>
            <p:ph type="sldNum" sz="quarter" idx="4294967295"/>
          </p:nvPr>
        </p:nvSpPr>
        <p:spPr>
          <a:xfrm>
            <a:off x="6732240" y="6572250"/>
            <a:ext cx="2133600" cy="285750"/>
          </a:xfrm>
          <a:prstGeom prst="rect">
            <a:avLst/>
          </a:prstGeom>
          <a:noFill/>
        </p:spPr>
        <p:txBody>
          <a:bodyPr/>
          <a:lstStyle/>
          <a:p>
            <a:fld id="{1D2DE086-6079-4933-B48A-D306227CCD77}" type="slidenum">
              <a:rPr lang="en-US" altLang="zh-TW" smtClean="0"/>
              <a:pPr/>
              <a:t>14</a:t>
            </a:fld>
            <a:endParaRPr lang="en-US" altLang="zh-TW" dirty="0" smtClean="0"/>
          </a:p>
        </p:txBody>
      </p:sp>
      <p:sp>
        <p:nvSpPr>
          <p:cNvPr id="12"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設計講座</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81922" name="Picture 2"/>
          <p:cNvPicPr>
            <a:picLocks noChangeAspect="1" noChangeArrowheads="1"/>
          </p:cNvPicPr>
          <p:nvPr/>
        </p:nvPicPr>
        <p:blipFill>
          <a:blip r:embed="rId3" cstate="email"/>
          <a:srcRect/>
          <a:stretch>
            <a:fillRect/>
          </a:stretch>
        </p:blipFill>
        <p:spPr bwMode="auto">
          <a:xfrm>
            <a:off x="-36512" y="1124744"/>
            <a:ext cx="2186793" cy="3096344"/>
          </a:xfrm>
          <a:prstGeom prst="rect">
            <a:avLst/>
          </a:prstGeom>
          <a:ln>
            <a:noFill/>
          </a:ln>
          <a:effectLst>
            <a:outerShdw blurRad="190500" algn="tl" rotWithShape="0">
              <a:srgbClr val="000000">
                <a:alpha val="70000"/>
              </a:srgbClr>
            </a:outerShdw>
          </a:effectLst>
        </p:spPr>
      </p:pic>
      <p:pic>
        <p:nvPicPr>
          <p:cNvPr id="81923" name="Picture 3"/>
          <p:cNvPicPr>
            <a:picLocks noChangeAspect="1" noChangeArrowheads="1"/>
          </p:cNvPicPr>
          <p:nvPr/>
        </p:nvPicPr>
        <p:blipFill>
          <a:blip r:embed="rId4" cstate="email"/>
          <a:srcRect/>
          <a:stretch>
            <a:fillRect/>
          </a:stretch>
        </p:blipFill>
        <p:spPr bwMode="auto">
          <a:xfrm>
            <a:off x="2304256" y="1124744"/>
            <a:ext cx="2186792" cy="3096344"/>
          </a:xfrm>
          <a:prstGeom prst="rect">
            <a:avLst/>
          </a:prstGeom>
          <a:ln>
            <a:noFill/>
          </a:ln>
          <a:effectLst>
            <a:outerShdw blurRad="190500" algn="tl" rotWithShape="0">
              <a:srgbClr val="000000">
                <a:alpha val="70000"/>
              </a:srgbClr>
            </a:outerShdw>
          </a:effectLst>
        </p:spPr>
      </p:pic>
      <p:pic>
        <p:nvPicPr>
          <p:cNvPr id="81924" name="Picture 4"/>
          <p:cNvPicPr>
            <a:picLocks noChangeAspect="1" noChangeArrowheads="1"/>
          </p:cNvPicPr>
          <p:nvPr/>
        </p:nvPicPr>
        <p:blipFill>
          <a:blip r:embed="rId5" cstate="email"/>
          <a:srcRect/>
          <a:stretch>
            <a:fillRect/>
          </a:stretch>
        </p:blipFill>
        <p:spPr bwMode="auto">
          <a:xfrm>
            <a:off x="4608512" y="1124744"/>
            <a:ext cx="2186793" cy="3096344"/>
          </a:xfrm>
          <a:prstGeom prst="rect">
            <a:avLst/>
          </a:prstGeom>
          <a:ln>
            <a:noFill/>
          </a:ln>
          <a:effectLst>
            <a:outerShdw blurRad="190500" algn="tl" rotWithShape="0">
              <a:srgbClr val="000000">
                <a:alpha val="70000"/>
              </a:srgbClr>
            </a:outerShdw>
          </a:effectLst>
        </p:spPr>
      </p:pic>
      <p:pic>
        <p:nvPicPr>
          <p:cNvPr id="81925" name="Picture 5"/>
          <p:cNvPicPr>
            <a:picLocks noChangeAspect="1" noChangeArrowheads="1"/>
          </p:cNvPicPr>
          <p:nvPr/>
        </p:nvPicPr>
        <p:blipFill>
          <a:blip r:embed="rId6" cstate="email"/>
          <a:srcRect/>
          <a:stretch>
            <a:fillRect/>
          </a:stretch>
        </p:blipFill>
        <p:spPr bwMode="auto">
          <a:xfrm>
            <a:off x="6912768" y="1124744"/>
            <a:ext cx="2195736" cy="3100248"/>
          </a:xfrm>
          <a:prstGeom prst="rect">
            <a:avLst/>
          </a:prstGeom>
          <a:ln>
            <a:noFill/>
          </a:ln>
          <a:effectLst>
            <a:outerShdw blurRad="190500" algn="tl" rotWithShape="0">
              <a:srgbClr val="000000">
                <a:alpha val="70000"/>
              </a:srgbClr>
            </a:outerShdw>
          </a:effectLst>
        </p:spPr>
      </p:pic>
      <p:pic>
        <p:nvPicPr>
          <p:cNvPr id="81927" name="Picture 7"/>
          <p:cNvPicPr>
            <a:picLocks noChangeAspect="1" noChangeArrowheads="1"/>
          </p:cNvPicPr>
          <p:nvPr/>
        </p:nvPicPr>
        <p:blipFill>
          <a:blip r:embed="rId7" cstate="email"/>
          <a:srcRect/>
          <a:stretch>
            <a:fillRect/>
          </a:stretch>
        </p:blipFill>
        <p:spPr bwMode="auto">
          <a:xfrm>
            <a:off x="0" y="3828012"/>
            <a:ext cx="2160240" cy="3029988"/>
          </a:xfrm>
          <a:prstGeom prst="rect">
            <a:avLst/>
          </a:prstGeom>
          <a:ln>
            <a:noFill/>
          </a:ln>
          <a:effectLst>
            <a:outerShdw blurRad="190500" algn="tl" rotWithShape="0">
              <a:srgbClr val="000000">
                <a:alpha val="70000"/>
              </a:srgbClr>
            </a:outerShdw>
          </a:effectLst>
        </p:spPr>
      </p:pic>
      <p:pic>
        <p:nvPicPr>
          <p:cNvPr id="81928" name="Picture 8"/>
          <p:cNvPicPr>
            <a:picLocks noChangeAspect="1" noChangeArrowheads="1"/>
          </p:cNvPicPr>
          <p:nvPr/>
        </p:nvPicPr>
        <p:blipFill>
          <a:blip r:embed="rId8" cstate="email"/>
          <a:srcRect/>
          <a:stretch>
            <a:fillRect/>
          </a:stretch>
        </p:blipFill>
        <p:spPr bwMode="auto">
          <a:xfrm>
            <a:off x="2339752" y="3789040"/>
            <a:ext cx="2138406" cy="3068960"/>
          </a:xfrm>
          <a:prstGeom prst="rect">
            <a:avLst/>
          </a:prstGeom>
          <a:ln>
            <a:noFill/>
          </a:ln>
          <a:effectLst>
            <a:outerShdw blurRad="190500" algn="tl" rotWithShape="0">
              <a:srgbClr val="000000">
                <a:alpha val="70000"/>
              </a:srgbClr>
            </a:outerShdw>
          </a:effectLst>
        </p:spPr>
      </p:pic>
      <p:pic>
        <p:nvPicPr>
          <p:cNvPr id="81929" name="Picture 9"/>
          <p:cNvPicPr>
            <a:picLocks noChangeAspect="1" noChangeArrowheads="1"/>
          </p:cNvPicPr>
          <p:nvPr/>
        </p:nvPicPr>
        <p:blipFill>
          <a:blip r:embed="rId9" cstate="email"/>
          <a:srcRect/>
          <a:stretch>
            <a:fillRect/>
          </a:stretch>
        </p:blipFill>
        <p:spPr bwMode="auto">
          <a:xfrm>
            <a:off x="4572000" y="3789040"/>
            <a:ext cx="2240780" cy="3068960"/>
          </a:xfrm>
          <a:prstGeom prst="rect">
            <a:avLst/>
          </a:prstGeom>
          <a:noFill/>
          <a:ln w="9525">
            <a:noFill/>
            <a:miter lim="800000"/>
            <a:headEnd/>
            <a:tailEnd/>
          </a:ln>
        </p:spPr>
      </p:pic>
      <p:pic>
        <p:nvPicPr>
          <p:cNvPr id="81930" name="Picture 10"/>
          <p:cNvPicPr>
            <a:picLocks noChangeAspect="1" noChangeArrowheads="1"/>
          </p:cNvPicPr>
          <p:nvPr/>
        </p:nvPicPr>
        <p:blipFill>
          <a:blip r:embed="rId10" cstate="email"/>
          <a:srcRect/>
          <a:stretch>
            <a:fillRect/>
          </a:stretch>
        </p:blipFill>
        <p:spPr bwMode="auto">
          <a:xfrm>
            <a:off x="6910940" y="3807093"/>
            <a:ext cx="2195736" cy="30689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Text Box 49"/>
          <p:cNvSpPr txBox="1">
            <a:spLocks noChangeArrowheads="1"/>
          </p:cNvSpPr>
          <p:nvPr/>
        </p:nvSpPr>
        <p:spPr bwMode="invGray">
          <a:xfrm>
            <a:off x="127202" y="1571625"/>
            <a:ext cx="553998" cy="3714750"/>
          </a:xfrm>
          <a:prstGeom prst="rect">
            <a:avLst/>
          </a:prstGeom>
          <a:noFill/>
          <a:ln w="9525" algn="ctr">
            <a:noFill/>
            <a:miter lim="800000"/>
            <a:headEnd/>
            <a:tailEnd/>
          </a:ln>
        </p:spPr>
        <p:txBody>
          <a:bodyPr vert="eaVert">
            <a:spAutoFit/>
          </a:bodyPr>
          <a:lstStyle/>
          <a:p>
            <a:pPr algn="ctr"/>
            <a:endParaRPr kumimoji="0" lang="zh-TW" altLang="en-US" sz="2400" dirty="0" smtClean="0">
              <a:solidFill>
                <a:srgbClr val="FFFFFF"/>
              </a:solidFill>
              <a:latin typeface="華康中圓體" pitchFamily="49" charset="-120"/>
              <a:ea typeface="華康中圓體" pitchFamily="49" charset="-120"/>
            </a:endParaRPr>
          </a:p>
        </p:txBody>
      </p:sp>
      <p:sp>
        <p:nvSpPr>
          <p:cNvPr id="57347" name="投影片編號版面配置區 28"/>
          <p:cNvSpPr>
            <a:spLocks noGrp="1"/>
          </p:cNvSpPr>
          <p:nvPr>
            <p:ph type="sldNum" sz="quarter" idx="4294967295"/>
          </p:nvPr>
        </p:nvSpPr>
        <p:spPr>
          <a:xfrm>
            <a:off x="6876256" y="6453336"/>
            <a:ext cx="2133600" cy="285750"/>
          </a:xfrm>
          <a:prstGeom prst="rect">
            <a:avLst/>
          </a:prstGeom>
          <a:noFill/>
        </p:spPr>
        <p:txBody>
          <a:bodyPr/>
          <a:lstStyle/>
          <a:p>
            <a:fld id="{6BEB0183-BE2F-47EF-AE2D-8A0DAB6385E6}" type="slidenum">
              <a:rPr lang="en-US" altLang="zh-TW" smtClean="0"/>
              <a:pPr/>
              <a:t>15</a:t>
            </a:fld>
            <a:endParaRPr lang="en-US" altLang="zh-TW" dirty="0" smtClean="0"/>
          </a:p>
        </p:txBody>
      </p:sp>
      <p:pic>
        <p:nvPicPr>
          <p:cNvPr id="15" name="Picture 4" descr="195_9561"/>
          <p:cNvPicPr>
            <a:picLocks noChangeAspect="1" noChangeArrowheads="1"/>
          </p:cNvPicPr>
          <p:nvPr/>
        </p:nvPicPr>
        <p:blipFill>
          <a:blip r:embed="rId3" cstate="email"/>
          <a:srcRect/>
          <a:stretch>
            <a:fillRect/>
          </a:stretch>
        </p:blipFill>
        <p:spPr bwMode="auto">
          <a:xfrm>
            <a:off x="5076056" y="1196752"/>
            <a:ext cx="3474009" cy="26050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矩形 19"/>
          <p:cNvSpPr/>
          <p:nvPr/>
        </p:nvSpPr>
        <p:spPr>
          <a:xfrm>
            <a:off x="467544" y="1169457"/>
            <a:ext cx="4392488" cy="1323439"/>
          </a:xfrm>
          <a:prstGeom prst="rect">
            <a:avLst/>
          </a:prstGeom>
        </p:spPr>
        <p:txBody>
          <a:bodyPr wrap="square">
            <a:spAutoFit/>
          </a:bodyPr>
          <a:lstStyle/>
          <a:p>
            <a:pPr>
              <a:spcBef>
                <a:spcPct val="50000"/>
              </a:spcBef>
              <a:buFont typeface="Arial" charset="0"/>
              <a:buNone/>
            </a:pPr>
            <a:r>
              <a:rPr lang="zh-TW" altLang="en-US" sz="2000" dirty="0" smtClean="0">
                <a:latin typeface="標楷體" pitchFamily="65" charset="-120"/>
                <a:ea typeface="標楷體" pitchFamily="65" charset="-120"/>
              </a:rPr>
              <a:t>實施參與式設計，由學生自規劃至施作完全參與討論，</a:t>
            </a:r>
            <a:r>
              <a:rPr lang="zh-TW" altLang="en-US" sz="2000" dirty="0" smtClean="0">
                <a:solidFill>
                  <a:srgbClr val="FF0000"/>
                </a:solidFill>
                <a:latin typeface="標楷體" pitchFamily="65" charset="-120"/>
                <a:ea typeface="標楷體" pitchFamily="65" charset="-120"/>
              </a:rPr>
              <a:t>實踐「從腦到手」的設計教育</a:t>
            </a:r>
            <a:r>
              <a:rPr lang="zh-TW" altLang="en-US" sz="2000" dirty="0" smtClean="0">
                <a:latin typeface="標楷體" pitchFamily="65" charset="-120"/>
                <a:ea typeface="標楷體" pitchFamily="65" charset="-120"/>
              </a:rPr>
              <a:t>，落實北科大理論與實務一體的教育理念 。 </a:t>
            </a:r>
            <a:endParaRPr lang="zh-TW" altLang="en-US" sz="2000" dirty="0">
              <a:latin typeface="標楷體" pitchFamily="65" charset="-120"/>
              <a:ea typeface="標楷體" pitchFamily="65" charset="-120"/>
            </a:endParaRPr>
          </a:p>
        </p:txBody>
      </p:sp>
      <p:pic>
        <p:nvPicPr>
          <p:cNvPr id="5125" name="Picture 5"/>
          <p:cNvPicPr>
            <a:picLocks noChangeAspect="1" noChangeArrowheads="1"/>
          </p:cNvPicPr>
          <p:nvPr/>
        </p:nvPicPr>
        <p:blipFill>
          <a:blip r:embed="rId4" cstate="email"/>
          <a:srcRect/>
          <a:stretch>
            <a:fillRect/>
          </a:stretch>
        </p:blipFill>
        <p:spPr bwMode="auto">
          <a:xfrm>
            <a:off x="5076056" y="3933056"/>
            <a:ext cx="3491591" cy="23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7" name="Picture 7" descr="F:\實作照片\IMG_2397.JPG"/>
          <p:cNvPicPr>
            <a:picLocks noChangeAspect="1" noChangeArrowheads="1"/>
          </p:cNvPicPr>
          <p:nvPr/>
        </p:nvPicPr>
        <p:blipFill>
          <a:blip r:embed="rId5" cstate="email"/>
          <a:srcRect/>
          <a:stretch>
            <a:fillRect/>
          </a:stretch>
        </p:blipFill>
        <p:spPr bwMode="auto">
          <a:xfrm>
            <a:off x="-22214976" y="-3843808"/>
            <a:ext cx="4939200" cy="3292800"/>
          </a:xfrm>
          <a:prstGeom prst="rect">
            <a:avLst/>
          </a:prstGeom>
          <a:noFill/>
        </p:spPr>
      </p:pic>
      <p:pic>
        <p:nvPicPr>
          <p:cNvPr id="17" name="圖片 16" descr="IMG_2398.JPG"/>
          <p:cNvPicPr>
            <a:picLocks noChangeAspect="1"/>
          </p:cNvPicPr>
          <p:nvPr/>
        </p:nvPicPr>
        <p:blipFill>
          <a:blip r:embed="rId6" cstate="email"/>
          <a:stretch>
            <a:fillRect/>
          </a:stretch>
        </p:blipFill>
        <p:spPr>
          <a:xfrm>
            <a:off x="539552" y="2564904"/>
            <a:ext cx="4320481"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實務設計</a:t>
            </a:r>
            <a:endParaRPr lang="en-US" altLang="zh-TW" sz="12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線接點 1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Text Box 49"/>
          <p:cNvSpPr txBox="1">
            <a:spLocks noChangeArrowheads="1"/>
          </p:cNvSpPr>
          <p:nvPr/>
        </p:nvSpPr>
        <p:spPr bwMode="invGray">
          <a:xfrm>
            <a:off x="127202" y="1571625"/>
            <a:ext cx="553998" cy="3714750"/>
          </a:xfrm>
          <a:prstGeom prst="rect">
            <a:avLst/>
          </a:prstGeom>
          <a:noFill/>
          <a:ln w="9525" algn="ctr">
            <a:noFill/>
            <a:miter lim="800000"/>
            <a:headEnd/>
            <a:tailEnd/>
          </a:ln>
        </p:spPr>
        <p:txBody>
          <a:bodyPr vert="eaVert">
            <a:spAutoFit/>
          </a:bodyPr>
          <a:lstStyle/>
          <a:p>
            <a:pPr algn="ctr"/>
            <a:endParaRPr kumimoji="0" lang="zh-TW" altLang="en-US" sz="2400" dirty="0" smtClean="0">
              <a:solidFill>
                <a:srgbClr val="FFFFFF"/>
              </a:solidFill>
              <a:latin typeface="華康中圓體" pitchFamily="49" charset="-120"/>
              <a:ea typeface="華康中圓體" pitchFamily="49" charset="-120"/>
            </a:endParaRPr>
          </a:p>
        </p:txBody>
      </p:sp>
      <p:pic>
        <p:nvPicPr>
          <p:cNvPr id="10" name="Picture 2" descr="http://www.taitung.gov.tw/upload/CountyNews/Pic/28492/CountyNews_634795910893029206.jpg"/>
          <p:cNvPicPr>
            <a:picLocks noChangeAspect="1" noChangeArrowheads="1"/>
          </p:cNvPicPr>
          <p:nvPr/>
        </p:nvPicPr>
        <p:blipFill>
          <a:blip r:embed="rId3" cstate="email"/>
          <a:srcRect/>
          <a:stretch>
            <a:fillRect/>
          </a:stretch>
        </p:blipFill>
        <p:spPr bwMode="auto">
          <a:xfrm>
            <a:off x="323528" y="1052146"/>
            <a:ext cx="4034414" cy="26814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2" descr="http://lh3.ggpht.com/__hHu06qIbGg/SnmXs6jSuMI/AAAAAAAAAWE/BUuVyImnSjE/s912/IMGP2548.jpg"/>
          <p:cNvPicPr>
            <a:picLocks noChangeAspect="1" noChangeArrowheads="1"/>
          </p:cNvPicPr>
          <p:nvPr/>
        </p:nvPicPr>
        <p:blipFill>
          <a:blip r:embed="rId4" cstate="email"/>
          <a:srcRect/>
          <a:stretch>
            <a:fillRect/>
          </a:stretch>
        </p:blipFill>
        <p:spPr bwMode="auto">
          <a:xfrm>
            <a:off x="323528" y="3933056"/>
            <a:ext cx="4056430" cy="26573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圖片 11"/>
          <p:cNvPicPr/>
          <p:nvPr/>
        </p:nvPicPr>
        <p:blipFill>
          <a:blip r:embed="rId5" cstate="email">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932040" y="1052736"/>
            <a:ext cx="3960440" cy="2678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4" descr="http://www.sec.ntut.edu.tw/ezfiles/11/1011/pictures/499/part_33490_7556965_96347.jpg"/>
          <p:cNvPicPr>
            <a:picLocks noChangeAspect="1" noChangeArrowheads="1"/>
          </p:cNvPicPr>
          <p:nvPr/>
        </p:nvPicPr>
        <p:blipFill>
          <a:blip r:embed="rId6" cstate="email"/>
          <a:srcRect/>
          <a:stretch>
            <a:fillRect/>
          </a:stretch>
        </p:blipFill>
        <p:spPr bwMode="auto">
          <a:xfrm>
            <a:off x="4860032" y="3933055"/>
            <a:ext cx="4032448" cy="26475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矩形 13"/>
          <p:cNvSpPr/>
          <p:nvPr/>
        </p:nvSpPr>
        <p:spPr>
          <a:xfrm>
            <a:off x="1043608" y="1052736"/>
            <a:ext cx="2808288" cy="265265"/>
          </a:xfrm>
          <a:prstGeom prst="rect">
            <a:avLst/>
          </a:prstGeom>
          <a:solidFill>
            <a:schemeClr val="bg1"/>
          </a:solidFill>
        </p:spPr>
        <p:txBody>
          <a:bodyPr>
            <a:spAutoFit/>
          </a:bodyPr>
          <a:lstStyle/>
          <a:p>
            <a:pPr algn="ctr">
              <a:lnSpc>
                <a:spcPts val="1300"/>
              </a:lnSpc>
              <a:defRPr/>
            </a:pP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臺東部落小學</a:t>
            </a:r>
            <a:r>
              <a:rPr lang="en-US" altLang="zh-TW"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義築自力造屋</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
        <p:nvSpPr>
          <p:cNvPr id="15" name="矩形 14"/>
          <p:cNvSpPr/>
          <p:nvPr/>
        </p:nvSpPr>
        <p:spPr>
          <a:xfrm>
            <a:off x="899592" y="3933056"/>
            <a:ext cx="2808288" cy="265265"/>
          </a:xfrm>
          <a:prstGeom prst="rect">
            <a:avLst/>
          </a:prstGeom>
          <a:solidFill>
            <a:schemeClr val="bg1"/>
          </a:solidFill>
        </p:spPr>
        <p:txBody>
          <a:bodyPr>
            <a:spAutoFit/>
          </a:bodyPr>
          <a:lstStyle/>
          <a:p>
            <a:pPr algn="ctr">
              <a:lnSpc>
                <a:spcPts val="1300"/>
              </a:lnSpc>
              <a:defRPr/>
            </a:pP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南投部落小學</a:t>
            </a:r>
            <a:r>
              <a:rPr lang="en-US" altLang="zh-TW"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義築自力造屋</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
        <p:nvSpPr>
          <p:cNvPr id="16" name="矩形 15"/>
          <p:cNvSpPr/>
          <p:nvPr/>
        </p:nvSpPr>
        <p:spPr>
          <a:xfrm>
            <a:off x="5508104" y="3933056"/>
            <a:ext cx="3096344" cy="259045"/>
          </a:xfrm>
          <a:prstGeom prst="rect">
            <a:avLst/>
          </a:prstGeom>
          <a:solidFill>
            <a:schemeClr val="bg1"/>
          </a:solidFill>
        </p:spPr>
        <p:txBody>
          <a:bodyPr wrap="square">
            <a:spAutoFit/>
          </a:bodyPr>
          <a:lstStyle/>
          <a:p>
            <a:pPr algn="ctr">
              <a:lnSpc>
                <a:spcPts val="1300"/>
              </a:lnSpc>
              <a:defRPr/>
            </a:pP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臺東北源國小</a:t>
            </a:r>
            <a:r>
              <a:rPr lang="en-US" altLang="zh-TW"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互動導覽技術輔導</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
        <p:nvSpPr>
          <p:cNvPr id="17" name="矩形 16"/>
          <p:cNvSpPr/>
          <p:nvPr/>
        </p:nvSpPr>
        <p:spPr>
          <a:xfrm>
            <a:off x="5508104" y="1052736"/>
            <a:ext cx="3096344" cy="265265"/>
          </a:xfrm>
          <a:prstGeom prst="rect">
            <a:avLst/>
          </a:prstGeom>
          <a:solidFill>
            <a:schemeClr val="bg1"/>
          </a:solidFill>
        </p:spPr>
        <p:txBody>
          <a:bodyPr wrap="square">
            <a:spAutoFit/>
          </a:bodyPr>
          <a:lstStyle/>
          <a:p>
            <a:pPr algn="ctr">
              <a:lnSpc>
                <a:spcPts val="1300"/>
              </a:lnSpc>
              <a:defRPr/>
            </a:pP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社區服務</a:t>
            </a:r>
            <a:r>
              <a:rPr lang="en-US" altLang="zh-TW"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綠色校園生態導覽</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
        <p:nvSpPr>
          <p:cNvPr id="18" name="投影片編號版面配置區 28"/>
          <p:cNvSpPr>
            <a:spLocks noGrp="1"/>
          </p:cNvSpPr>
          <p:nvPr>
            <p:ph type="sldNum" sz="quarter" idx="4294967295"/>
          </p:nvPr>
        </p:nvSpPr>
        <p:spPr>
          <a:xfrm>
            <a:off x="6732240" y="6572250"/>
            <a:ext cx="2133600" cy="285750"/>
          </a:xfrm>
          <a:prstGeom prst="rect">
            <a:avLst/>
          </a:prstGeom>
          <a:noFill/>
        </p:spPr>
        <p:txBody>
          <a:bodyPr/>
          <a:lstStyle/>
          <a:p>
            <a:fld id="{1D2DE086-6079-4933-B48A-D306227CCD77}" type="slidenum">
              <a:rPr lang="en-US" altLang="zh-TW" smtClean="0"/>
              <a:pPr/>
              <a:t>16</a:t>
            </a:fld>
            <a:endParaRPr lang="en-US" altLang="zh-TW" dirty="0" smtClean="0"/>
          </a:p>
        </p:txBody>
      </p:sp>
      <p:sp>
        <p:nvSpPr>
          <p:cNvPr id="19"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設計專業</a:t>
            </a:r>
            <a:r>
              <a:rPr lang="zh-TW" altLang="en-US" sz="2800" dirty="0" smtClean="0">
                <a:latin typeface="標楷體" pitchFamily="65" charset="-120"/>
                <a:ea typeface="標楷體" pitchFamily="65" charset="-120"/>
              </a:rPr>
              <a:t>與</a:t>
            </a:r>
            <a:r>
              <a:rPr lang="zh-TW" altLang="en-US" sz="4000" dirty="0" smtClean="0">
                <a:latin typeface="標楷體" pitchFamily="65" charset="-120"/>
                <a:ea typeface="標楷體" pitchFamily="65" charset="-120"/>
              </a:rPr>
              <a:t>社會服務</a:t>
            </a:r>
            <a:endParaRPr lang="en-US" altLang="zh-TW" sz="12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aphicFrame>
        <p:nvGraphicFramePr>
          <p:cNvPr id="7" name="表格 6"/>
          <p:cNvGraphicFramePr>
            <a:graphicFrameLocks noGrp="1"/>
          </p:cNvGraphicFramePr>
          <p:nvPr/>
        </p:nvGraphicFramePr>
        <p:xfrm>
          <a:off x="1115616" y="1268760"/>
          <a:ext cx="7704854" cy="5482887"/>
        </p:xfrm>
        <a:graphic>
          <a:graphicData uri="http://schemas.openxmlformats.org/drawingml/2006/table">
            <a:tbl>
              <a:tblPr>
                <a:tableStyleId>{775DCB02-9BB8-47FD-8907-85C794F793BA}</a:tableStyleId>
              </a:tblPr>
              <a:tblGrid>
                <a:gridCol w="1296144"/>
                <a:gridCol w="1008112"/>
                <a:gridCol w="720080"/>
                <a:gridCol w="826498"/>
                <a:gridCol w="963505"/>
                <a:gridCol w="963505"/>
                <a:gridCol w="963505"/>
                <a:gridCol w="963505"/>
              </a:tblGrid>
              <a:tr h="35899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solidFill>
                            <a:schemeClr val="bg1"/>
                          </a:solidFill>
                          <a:effectLst/>
                          <a:latin typeface="標楷體" pitchFamily="65" charset="-120"/>
                          <a:ea typeface="標楷體" pitchFamily="65" charset="-120"/>
                        </a:rPr>
                        <a:t>競賽名稱</a:t>
                      </a:r>
                      <a:r>
                        <a:rPr kumimoji="0" lang="en-US" altLang="zh-TW" sz="1400" u="none" strike="noStrike" cap="none" normalizeH="0" baseline="0" dirty="0" smtClean="0">
                          <a:ln>
                            <a:noFill/>
                          </a:ln>
                          <a:solidFill>
                            <a:schemeClr val="bg1"/>
                          </a:solidFill>
                          <a:effectLst/>
                          <a:latin typeface="標楷體" pitchFamily="65" charset="-120"/>
                          <a:ea typeface="標楷體" pitchFamily="65" charset="-120"/>
                        </a:rPr>
                        <a:t>/</a:t>
                      </a:r>
                      <a:r>
                        <a:rPr kumimoji="0" lang="zh-TW" sz="1400" u="none" strike="noStrike" cap="none" normalizeH="0" baseline="0" dirty="0" smtClean="0">
                          <a:ln>
                            <a:noFill/>
                          </a:ln>
                          <a:solidFill>
                            <a:schemeClr val="bg1"/>
                          </a:solidFill>
                          <a:effectLst/>
                          <a:latin typeface="標楷體" pitchFamily="65" charset="-120"/>
                          <a:ea typeface="標楷體" pitchFamily="65" charset="-120"/>
                        </a:rPr>
                        <a:t>獎項</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hMerge="1">
                  <a:txBody>
                    <a:bodyPr/>
                    <a:lstStyle/>
                    <a:p>
                      <a:endParaRPr lang="zh-TW" altLang="en-US"/>
                    </a:p>
                  </a:txBody>
                  <a:tcPr/>
                </a:tc>
                <a:tc>
                  <a:txBody>
                    <a:bodyPr/>
                    <a:lstStyle/>
                    <a:p>
                      <a:pPr marL="0" marR="0" lvl="0" indent="53975"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solidFill>
                            <a:schemeClr val="bg1"/>
                          </a:solidFill>
                          <a:effectLst/>
                          <a:latin typeface="標楷體" pitchFamily="65" charset="-120"/>
                          <a:ea typeface="標楷體" pitchFamily="65" charset="-120"/>
                        </a:rPr>
                        <a:t>98</a:t>
                      </a:r>
                      <a:r>
                        <a:rPr kumimoji="0" lang="zh-TW" sz="1400" u="none" strike="noStrike" cap="none" normalizeH="0" baseline="0" dirty="0" smtClean="0">
                          <a:ln>
                            <a:noFill/>
                          </a:ln>
                          <a:solidFill>
                            <a:schemeClr val="bg1"/>
                          </a:solidFill>
                          <a:effectLst/>
                          <a:latin typeface="標楷體" pitchFamily="65" charset="-120"/>
                          <a:ea typeface="標楷體" pitchFamily="65" charset="-120"/>
                        </a:rPr>
                        <a:t>年度</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solidFill>
                            <a:schemeClr val="bg1"/>
                          </a:solidFill>
                          <a:effectLst/>
                          <a:latin typeface="標楷體" pitchFamily="65" charset="-120"/>
                          <a:ea typeface="標楷體" pitchFamily="65" charset="-120"/>
                        </a:rPr>
                        <a:t>99</a:t>
                      </a:r>
                      <a:r>
                        <a:rPr kumimoji="0" lang="zh-TW" sz="1400" u="none" strike="noStrike" cap="none" normalizeH="0" baseline="0" dirty="0" smtClean="0">
                          <a:ln>
                            <a:noFill/>
                          </a:ln>
                          <a:solidFill>
                            <a:schemeClr val="bg1"/>
                          </a:solidFill>
                          <a:effectLst/>
                          <a:latin typeface="標楷體" pitchFamily="65" charset="-120"/>
                          <a:ea typeface="標楷體" pitchFamily="65" charset="-120"/>
                        </a:rPr>
                        <a:t>年度</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solidFill>
                            <a:schemeClr val="bg1"/>
                          </a:solidFill>
                          <a:effectLst/>
                          <a:latin typeface="標楷體" pitchFamily="65" charset="-120"/>
                          <a:ea typeface="標楷體" pitchFamily="65" charset="-120"/>
                        </a:rPr>
                        <a:t>100</a:t>
                      </a:r>
                      <a:r>
                        <a:rPr kumimoji="0" lang="zh-TW" sz="1400" u="none" strike="noStrike" cap="none" normalizeH="0" baseline="0" smtClean="0">
                          <a:ln>
                            <a:noFill/>
                          </a:ln>
                          <a:solidFill>
                            <a:schemeClr val="bg1"/>
                          </a:solidFill>
                          <a:effectLst/>
                          <a:latin typeface="標楷體" pitchFamily="65" charset="-120"/>
                          <a:ea typeface="標楷體" pitchFamily="65" charset="-120"/>
                        </a:rPr>
                        <a:t>年度</a:t>
                      </a:r>
                      <a:endParaRPr kumimoji="0" lang="zh-TW" sz="1400" b="0" i="0" u="none" strike="noStrike" cap="none" normalizeH="0" baseline="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solidFill>
                            <a:schemeClr val="bg1"/>
                          </a:solidFill>
                          <a:effectLst/>
                          <a:latin typeface="標楷體" pitchFamily="65" charset="-120"/>
                          <a:ea typeface="標楷體" pitchFamily="65" charset="-120"/>
                        </a:rPr>
                        <a:t>101</a:t>
                      </a:r>
                      <a:r>
                        <a:rPr kumimoji="0" lang="zh-TW" sz="1400" u="none" strike="noStrike" cap="none" normalizeH="0" baseline="0" dirty="0" smtClean="0">
                          <a:ln>
                            <a:noFill/>
                          </a:ln>
                          <a:solidFill>
                            <a:schemeClr val="bg1"/>
                          </a:solidFill>
                          <a:effectLst/>
                          <a:latin typeface="標楷體" pitchFamily="65" charset="-120"/>
                          <a:ea typeface="標楷體" pitchFamily="65" charset="-120"/>
                        </a:rPr>
                        <a:t>年度</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solidFill>
                            <a:schemeClr val="bg1"/>
                          </a:solidFill>
                          <a:effectLst/>
                          <a:latin typeface="標楷體" pitchFamily="65" charset="-120"/>
                          <a:ea typeface="標楷體" pitchFamily="65" charset="-120"/>
                        </a:rPr>
                        <a:t>102</a:t>
                      </a:r>
                      <a:r>
                        <a:rPr kumimoji="0" lang="zh-TW" altLang="en-US" sz="1400" u="none" strike="noStrike" cap="none" normalizeH="0" baseline="0" dirty="0" smtClean="0">
                          <a:ln>
                            <a:noFill/>
                          </a:ln>
                          <a:solidFill>
                            <a:schemeClr val="bg1"/>
                          </a:solidFill>
                          <a:effectLst/>
                          <a:latin typeface="標楷體" pitchFamily="65" charset="-120"/>
                          <a:ea typeface="標楷體" pitchFamily="65" charset="-120"/>
                        </a:rPr>
                        <a:t>年度</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solidFill>
                            <a:schemeClr val="bg1"/>
                          </a:solidFill>
                          <a:effectLst/>
                          <a:latin typeface="標楷體" pitchFamily="65" charset="-120"/>
                          <a:ea typeface="標楷體" pitchFamily="65" charset="-120"/>
                        </a:rPr>
                        <a:t>合計</a:t>
                      </a:r>
                      <a:endParaRPr kumimoji="0" lang="zh-TW" sz="1400" b="0" i="0" u="none" strike="noStrike" cap="none" normalizeH="0" baseline="0" dirty="0" smtClean="0">
                        <a:ln>
                          <a:noFill/>
                        </a:ln>
                        <a:solidFill>
                          <a:schemeClr val="bg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75000"/>
                      </a:schemeClr>
                    </a:solidFill>
                  </a:tcPr>
                </a:tc>
              </a:tr>
              <a:tr h="53849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effectLst/>
                          <a:latin typeface="標楷體" pitchFamily="65" charset="-120"/>
                          <a:ea typeface="標楷體" pitchFamily="65" charset="-120"/>
                        </a:rPr>
                        <a:t>德國</a:t>
                      </a:r>
                      <a:r>
                        <a:rPr kumimoji="0" lang="en-US" altLang="zh-TW" sz="1400" u="none" strike="noStrike" cap="none" normalizeH="0" baseline="0" dirty="0" err="1" smtClean="0">
                          <a:ln>
                            <a:noFill/>
                          </a:ln>
                          <a:effectLst/>
                          <a:latin typeface="標楷體" pitchFamily="65" charset="-120"/>
                          <a:ea typeface="標楷體" pitchFamily="65" charset="-120"/>
                        </a:rPr>
                        <a:t>iF</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TOP 3</a:t>
                      </a:r>
                      <a:r>
                        <a:rPr kumimoji="0" lang="zh-TW" sz="1400" u="none" strike="noStrike" cap="none" normalizeH="0" baseline="0" dirty="0" smtClean="0">
                          <a:ln>
                            <a:noFill/>
                          </a:ln>
                          <a:effectLst/>
                          <a:latin typeface="標楷體" pitchFamily="65" charset="-120"/>
                          <a:ea typeface="標楷體" pitchFamily="65" charset="-120"/>
                        </a:rPr>
                        <a:t>、</a:t>
                      </a:r>
                      <a:r>
                        <a:rPr kumimoji="0" lang="en-US" altLang="zh-TW" sz="1400" u="none" strike="noStrike" cap="none" normalizeH="0" baseline="0" dirty="0" smtClean="0">
                          <a:ln>
                            <a:noFill/>
                          </a:ln>
                          <a:effectLst/>
                          <a:latin typeface="標楷體" pitchFamily="65" charset="-120"/>
                          <a:ea typeface="標楷體" pitchFamily="65" charset="-120"/>
                        </a:rPr>
                        <a:t>8~12</a:t>
                      </a:r>
                      <a:r>
                        <a:rPr kumimoji="0" lang="zh-TW" sz="1400" u="none" strike="noStrike" cap="none" normalizeH="0" baseline="0" dirty="0" smtClean="0">
                          <a:ln>
                            <a:noFill/>
                          </a:ln>
                          <a:effectLst/>
                          <a:latin typeface="標楷體" pitchFamily="65" charset="-120"/>
                          <a:ea typeface="標楷體" pitchFamily="65" charset="-120"/>
                        </a:rPr>
                        <a:t>、</a:t>
                      </a:r>
                      <a:r>
                        <a:rPr kumimoji="0" lang="en-US" altLang="zh-TW" sz="1400" u="none" strike="noStrike" cap="none" normalizeH="0" baseline="0" dirty="0" smtClean="0">
                          <a:ln>
                            <a:noFill/>
                          </a:ln>
                          <a:effectLst/>
                          <a:latin typeface="標楷體" pitchFamily="65" charset="-120"/>
                          <a:ea typeface="標楷體" pitchFamily="65" charset="-120"/>
                        </a:rPr>
                        <a:t>16</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2</a:t>
                      </a:r>
                      <a:endParaRPr kumimoji="0" lang="zh-TW" altLang="zh-TW" sz="1400" u="none" strike="noStrike"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solidFill>
                            <a:schemeClr val="dk1"/>
                          </a:solidFill>
                          <a:effectLst/>
                          <a:latin typeface="標楷體" pitchFamily="65" charset="-120"/>
                          <a:ea typeface="標楷體" pitchFamily="65" charset="-120"/>
                          <a:cs typeface="+mn-cs"/>
                        </a:rPr>
                        <a:t>(TOP 3</a:t>
                      </a:r>
                      <a:r>
                        <a:rPr kumimoji="0" lang="zh-TW" altLang="en-US" sz="1000" u="none" strike="noStrike" kern="1200" cap="none" normalizeH="0" baseline="0" dirty="0" smtClean="0">
                          <a:ln>
                            <a:noFill/>
                          </a:ln>
                          <a:solidFill>
                            <a:schemeClr val="dk1"/>
                          </a:solidFill>
                          <a:effectLst/>
                          <a:latin typeface="標楷體" pitchFamily="65" charset="-120"/>
                          <a:ea typeface="標楷體" pitchFamily="65" charset="-120"/>
                          <a:cs typeface="+mn-cs"/>
                        </a:rPr>
                        <a:t>、</a:t>
                      </a:r>
                      <a:r>
                        <a:rPr kumimoji="0" lang="en-US" altLang="zh-TW" sz="1000" u="none" strike="noStrike" kern="1200" cap="none" normalizeH="0" baseline="0" dirty="0" smtClean="0">
                          <a:ln>
                            <a:noFill/>
                          </a:ln>
                          <a:solidFill>
                            <a:schemeClr val="dk1"/>
                          </a:solidFill>
                          <a:effectLst/>
                          <a:latin typeface="標楷體" pitchFamily="65" charset="-120"/>
                          <a:ea typeface="標楷體" pitchFamily="65" charset="-120"/>
                          <a:cs typeface="+mn-cs"/>
                        </a:rPr>
                        <a:t>16)</a:t>
                      </a:r>
                      <a:endParaRPr kumimoji="0" lang="zh-TW" altLang="zh-TW" sz="1000"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kern="1200" cap="none" normalizeH="0" baseline="0" dirty="0" smtClean="0">
                          <a:ln>
                            <a:noFill/>
                          </a:ln>
                          <a:solidFill>
                            <a:schemeClr val="dk1"/>
                          </a:solidFill>
                          <a:effectLst/>
                          <a:latin typeface="標楷體" pitchFamily="65" charset="-120"/>
                          <a:ea typeface="標楷體" pitchFamily="65" charset="-120"/>
                          <a:cs typeface="+mn-cs"/>
                        </a:rPr>
                        <a:t>1</a:t>
                      </a:r>
                      <a:endParaRPr kumimoji="0" lang="zh-TW" altLang="zh-TW" sz="1400" u="none" strike="noStrike" kern="1200" cap="none" normalizeH="0" baseline="0" dirty="0" smtClean="0">
                        <a:ln>
                          <a:noFill/>
                        </a:ln>
                        <a:solidFill>
                          <a:schemeClr val="dk1"/>
                        </a:solidFill>
                        <a:effectLst/>
                        <a:latin typeface="標楷體" pitchFamily="65" charset="-120"/>
                        <a:ea typeface="標楷體" pitchFamily="65"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solidFill>
                            <a:schemeClr val="dk1"/>
                          </a:solidFill>
                          <a:effectLst/>
                          <a:latin typeface="標楷體" pitchFamily="65" charset="-120"/>
                          <a:ea typeface="標楷體" pitchFamily="65" charset="-120"/>
                          <a:cs typeface="+mn-cs"/>
                        </a:rPr>
                        <a:t>(TOP 8~12)</a:t>
                      </a:r>
                      <a:endParaRPr kumimoji="0" lang="zh-TW" altLang="zh-TW" sz="1000"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189217">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TOP 100</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5</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189217">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TOP 340</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8</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11</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35899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effectLst/>
                          <a:latin typeface="標楷體" pitchFamily="65" charset="-120"/>
                          <a:ea typeface="標楷體" pitchFamily="65" charset="-120"/>
                        </a:rPr>
                        <a:t>德國</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Red dot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best of</a:t>
                      </a:r>
                      <a:endParaRPr kumimoji="0" lang="zh-TW" altLang="zh-TW" sz="1400" u="none" strike="noStrike" cap="none" normalizeH="0" baseline="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the best</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 </a:t>
                      </a:r>
                      <a:endParaRPr kumimoji="0" lang="zh-TW" altLang="zh-TW" sz="1400" u="none" strike="noStrike"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cap="none" normalizeH="0" baseline="0" dirty="0" smtClean="0">
                          <a:ln>
                            <a:noFill/>
                          </a:ln>
                          <a:effectLst/>
                          <a:latin typeface="標楷體" pitchFamily="65" charset="-120"/>
                          <a:ea typeface="標楷體" pitchFamily="65" charset="-120"/>
                        </a:rPr>
                        <a:t>(TOP 3)</a:t>
                      </a:r>
                      <a:endParaRPr kumimoji="0" lang="zh-TW" altLang="zh-TW" sz="10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3</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r>
              <a:tr h="241171">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award winner</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2</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4</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10</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r>
              <a:tr h="4625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effectLst/>
                          <a:latin typeface="標楷體" pitchFamily="65" charset="-120"/>
                          <a:ea typeface="標楷體" pitchFamily="65" charset="-120"/>
                        </a:rPr>
                        <a:t>美國</a:t>
                      </a:r>
                      <a:r>
                        <a:rPr kumimoji="0" lang="en-US" altLang="zh-TW" sz="1400" u="none" strike="noStrike" cap="none" normalizeH="0" baseline="0" dirty="0" smtClean="0">
                          <a:ln>
                            <a:noFill/>
                          </a:ln>
                          <a:effectLst/>
                          <a:latin typeface="標楷體" pitchFamily="65" charset="-120"/>
                          <a:ea typeface="標楷體" pitchFamily="65" charset="-120"/>
                        </a:rPr>
                        <a:t>IDEA</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Finalist</a:t>
                      </a:r>
                      <a:r>
                        <a:rPr kumimoji="0" lang="zh-TW" sz="1400" u="none" strike="noStrike" cap="none" normalizeH="0" baseline="0" dirty="0" smtClean="0">
                          <a:ln>
                            <a:noFill/>
                          </a:ln>
                          <a:effectLst/>
                          <a:latin typeface="標楷體" pitchFamily="65" charset="-120"/>
                          <a:ea typeface="標楷體" pitchFamily="65" charset="-120"/>
                        </a:rPr>
                        <a:t>、 </a:t>
                      </a:r>
                      <a:r>
                        <a:rPr kumimoji="0" lang="en-US" altLang="zh-TW" sz="1400" u="none" strike="noStrike" cap="none" normalizeH="0" baseline="0" dirty="0" smtClean="0">
                          <a:ln>
                            <a:noFill/>
                          </a:ln>
                          <a:effectLst/>
                          <a:latin typeface="標楷體" pitchFamily="65" charset="-120"/>
                          <a:ea typeface="標楷體" pitchFamily="65" charset="-120"/>
                        </a:rPr>
                        <a:t>Top 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u="none" strike="noStrike"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cap="none" normalizeH="0" baseline="0" dirty="0" smtClean="0">
                          <a:ln>
                            <a:noFill/>
                          </a:ln>
                          <a:effectLst/>
                          <a:latin typeface="標楷體" pitchFamily="65" charset="-120"/>
                          <a:ea typeface="標楷體" pitchFamily="65" charset="-120"/>
                        </a:rPr>
                        <a:t>(1- Bronze Prize)</a:t>
                      </a:r>
                      <a:endParaRPr kumimoji="0" lang="zh-TW" altLang="zh-TW" sz="10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3</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5384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Spark Concept </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Spark Concept Award</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0</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0</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0</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smtClean="0">
                          <a:ln>
                            <a:noFill/>
                          </a:ln>
                          <a:effectLst/>
                          <a:latin typeface="標楷體" pitchFamily="65" charset="-120"/>
                          <a:ea typeface="標楷體" pitchFamily="65" charset="-120"/>
                        </a:rPr>
                        <a:t>1</a:t>
                      </a:r>
                      <a:endParaRPr kumimoji="0" lang="zh-TW" altLang="zh-TW" sz="1400" b="0" i="0" u="none" strike="noStrike" cap="none" normalizeH="0" baseline="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r>
              <a:tr h="4605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微軟</a:t>
                      </a:r>
                      <a:r>
                        <a:rPr lang="en-US" altLang="zh-TW" sz="1400" kern="1200" dirty="0" smtClean="0">
                          <a:latin typeface="標楷體" pitchFamily="65" charset="-120"/>
                          <a:ea typeface="標楷體" pitchFamily="65" charset="-120"/>
                        </a:rPr>
                        <a:t>Imagine Cup World </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TW" sz="1400" kern="1200" dirty="0" smtClean="0">
                          <a:latin typeface="標楷體" pitchFamily="65" charset="-120"/>
                          <a:ea typeface="標楷體" pitchFamily="65" charset="-120"/>
                        </a:rPr>
                        <a:t>Final Winner</a:t>
                      </a:r>
                      <a:r>
                        <a:rPr lang="zh-TW" altLang="en-US" sz="1400" kern="1200" dirty="0" smtClean="0">
                          <a:latin typeface="標楷體" pitchFamily="65" charset="-120"/>
                          <a:ea typeface="標楷體" pitchFamily="65" charset="-120"/>
                        </a:rPr>
                        <a:t> </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cap="none" normalizeH="0" baseline="0" dirty="0" smtClean="0">
                          <a:ln>
                            <a:noFill/>
                          </a:ln>
                          <a:effectLst/>
                          <a:latin typeface="標楷體" pitchFamily="65" charset="-120"/>
                          <a:ea typeface="標楷體" pitchFamily="65" charset="-12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effectLst/>
                          <a:latin typeface="標楷體" pitchFamily="65" charset="-120"/>
                          <a:ea typeface="標楷體" pitchFamily="65" charset="-120"/>
                        </a:rPr>
                        <a:t>(</a:t>
                      </a:r>
                      <a:r>
                        <a:rPr kumimoji="0" lang="zh-TW" altLang="en-US" sz="1000" u="none" strike="noStrike" kern="1200" cap="none" normalizeH="0" baseline="0" dirty="0" smtClean="0">
                          <a:ln>
                            <a:noFill/>
                          </a:ln>
                          <a:effectLst/>
                          <a:latin typeface="標楷體" pitchFamily="65" charset="-120"/>
                          <a:ea typeface="標楷體" pitchFamily="65" charset="-120"/>
                        </a:rPr>
                        <a:t>全世界第</a:t>
                      </a:r>
                      <a:r>
                        <a:rPr kumimoji="0" lang="en-US" altLang="zh-TW" sz="1000" u="none" strike="noStrike" kern="1200" cap="none" normalizeH="0" baseline="0" dirty="0" smtClean="0">
                          <a:ln>
                            <a:noFill/>
                          </a:ln>
                          <a:effectLst/>
                          <a:latin typeface="標楷體" pitchFamily="65" charset="-120"/>
                          <a:ea typeface="標楷體" pitchFamily="65" charset="-120"/>
                        </a:rPr>
                        <a:t>1)</a:t>
                      </a: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effectLst/>
                          <a:latin typeface="標楷體" pitchFamily="65" charset="-120"/>
                          <a:ea typeface="標楷體" pitchFamily="65" charset="-120"/>
                        </a:rPr>
                        <a:t>(</a:t>
                      </a:r>
                      <a:r>
                        <a:rPr kumimoji="0" lang="zh-TW" altLang="en-US" sz="1000" u="none" strike="noStrike" kern="1200" cap="none" normalizeH="0" baseline="0" dirty="0" smtClean="0">
                          <a:ln>
                            <a:noFill/>
                          </a:ln>
                          <a:effectLst/>
                          <a:latin typeface="標楷體" pitchFamily="65" charset="-120"/>
                          <a:ea typeface="標楷體" pitchFamily="65" charset="-120"/>
                        </a:rPr>
                        <a:t>全世界第</a:t>
                      </a:r>
                      <a:r>
                        <a:rPr kumimoji="0" lang="en-US" altLang="zh-TW" sz="1000" u="none" strike="noStrike" kern="1200" cap="none" normalizeH="0" baseline="0" dirty="0" smtClean="0">
                          <a:ln>
                            <a:noFill/>
                          </a:ln>
                          <a:effectLst/>
                          <a:latin typeface="標楷體" pitchFamily="65" charset="-120"/>
                          <a:ea typeface="標楷體" pitchFamily="65" charset="-120"/>
                        </a:rPr>
                        <a:t>3)</a:t>
                      </a: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2</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46051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zh-TW" sz="1400" kern="1200" dirty="0" smtClean="0">
                          <a:latin typeface="標楷體" pitchFamily="65" charset="-120"/>
                          <a:ea typeface="標楷體" pitchFamily="65" charset="-120"/>
                        </a:rPr>
                        <a:t>伊萊克斯全球設計大賽</a:t>
                      </a:r>
                      <a:endParaRPr lang="zh-TW" altLang="en-US" sz="1400" dirty="0" smtClean="0">
                        <a:latin typeface="標楷體" pitchFamily="65" charset="-120"/>
                        <a:ea typeface="標楷體" pitchFamily="65" charset="-12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TOP30</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effectLst/>
                          <a:latin typeface="標楷體" pitchFamily="65" charset="-120"/>
                          <a:ea typeface="標楷體" pitchFamily="65" charset="-120"/>
                        </a:rPr>
                        <a:t>(</a:t>
                      </a:r>
                      <a:r>
                        <a:rPr kumimoji="0" lang="zh-TW" altLang="en-US" sz="1000" u="none" strike="noStrike" kern="1200" cap="none" normalizeH="0" baseline="0" dirty="0" smtClean="0">
                          <a:ln>
                            <a:noFill/>
                          </a:ln>
                          <a:effectLst/>
                          <a:latin typeface="標楷體" pitchFamily="65" charset="-120"/>
                          <a:ea typeface="標楷體" pitchFamily="65" charset="-120"/>
                        </a:rPr>
                        <a:t>臺灣僅</a:t>
                      </a:r>
                      <a:r>
                        <a:rPr kumimoji="0" lang="en-US" altLang="zh-TW" sz="1000" u="none" strike="noStrike" kern="1200" cap="none" normalizeH="0" baseline="0" dirty="0" smtClean="0">
                          <a:ln>
                            <a:noFill/>
                          </a:ln>
                          <a:effectLst/>
                          <a:latin typeface="標楷體" pitchFamily="65" charset="-120"/>
                          <a:ea typeface="標楷體" pitchFamily="65" charset="-120"/>
                        </a:rPr>
                        <a:t>3</a:t>
                      </a:r>
                      <a:r>
                        <a:rPr kumimoji="0" lang="zh-TW" altLang="en-US" sz="1000" u="none" strike="noStrike" kern="1200" cap="none" normalizeH="0" baseline="0" dirty="0" smtClean="0">
                          <a:ln>
                            <a:noFill/>
                          </a:ln>
                          <a:effectLst/>
                          <a:latin typeface="標楷體" pitchFamily="65" charset="-120"/>
                          <a:ea typeface="標楷體" pitchFamily="65" charset="-120"/>
                        </a:rPr>
                        <a:t>件</a:t>
                      </a:r>
                      <a:r>
                        <a:rPr kumimoji="0" lang="en-US" altLang="zh-TW" sz="1000" u="none" strike="noStrike" kern="1200" cap="none" normalizeH="0" baseline="0" dirty="0" smtClean="0">
                          <a:ln>
                            <a:noFill/>
                          </a:ln>
                          <a:effectLst/>
                          <a:latin typeface="標楷體" pitchFamily="65" charset="-120"/>
                          <a:ea typeface="標楷體" pitchFamily="65" charset="-120"/>
                        </a:rPr>
                        <a:t>)</a:t>
                      </a: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r>
              <a:tr h="35899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400" kern="1200" dirty="0" smtClean="0">
                          <a:latin typeface="標楷體" pitchFamily="65" charset="-120"/>
                          <a:ea typeface="標楷體" pitchFamily="65" charset="-120"/>
                        </a:rPr>
                        <a:t>IBDC</a:t>
                      </a:r>
                      <a:r>
                        <a:rPr lang="zh-TW" altLang="en-US" sz="1400" kern="1200" dirty="0" smtClean="0">
                          <a:latin typeface="標楷體" pitchFamily="65" charset="-120"/>
                          <a:ea typeface="標楷體" pitchFamily="65" charset="-120"/>
                        </a:rPr>
                        <a:t>全球自行車設計比賽</a:t>
                      </a:r>
                      <a:endParaRPr lang="zh-TW" altLang="zh-TW" sz="1400" kern="1200" dirty="0" smtClean="0">
                        <a:solidFill>
                          <a:schemeClr val="dk1"/>
                        </a:solidFill>
                        <a:latin typeface="標楷體" pitchFamily="65" charset="-120"/>
                        <a:ea typeface="標楷體" pitchFamily="65" charset="-120"/>
                        <a:cs typeface="+mn-cs"/>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金獎</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effectLst/>
                          <a:latin typeface="標楷體" pitchFamily="65" charset="-120"/>
                          <a:ea typeface="標楷體" pitchFamily="65" charset="-120"/>
                        </a:rPr>
                        <a:t>(</a:t>
                      </a:r>
                      <a:r>
                        <a:rPr kumimoji="0" lang="zh-TW" altLang="en-US" sz="1000" u="none" strike="noStrike" kern="1200" cap="none" normalizeH="0" baseline="0" dirty="0" smtClean="0">
                          <a:ln>
                            <a:noFill/>
                          </a:ln>
                          <a:effectLst/>
                          <a:latin typeface="標楷體" pitchFamily="65" charset="-120"/>
                          <a:ea typeface="標楷體" pitchFamily="65" charset="-120"/>
                        </a:rPr>
                        <a:t>臺灣僅</a:t>
                      </a:r>
                      <a:r>
                        <a:rPr kumimoji="0" lang="en-US" altLang="zh-TW" sz="1000" u="none" strike="noStrike" kern="1200" cap="none" normalizeH="0" baseline="0" dirty="0" smtClean="0">
                          <a:ln>
                            <a:noFill/>
                          </a:ln>
                          <a:effectLst/>
                          <a:latin typeface="標楷體" pitchFamily="65" charset="-120"/>
                          <a:ea typeface="標楷體" pitchFamily="65" charset="-120"/>
                        </a:rPr>
                        <a:t>1</a:t>
                      </a:r>
                      <a:r>
                        <a:rPr kumimoji="0" lang="zh-TW" altLang="en-US" sz="1000" u="none" strike="noStrike" kern="1200" cap="none" normalizeH="0" baseline="0" dirty="0" smtClean="0">
                          <a:ln>
                            <a:noFill/>
                          </a:ln>
                          <a:effectLst/>
                          <a:latin typeface="標楷體" pitchFamily="65" charset="-120"/>
                          <a:ea typeface="標楷體" pitchFamily="65" charset="-120"/>
                        </a:rPr>
                        <a:t>件</a:t>
                      </a:r>
                      <a:r>
                        <a:rPr kumimoji="0" lang="en-US" altLang="zh-TW" sz="1000" u="none" strike="noStrike" kern="1200" cap="none" normalizeH="0" baseline="0" dirty="0" smtClean="0">
                          <a:ln>
                            <a:noFill/>
                          </a:ln>
                          <a:effectLst/>
                          <a:latin typeface="標楷體" pitchFamily="65" charset="-120"/>
                          <a:ea typeface="標楷體" pitchFamily="65" charset="-120"/>
                        </a:rPr>
                        <a:t>)</a:t>
                      </a: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35899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400" kern="1200" dirty="0" smtClean="0">
                          <a:solidFill>
                            <a:schemeClr val="dk1"/>
                          </a:solidFill>
                          <a:latin typeface="標楷體" pitchFamily="65" charset="-120"/>
                          <a:ea typeface="標楷體" pitchFamily="65" charset="-120"/>
                          <a:cs typeface="+mn-cs"/>
                        </a:rPr>
                        <a:t>2013</a:t>
                      </a:r>
                      <a:r>
                        <a:rPr lang="zh-TW" altLang="en-US" sz="1400" kern="1200" dirty="0" smtClean="0">
                          <a:solidFill>
                            <a:schemeClr val="dk1"/>
                          </a:solidFill>
                          <a:latin typeface="標楷體" pitchFamily="65" charset="-120"/>
                          <a:ea typeface="標楷體" pitchFamily="65" charset="-120"/>
                          <a:cs typeface="+mn-cs"/>
                        </a:rPr>
                        <a:t>全球卓越建設獎</a:t>
                      </a:r>
                      <a:r>
                        <a:rPr lang="en-US" altLang="zh-TW" sz="1400" kern="1200" dirty="0" smtClean="0">
                          <a:solidFill>
                            <a:schemeClr val="dk1"/>
                          </a:solidFill>
                          <a:latin typeface="標楷體" pitchFamily="65" charset="-120"/>
                          <a:ea typeface="標楷體" pitchFamily="65" charset="-120"/>
                          <a:cs typeface="+mn-cs"/>
                        </a:rPr>
                        <a:t>-</a:t>
                      </a:r>
                      <a:r>
                        <a:rPr lang="zh-TW" altLang="en-US" sz="1400" kern="1200" dirty="0" smtClean="0">
                          <a:solidFill>
                            <a:schemeClr val="dk1"/>
                          </a:solidFill>
                          <a:latin typeface="標楷體" pitchFamily="65" charset="-120"/>
                          <a:ea typeface="標楷體" pitchFamily="65" charset="-120"/>
                          <a:cs typeface="+mn-cs"/>
                        </a:rPr>
                        <a:t>環境類</a:t>
                      </a:r>
                      <a:endParaRPr lang="en-US" altLang="zh-TW" sz="1400" kern="1200" dirty="0" smtClean="0">
                        <a:solidFill>
                          <a:schemeClr val="dk1"/>
                        </a:solidFill>
                        <a:latin typeface="標楷體" pitchFamily="65" charset="-120"/>
                        <a:ea typeface="標楷體" pitchFamily="65" charset="-120"/>
                        <a:cs typeface="+mn-cs"/>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金獎</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000" u="none" strike="noStrike" kern="1200" cap="none" normalizeH="0" baseline="0" dirty="0" smtClean="0">
                          <a:ln>
                            <a:noFill/>
                          </a:ln>
                          <a:effectLst/>
                          <a:latin typeface="標楷體" pitchFamily="65" charset="-120"/>
                          <a:ea typeface="標楷體" pitchFamily="65" charset="-120"/>
                        </a:rPr>
                        <a:t>(</a:t>
                      </a:r>
                      <a:r>
                        <a:rPr kumimoji="0" lang="zh-TW" altLang="en-US" sz="1000" u="none" strike="noStrike" kern="1200" cap="none" normalizeH="0" baseline="0" dirty="0" smtClean="0">
                          <a:ln>
                            <a:noFill/>
                          </a:ln>
                          <a:effectLst/>
                          <a:latin typeface="標楷體" pitchFamily="65" charset="-120"/>
                          <a:ea typeface="標楷體" pitchFamily="65" charset="-120"/>
                        </a:rPr>
                        <a:t>全世界第</a:t>
                      </a:r>
                      <a:r>
                        <a:rPr kumimoji="0" lang="en-US" altLang="zh-TW" sz="1000" u="none" strike="noStrike" kern="1200" cap="none" normalizeH="0" baseline="0" dirty="0" smtClean="0">
                          <a:ln>
                            <a:noFill/>
                          </a:ln>
                          <a:effectLst/>
                          <a:latin typeface="標楷體" pitchFamily="65" charset="-120"/>
                          <a:ea typeface="標楷體" pitchFamily="65" charset="-120"/>
                        </a:rPr>
                        <a:t>1)</a:t>
                      </a: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000" b="0" i="0" u="none" strike="noStrike" kern="1200"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1</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4">
                        <a:lumMod val="20000"/>
                        <a:lumOff val="80000"/>
                      </a:schemeClr>
                    </a:solidFill>
                  </a:tcPr>
                </a:tc>
              </a:tr>
              <a:tr h="17949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u="none" strike="noStrike" cap="none" normalizeH="0" baseline="0" dirty="0" smtClean="0">
                          <a:ln>
                            <a:noFill/>
                          </a:ln>
                          <a:effectLst/>
                          <a:latin typeface="標楷體" pitchFamily="65" charset="-120"/>
                          <a:ea typeface="標楷體" pitchFamily="65" charset="-120"/>
                        </a:rPr>
                        <a:t>總</a:t>
                      </a:r>
                      <a:r>
                        <a:rPr kumimoji="0" lang="en-US" sz="1400" u="none" strike="noStrike" cap="none" normalizeH="0" baseline="0" dirty="0" smtClean="0">
                          <a:ln>
                            <a:noFill/>
                          </a:ln>
                          <a:effectLst/>
                          <a:latin typeface="標楷體" pitchFamily="65" charset="-120"/>
                          <a:ea typeface="標楷體" pitchFamily="65" charset="-120"/>
                        </a:rPr>
                        <a:t>  </a:t>
                      </a:r>
                      <a:r>
                        <a:rPr kumimoji="0" lang="zh-TW" sz="1400" u="none" strike="noStrike" cap="none" normalizeH="0" baseline="0" dirty="0" smtClean="0">
                          <a:ln>
                            <a:noFill/>
                          </a:ln>
                          <a:effectLst/>
                          <a:latin typeface="標楷體" pitchFamily="65" charset="-120"/>
                          <a:ea typeface="標楷體" pitchFamily="65" charset="-120"/>
                        </a:rPr>
                        <a:t>計</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6</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7</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8</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u="none" strike="noStrike" cap="none" normalizeH="0" baseline="0" dirty="0" smtClean="0">
                          <a:ln>
                            <a:noFill/>
                          </a:ln>
                          <a:effectLst/>
                          <a:latin typeface="標楷體" pitchFamily="65" charset="-120"/>
                          <a:ea typeface="標楷體" pitchFamily="65" charset="-120"/>
                        </a:rPr>
                        <a:t>15</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u="none" strike="noStrike" cap="none" normalizeH="0" baseline="0" dirty="0" smtClean="0">
                          <a:ln>
                            <a:noFill/>
                          </a:ln>
                          <a:effectLst/>
                          <a:latin typeface="標楷體" pitchFamily="65" charset="-120"/>
                          <a:ea typeface="標楷體" pitchFamily="65" charset="-120"/>
                        </a:rPr>
                        <a:t>*</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49</a:t>
                      </a:r>
                      <a:endParaRPr kumimoji="0"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tc>
              </a:tr>
            </a:tbl>
          </a:graphicData>
        </a:graphic>
      </p:graphicFrame>
      <p:sp>
        <p:nvSpPr>
          <p:cNvPr id="8"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國際</a:t>
            </a:r>
            <a:r>
              <a:rPr lang="zh-TW" altLang="en-US" sz="4000" dirty="0" smtClean="0">
                <a:latin typeface="標楷體" pitchFamily="65" charset="-120"/>
                <a:ea typeface="標楷體" pitchFamily="65" charset="-120"/>
              </a:rPr>
              <a:t>競賽獲獎</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10" name="Picture 1" descr="Z:\工作檔\logo.jpg"/>
          <p:cNvPicPr>
            <a:picLocks noChangeAspect="1" noChangeArrowheads="1"/>
          </p:cNvPicPr>
          <p:nvPr/>
        </p:nvPicPr>
        <p:blipFill>
          <a:blip r:embed="rId3" cstate="email"/>
          <a:srcRect/>
          <a:stretch>
            <a:fillRect/>
          </a:stretch>
        </p:blipFill>
        <p:spPr bwMode="auto">
          <a:xfrm>
            <a:off x="3635896" y="0"/>
            <a:ext cx="1100138" cy="980728"/>
          </a:xfrm>
          <a:prstGeom prst="rect">
            <a:avLst/>
          </a:prstGeom>
          <a:noFill/>
          <a:ln w="9525">
            <a:noFill/>
            <a:miter lim="800000"/>
            <a:headEnd/>
            <a:tailEnd/>
          </a:ln>
        </p:spPr>
      </p:pic>
      <p:pic>
        <p:nvPicPr>
          <p:cNvPr id="11" name="Picture 2" descr="Z:\工作檔\rdda_win08.jpg"/>
          <p:cNvPicPr>
            <a:picLocks noChangeAspect="1" noChangeArrowheads="1"/>
          </p:cNvPicPr>
          <p:nvPr/>
        </p:nvPicPr>
        <p:blipFill>
          <a:blip r:embed="rId4" cstate="email"/>
          <a:srcRect/>
          <a:stretch>
            <a:fillRect/>
          </a:stretch>
        </p:blipFill>
        <p:spPr bwMode="auto">
          <a:xfrm>
            <a:off x="5148064" y="0"/>
            <a:ext cx="933450" cy="806450"/>
          </a:xfrm>
          <a:prstGeom prst="rect">
            <a:avLst/>
          </a:prstGeom>
          <a:noFill/>
          <a:ln w="9525">
            <a:noFill/>
            <a:miter lim="800000"/>
            <a:headEnd/>
            <a:tailEnd/>
          </a:ln>
        </p:spPr>
      </p:pic>
      <p:pic>
        <p:nvPicPr>
          <p:cNvPr id="12" name="Picture 2" descr="Z:\工作檔\rdda_win08.jpg"/>
          <p:cNvPicPr>
            <a:picLocks noChangeAspect="1" noChangeArrowheads="1"/>
          </p:cNvPicPr>
          <p:nvPr/>
        </p:nvPicPr>
        <p:blipFill>
          <a:blip r:embed="rId5" cstate="email"/>
          <a:srcRect/>
          <a:stretch>
            <a:fillRect/>
          </a:stretch>
        </p:blipFill>
        <p:spPr bwMode="auto">
          <a:xfrm>
            <a:off x="5292080" y="764704"/>
            <a:ext cx="2035175" cy="254000"/>
          </a:xfrm>
          <a:prstGeom prst="rect">
            <a:avLst/>
          </a:prstGeom>
          <a:noFill/>
          <a:ln w="9525">
            <a:noFill/>
            <a:miter lim="800000"/>
            <a:headEnd/>
            <a:tailEnd/>
          </a:ln>
        </p:spPr>
      </p:pic>
      <p:pic>
        <p:nvPicPr>
          <p:cNvPr id="13" name="Picture 8" descr="http://www.imaginecup.com/Content/themes/base/images/Logo.jpg">
            <a:hlinkClick r:id="rId6"/>
          </p:cNvPr>
          <p:cNvPicPr>
            <a:picLocks noChangeAspect="1" noChangeArrowheads="1"/>
          </p:cNvPicPr>
          <p:nvPr/>
        </p:nvPicPr>
        <p:blipFill>
          <a:blip r:embed="rId7" cstate="email"/>
          <a:srcRect/>
          <a:stretch>
            <a:fillRect/>
          </a:stretch>
        </p:blipFill>
        <p:spPr bwMode="auto">
          <a:xfrm>
            <a:off x="7092280" y="188640"/>
            <a:ext cx="1730375" cy="676275"/>
          </a:xfrm>
          <a:prstGeom prst="rect">
            <a:avLst/>
          </a:prstGeom>
          <a:noFill/>
          <a:ln w="9525">
            <a:noFill/>
            <a:miter lim="800000"/>
            <a:headEnd/>
            <a:tailEnd/>
          </a:ln>
        </p:spPr>
      </p:pic>
      <p:sp>
        <p:nvSpPr>
          <p:cNvPr id="14" name="文字方塊 13"/>
          <p:cNvSpPr txBox="1"/>
          <p:nvPr/>
        </p:nvSpPr>
        <p:spPr>
          <a:xfrm>
            <a:off x="0" y="1628800"/>
            <a:ext cx="1046440" cy="425926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vert="eaVert">
            <a:spAutoFit/>
          </a:bodyPr>
          <a:lstStyle/>
          <a:p>
            <a:pPr>
              <a:defRPr/>
            </a:pPr>
            <a:r>
              <a:rPr lang="zh-TW" altLang="zh-TW" sz="2800" dirty="0">
                <a:solidFill>
                  <a:srgbClr val="FF0000"/>
                </a:solidFill>
                <a:latin typeface="華康中圓體" pitchFamily="49" charset="-120"/>
                <a:ea typeface="華康中圓體" pitchFamily="49" charset="-120"/>
                <a:cs typeface="+mj-cs"/>
              </a:rPr>
              <a:t>亞太區前十大設計</a:t>
            </a:r>
            <a:r>
              <a:rPr lang="zh-TW" altLang="zh-TW" sz="2800" dirty="0" smtClean="0">
                <a:solidFill>
                  <a:srgbClr val="FF0000"/>
                </a:solidFill>
                <a:latin typeface="華康中圓體" pitchFamily="49" charset="-120"/>
                <a:ea typeface="華康中圓體" pitchFamily="49" charset="-120"/>
                <a:cs typeface="+mj-cs"/>
              </a:rPr>
              <a:t>學校</a:t>
            </a:r>
            <a:endParaRPr lang="en-US" altLang="zh-TW" sz="2800" dirty="0" smtClean="0">
              <a:solidFill>
                <a:srgbClr val="FF0000"/>
              </a:solidFill>
              <a:latin typeface="華康中圓體" pitchFamily="49" charset="-120"/>
              <a:ea typeface="華康中圓體" pitchFamily="49" charset="-120"/>
              <a:cs typeface="+mj-cs"/>
            </a:endParaRPr>
          </a:p>
          <a:p>
            <a:pPr>
              <a:defRPr/>
            </a:pPr>
            <a:r>
              <a:rPr lang="zh-TW" altLang="zh-TW" sz="2800" dirty="0" smtClean="0">
                <a:solidFill>
                  <a:srgbClr val="FF0000"/>
                </a:solidFill>
                <a:latin typeface="華康中圓體" pitchFamily="49" charset="-120"/>
                <a:ea typeface="華康中圓體" pitchFamily="49" charset="-120"/>
                <a:cs typeface="+mj-cs"/>
              </a:rPr>
              <a:t>排名</a:t>
            </a:r>
            <a:r>
              <a:rPr lang="zh-TW" altLang="zh-TW" sz="2800" dirty="0">
                <a:solidFill>
                  <a:srgbClr val="FF0000"/>
                </a:solidFill>
                <a:latin typeface="華康中圓體" pitchFamily="49" charset="-120"/>
                <a:ea typeface="華康中圓體" pitchFamily="49" charset="-120"/>
                <a:cs typeface="+mj-cs"/>
              </a:rPr>
              <a:t>第四</a:t>
            </a:r>
            <a:r>
              <a:rPr lang="zh-TW" altLang="en-US" sz="2800" dirty="0">
                <a:solidFill>
                  <a:srgbClr val="FF0000"/>
                </a:solidFill>
                <a:latin typeface="華康中圓體" pitchFamily="49" charset="-120"/>
                <a:ea typeface="華康中圓體" pitchFamily="49" charset="-120"/>
                <a:cs typeface="+mj-cs"/>
              </a:rPr>
              <a:t>     </a:t>
            </a:r>
          </a:p>
        </p:txBody>
      </p:sp>
      <p:sp>
        <p:nvSpPr>
          <p:cNvPr id="15" name="投影片編號版面配置區 4"/>
          <p:cNvSpPr>
            <a:spLocks noGrp="1"/>
          </p:cNvSpPr>
          <p:nvPr>
            <p:ph type="sldNum" sz="quarter" idx="11"/>
          </p:nvPr>
        </p:nvSpPr>
        <p:spPr>
          <a:xfrm>
            <a:off x="7010400" y="6492875"/>
            <a:ext cx="2133600" cy="365125"/>
          </a:xfrm>
        </p:spPr>
        <p:txBody>
          <a:bodyPr/>
          <a:lstStyle/>
          <a:p>
            <a:pPr>
              <a:defRPr/>
            </a:pPr>
            <a:fld id="{259B526A-CEE8-4C67-8146-836A35AA3FF9}" type="slidenum">
              <a:rPr lang="zh-TW" altLang="en-US"/>
              <a:pPr>
                <a:defRPr/>
              </a:pPr>
              <a:t>17</a:t>
            </a:fld>
            <a:endParaRPr lang="zh-TW"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直線接點 4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27" name="圖片 26" descr="E:\chiwu1\課程\家室專題\2010-11\設計報告書2011\96383308_簡維秀 96383319_高立洋\書面\書面-01.jpg"/>
          <p:cNvPicPr/>
          <p:nvPr/>
        </p:nvPicPr>
        <p:blipFill rotWithShape="1">
          <a:blip r:embed="rId3" cstate="email"/>
          <a:srcRect l="-167" t="18383" r="-3270" b="49065"/>
          <a:stretch/>
        </p:blipFill>
        <p:spPr bwMode="auto">
          <a:xfrm>
            <a:off x="3635896" y="3789040"/>
            <a:ext cx="3240088" cy="1727200"/>
          </a:xfrm>
          <a:prstGeom prst="rect">
            <a:avLst/>
          </a:prstGeom>
          <a:noFill/>
          <a:ln w="28575">
            <a:solidFill>
              <a:schemeClr val="accent6">
                <a:lumMod val="20000"/>
                <a:lumOff val="80000"/>
              </a:schemeClr>
            </a:solidFill>
          </a:ln>
          <a:extLst>
            <a:ext uri="{53640926-AAD7-44D8-BBD7-CCE9431645EC}"/>
          </a:extLst>
        </p:spPr>
      </p:pic>
      <p:pic>
        <p:nvPicPr>
          <p:cNvPr id="46" name="Picture 2" descr="Y:\文伶\圖檔1020416\得獎作品拆開\20130417在校生獲獎統計.png"/>
          <p:cNvPicPr>
            <a:picLocks noChangeAspect="1" noChangeArrowheads="1"/>
          </p:cNvPicPr>
          <p:nvPr/>
        </p:nvPicPr>
        <p:blipFill>
          <a:blip r:embed="rId4" cstate="email"/>
          <a:srcRect/>
          <a:stretch>
            <a:fillRect/>
          </a:stretch>
        </p:blipFill>
        <p:spPr bwMode="auto">
          <a:xfrm>
            <a:off x="6706805" y="3789040"/>
            <a:ext cx="2437195" cy="1760197"/>
          </a:xfrm>
          <a:prstGeom prst="rect">
            <a:avLst/>
          </a:prstGeom>
          <a:noFill/>
          <a:ln w="9525">
            <a:noFill/>
            <a:miter lim="800000"/>
            <a:headEnd/>
            <a:tailEnd/>
          </a:ln>
        </p:spPr>
      </p:pic>
      <p:pic>
        <p:nvPicPr>
          <p:cNvPr id="45" name="Picture 4" descr="C:\Users\302\Documents\典範科大計畫\計畫(世界設計之窗，互動街道，ANW研究中心)\世界設計之窗\范老師資料提供\2012 新一代\2012新一代銀獎-8公分的動座\3-情境圖\05.jpg"/>
          <p:cNvPicPr>
            <a:picLocks noChangeAspect="1" noChangeArrowheads="1"/>
          </p:cNvPicPr>
          <p:nvPr/>
        </p:nvPicPr>
        <p:blipFill rotWithShape="1">
          <a:blip r:embed="rId5" cstate="email"/>
          <a:srcRect/>
          <a:stretch/>
        </p:blipFill>
        <p:spPr bwMode="auto">
          <a:xfrm>
            <a:off x="0" y="3789363"/>
            <a:ext cx="1851025" cy="1727200"/>
          </a:xfrm>
          <a:prstGeom prst="rect">
            <a:avLst/>
          </a:prstGeom>
          <a:noFill/>
          <a:ln w="28575">
            <a:solidFill>
              <a:schemeClr val="accent6">
                <a:lumMod val="20000"/>
                <a:lumOff val="80000"/>
              </a:schemeClr>
            </a:solidFill>
          </a:ln>
          <a:extLst>
            <a:ext uri="{909E8E84-426E-40DD-AFC4-6F175D3DCCD1}"/>
          </a:extLst>
        </p:spPr>
      </p:pic>
      <p:sp>
        <p:nvSpPr>
          <p:cNvPr id="2051" name="文字方塊 12"/>
          <p:cNvSpPr txBox="1">
            <a:spLocks noChangeArrowheads="1"/>
          </p:cNvSpPr>
          <p:nvPr/>
        </p:nvSpPr>
        <p:spPr bwMode="auto">
          <a:xfrm>
            <a:off x="0" y="115888"/>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國際競賽</a:t>
            </a:r>
            <a:r>
              <a:rPr lang="zh-TW" altLang="en-US" sz="4000" dirty="0">
                <a:latin typeface="標楷體" pitchFamily="65" charset="-120"/>
                <a:ea typeface="標楷體" pitchFamily="65" charset="-120"/>
              </a:rPr>
              <a:t>獲獎</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2052" name="Picture 1" descr="Z:\工作檔\logo.jpg"/>
          <p:cNvPicPr>
            <a:picLocks noChangeAspect="1" noChangeArrowheads="1"/>
          </p:cNvPicPr>
          <p:nvPr/>
        </p:nvPicPr>
        <p:blipFill>
          <a:blip r:embed="rId6" cstate="email"/>
          <a:srcRect/>
          <a:stretch>
            <a:fillRect/>
          </a:stretch>
        </p:blipFill>
        <p:spPr bwMode="auto">
          <a:xfrm>
            <a:off x="3635375" y="0"/>
            <a:ext cx="1100138" cy="981075"/>
          </a:xfrm>
          <a:prstGeom prst="rect">
            <a:avLst/>
          </a:prstGeom>
          <a:noFill/>
          <a:ln w="9525">
            <a:noFill/>
            <a:miter lim="800000"/>
            <a:headEnd/>
            <a:tailEnd/>
          </a:ln>
        </p:spPr>
      </p:pic>
      <p:pic>
        <p:nvPicPr>
          <p:cNvPr id="2053" name="Picture 2" descr="Z:\工作檔\rdda_win08.jpg"/>
          <p:cNvPicPr>
            <a:picLocks noChangeAspect="1" noChangeArrowheads="1"/>
          </p:cNvPicPr>
          <p:nvPr/>
        </p:nvPicPr>
        <p:blipFill>
          <a:blip r:embed="rId7" cstate="email"/>
          <a:srcRect/>
          <a:stretch>
            <a:fillRect/>
          </a:stretch>
        </p:blipFill>
        <p:spPr bwMode="auto">
          <a:xfrm>
            <a:off x="5148263" y="0"/>
            <a:ext cx="933450" cy="806450"/>
          </a:xfrm>
          <a:prstGeom prst="rect">
            <a:avLst/>
          </a:prstGeom>
          <a:noFill/>
          <a:ln w="9525">
            <a:noFill/>
            <a:miter lim="800000"/>
            <a:headEnd/>
            <a:tailEnd/>
          </a:ln>
        </p:spPr>
      </p:pic>
      <p:pic>
        <p:nvPicPr>
          <p:cNvPr id="2054" name="Picture 2" descr="Z:\工作檔\rdda_win08.jpg"/>
          <p:cNvPicPr>
            <a:picLocks noChangeAspect="1" noChangeArrowheads="1"/>
          </p:cNvPicPr>
          <p:nvPr/>
        </p:nvPicPr>
        <p:blipFill>
          <a:blip r:embed="rId8" cstate="email"/>
          <a:srcRect/>
          <a:stretch>
            <a:fillRect/>
          </a:stretch>
        </p:blipFill>
        <p:spPr bwMode="auto">
          <a:xfrm>
            <a:off x="5003800" y="765175"/>
            <a:ext cx="2035175" cy="254000"/>
          </a:xfrm>
          <a:prstGeom prst="rect">
            <a:avLst/>
          </a:prstGeom>
          <a:noFill/>
          <a:ln w="9525">
            <a:noFill/>
            <a:miter lim="800000"/>
            <a:headEnd/>
            <a:tailEnd/>
          </a:ln>
        </p:spPr>
      </p:pic>
      <p:pic>
        <p:nvPicPr>
          <p:cNvPr id="2055" name="Picture 8" descr="http://www.imaginecup.com/Content/themes/base/images/Logo.jpg">
            <a:hlinkClick r:id="rId9"/>
          </p:cNvPr>
          <p:cNvPicPr>
            <a:picLocks noChangeAspect="1" noChangeArrowheads="1"/>
          </p:cNvPicPr>
          <p:nvPr/>
        </p:nvPicPr>
        <p:blipFill>
          <a:blip r:embed="rId10" cstate="email"/>
          <a:srcRect/>
          <a:stretch>
            <a:fillRect/>
          </a:stretch>
        </p:blipFill>
        <p:spPr bwMode="auto">
          <a:xfrm>
            <a:off x="7092950" y="188913"/>
            <a:ext cx="1730375" cy="676275"/>
          </a:xfrm>
          <a:prstGeom prst="rect">
            <a:avLst/>
          </a:prstGeom>
          <a:noFill/>
          <a:ln w="9525">
            <a:noFill/>
            <a:miter lim="800000"/>
            <a:headEnd/>
            <a:tailEnd/>
          </a:ln>
        </p:spPr>
      </p:pic>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18</a:t>
            </a:fld>
            <a:endParaRPr lang="zh-TW" altLang="en-US" dirty="0"/>
          </a:p>
        </p:txBody>
      </p:sp>
      <p:pic>
        <p:nvPicPr>
          <p:cNvPr id="31" name="圖片 30"/>
          <p:cNvPicPr>
            <a:picLocks noChangeAspect="1"/>
          </p:cNvPicPr>
          <p:nvPr/>
        </p:nvPicPr>
        <p:blipFill rotWithShape="1">
          <a:blip r:embed="rId11" cstate="email"/>
          <a:srcRect t="-1"/>
          <a:stretch/>
        </p:blipFill>
        <p:spPr>
          <a:xfrm>
            <a:off x="2268538" y="1196975"/>
            <a:ext cx="2590800" cy="1684338"/>
          </a:xfrm>
          <a:prstGeom prst="rect">
            <a:avLst/>
          </a:prstGeom>
          <a:noFill/>
          <a:ln w="28575">
            <a:solidFill>
              <a:schemeClr val="accent6">
                <a:lumMod val="20000"/>
                <a:lumOff val="80000"/>
              </a:schemeClr>
            </a:solidFill>
          </a:ln>
        </p:spPr>
      </p:pic>
      <p:pic>
        <p:nvPicPr>
          <p:cNvPr id="32" name="圖片 31"/>
          <p:cNvPicPr>
            <a:picLocks noChangeAspect="1"/>
          </p:cNvPicPr>
          <p:nvPr/>
        </p:nvPicPr>
        <p:blipFill>
          <a:blip r:embed="rId12" cstate="email"/>
          <a:stretch>
            <a:fillRect/>
          </a:stretch>
        </p:blipFill>
        <p:spPr>
          <a:xfrm>
            <a:off x="0" y="1196975"/>
            <a:ext cx="2555776" cy="1703306"/>
          </a:xfrm>
          <a:prstGeom prst="rect">
            <a:avLst/>
          </a:prstGeom>
          <a:noFill/>
          <a:ln w="28575">
            <a:solidFill>
              <a:schemeClr val="accent6">
                <a:lumMod val="20000"/>
                <a:lumOff val="80000"/>
              </a:schemeClr>
            </a:solidFill>
          </a:ln>
        </p:spPr>
      </p:pic>
      <p:sp>
        <p:nvSpPr>
          <p:cNvPr id="33" name="矩形 32"/>
          <p:cNvSpPr/>
          <p:nvPr/>
        </p:nvSpPr>
        <p:spPr>
          <a:xfrm>
            <a:off x="2803695" y="2924944"/>
            <a:ext cx="1768305" cy="338554"/>
          </a:xfrm>
          <a:prstGeom prst="rect">
            <a:avLst/>
          </a:prstGeom>
        </p:spPr>
        <p:txBody>
          <a:bodyPr wrap="none">
            <a:spAutoFit/>
          </a:bodyPr>
          <a:lstStyle/>
          <a:p>
            <a:pPr marL="342900" indent="-342900">
              <a:defRPr/>
            </a:pPr>
            <a:r>
              <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2012 IDEA </a:t>
            </a: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 </a:t>
            </a:r>
            <a:r>
              <a:rPr lang="zh-TW" altLang="en-US" sz="1600" b="1" dirty="0" smtClean="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銅</a:t>
            </a: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獎 </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pic>
        <p:nvPicPr>
          <p:cNvPr id="35" name="圖片 34" descr="C:\Users\kara\AppData\Local\Microsoft\Windows\Temporary Internet Files\Content.Word\62742_385020908262824_1127845596_n (1).jpg"/>
          <p:cNvPicPr/>
          <p:nvPr/>
        </p:nvPicPr>
        <p:blipFill rotWithShape="1">
          <a:blip r:embed="rId13" cstate="email">
            <a:extLst>
              <a:ext uri="{28A0092B-C50C-407E-A947-70E740481C1C}"/>
            </a:extLst>
          </a:blip>
          <a:srcRect/>
          <a:stretch/>
        </p:blipFill>
        <p:spPr bwMode="auto">
          <a:xfrm>
            <a:off x="4860032" y="1153720"/>
            <a:ext cx="2137495" cy="1728192"/>
          </a:xfrm>
          <a:prstGeom prst="rect">
            <a:avLst/>
          </a:prstGeom>
          <a:noFill/>
          <a:ln w="28575">
            <a:gradFill flip="none" rotWithShape="1">
              <a:gsLst>
                <a:gs pos="0">
                  <a:schemeClr val="bg1">
                    <a:alpha val="42000"/>
                  </a:schemeClr>
                </a:gs>
                <a:gs pos="50000">
                  <a:schemeClr val="bg1"/>
                </a:gs>
                <a:gs pos="100000">
                  <a:schemeClr val="bg1">
                    <a:alpha val="41000"/>
                  </a:schemeClr>
                </a:gs>
              </a:gsLst>
              <a:path path="circle">
                <a:fillToRect l="100000" t="100000"/>
              </a:path>
              <a:tileRect r="-100000" b="-100000"/>
            </a:gradFill>
          </a:ln>
          <a:extLst>
            <a:ext uri="{53640926-AAD7-44D8-BBD7-CCE9431645EC}"/>
          </a:extLst>
        </p:spPr>
      </p:pic>
      <p:pic>
        <p:nvPicPr>
          <p:cNvPr id="36" name="圖片 35"/>
          <p:cNvPicPr/>
          <p:nvPr/>
        </p:nvPicPr>
        <p:blipFill>
          <a:blip r:embed="rId14" cstate="email">
            <a:extLst>
              <a:ext uri="{28A0092B-C50C-407E-A947-70E740481C1C}"/>
            </a:extLst>
          </a:blip>
          <a:stretch>
            <a:fillRect/>
          </a:stretch>
        </p:blipFill>
        <p:spPr>
          <a:xfrm>
            <a:off x="6521001" y="1142962"/>
            <a:ext cx="2622999" cy="1728192"/>
          </a:xfrm>
          <a:prstGeom prst="rect">
            <a:avLst/>
          </a:prstGeom>
          <a:ln w="28575">
            <a:gradFill flip="none" rotWithShape="1">
              <a:gsLst>
                <a:gs pos="0">
                  <a:schemeClr val="bg1">
                    <a:alpha val="50000"/>
                  </a:schemeClr>
                </a:gs>
                <a:gs pos="50000">
                  <a:schemeClr val="bg1"/>
                </a:gs>
                <a:gs pos="100000">
                  <a:schemeClr val="bg1">
                    <a:alpha val="54000"/>
                  </a:schemeClr>
                </a:gs>
              </a:gsLst>
              <a:path path="circle">
                <a:fillToRect l="100000" t="100000"/>
              </a:path>
              <a:tileRect r="-100000" b="-100000"/>
            </a:gradFill>
          </a:ln>
        </p:spPr>
      </p:pic>
      <p:sp>
        <p:nvSpPr>
          <p:cNvPr id="37" name="矩形 36"/>
          <p:cNvSpPr/>
          <p:nvPr/>
        </p:nvSpPr>
        <p:spPr>
          <a:xfrm>
            <a:off x="5940425" y="3001963"/>
            <a:ext cx="2808288" cy="425450"/>
          </a:xfrm>
          <a:prstGeom prst="rect">
            <a:avLst/>
          </a:prstGeom>
        </p:spPr>
        <p:txBody>
          <a:bodyPr>
            <a:spAutoFit/>
          </a:bodyPr>
          <a:lstStyle/>
          <a:p>
            <a:pPr>
              <a:lnSpc>
                <a:spcPts val="1300"/>
              </a:lnSpc>
              <a:defRPr/>
            </a:pP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微軟創意盃</a:t>
            </a:r>
            <a:r>
              <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2010</a:t>
            </a: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全球冠軍</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a:p>
            <a:pPr>
              <a:lnSpc>
                <a:spcPts val="1300"/>
              </a:lnSpc>
              <a:defRPr/>
            </a:pPr>
            <a:r>
              <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2010</a:t>
            </a: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2012-13</a:t>
            </a:r>
            <a:r>
              <a:rPr lang="zh-TW" altLang="en-US"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全國冠軍</a:t>
            </a:r>
            <a:endPar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
        <p:nvSpPr>
          <p:cNvPr id="2066" name="矩形 1"/>
          <p:cNvSpPr>
            <a:spLocks noChangeArrowheads="1"/>
          </p:cNvSpPr>
          <p:nvPr/>
        </p:nvSpPr>
        <p:spPr bwMode="auto">
          <a:xfrm>
            <a:off x="395288" y="5516563"/>
            <a:ext cx="3240087" cy="339725"/>
          </a:xfrm>
          <a:prstGeom prst="rect">
            <a:avLst/>
          </a:prstGeom>
          <a:noFill/>
          <a:ln w="9525">
            <a:noFill/>
            <a:miter lim="800000"/>
            <a:headEnd/>
            <a:tailEnd/>
          </a:ln>
        </p:spPr>
        <p:txBody>
          <a:bodyPr>
            <a:spAutoFit/>
          </a:bodyPr>
          <a:lstStyle/>
          <a:p>
            <a:r>
              <a:rPr lang="en-US" altLang="zh-TW" sz="1600" b="1">
                <a:latin typeface="Times New Roman" pitchFamily="18" charset="0"/>
                <a:ea typeface="微軟正黑體" pitchFamily="34" charset="-120"/>
                <a:cs typeface="Times New Roman" pitchFamily="18" charset="0"/>
              </a:rPr>
              <a:t>2012</a:t>
            </a:r>
            <a:r>
              <a:rPr lang="zh-TW" altLang="en-US" sz="1600" b="1">
                <a:latin typeface="Times New Roman" pitchFamily="18" charset="0"/>
                <a:ea typeface="微軟正黑體" pitchFamily="34" charset="-120"/>
                <a:cs typeface="Times New Roman" pitchFamily="18" charset="0"/>
              </a:rPr>
              <a:t>新一代設計</a:t>
            </a:r>
            <a:r>
              <a:rPr lang="zh-TW" altLang="en-US" sz="1600" b="1">
                <a:solidFill>
                  <a:srgbClr val="FF0000"/>
                </a:solidFill>
                <a:latin typeface="Times New Roman" pitchFamily="18" charset="0"/>
                <a:ea typeface="微軟正黑體" pitchFamily="34" charset="-120"/>
                <a:cs typeface="Times New Roman" pitchFamily="18" charset="0"/>
              </a:rPr>
              <a:t>銀獎</a:t>
            </a:r>
            <a:r>
              <a:rPr lang="zh-TW" altLang="en-US" sz="1600" b="1">
                <a:latin typeface="Times New Roman" pitchFamily="18" charset="0"/>
                <a:ea typeface="微軟正黑體" pitchFamily="34" charset="-120"/>
                <a:cs typeface="Times New Roman" pitchFamily="18" charset="0"/>
              </a:rPr>
              <a:t>與</a:t>
            </a:r>
            <a:r>
              <a:rPr lang="zh-TW" altLang="en-US" sz="1600" b="1">
                <a:solidFill>
                  <a:srgbClr val="FF0000"/>
                </a:solidFill>
                <a:latin typeface="Times New Roman" pitchFamily="18" charset="0"/>
                <a:ea typeface="微軟正黑體" pitchFamily="34" charset="-120"/>
                <a:cs typeface="Times New Roman" pitchFamily="18" charset="0"/>
              </a:rPr>
              <a:t>技職之光</a:t>
            </a:r>
            <a:endParaRPr lang="en-US" altLang="zh-TW" sz="1600" b="1">
              <a:solidFill>
                <a:srgbClr val="FF0000"/>
              </a:solidFill>
              <a:latin typeface="Times New Roman" pitchFamily="18" charset="0"/>
              <a:ea typeface="微軟正黑體" pitchFamily="34" charset="-120"/>
              <a:cs typeface="Times New Roman" pitchFamily="18" charset="0"/>
            </a:endParaRPr>
          </a:p>
        </p:txBody>
      </p:sp>
      <p:pic>
        <p:nvPicPr>
          <p:cNvPr id="39" name="Picture 8" descr="C:\Users\302\Documents\典範科大計畫\計畫(世界設計之窗，互動街道，ANW研究中心)\世界設計之窗\范老師資料提供\技職之光頒獎照片\DSC_0502.JPG"/>
          <p:cNvPicPr>
            <a:picLocks noChangeAspect="1" noChangeArrowheads="1"/>
          </p:cNvPicPr>
          <p:nvPr/>
        </p:nvPicPr>
        <p:blipFill>
          <a:blip r:embed="rId15" cstate="email"/>
          <a:srcRect/>
          <a:stretch>
            <a:fillRect/>
          </a:stretch>
        </p:blipFill>
        <p:spPr bwMode="auto">
          <a:xfrm>
            <a:off x="1187450" y="3789363"/>
            <a:ext cx="2605088" cy="1727200"/>
          </a:xfrm>
          <a:prstGeom prst="rect">
            <a:avLst/>
          </a:prstGeom>
          <a:noFill/>
          <a:ln w="28575">
            <a:solidFill>
              <a:schemeClr val="accent6">
                <a:lumMod val="20000"/>
                <a:lumOff val="80000"/>
              </a:schemeClr>
            </a:solidFill>
          </a:ln>
          <a:extLst>
            <a:ext uri="{909E8E84-426E-40DD-AFC4-6F175D3DCCD1}"/>
          </a:extLst>
        </p:spPr>
      </p:pic>
      <p:sp>
        <p:nvSpPr>
          <p:cNvPr id="2068" name="矩形 2"/>
          <p:cNvSpPr>
            <a:spLocks noChangeArrowheads="1"/>
          </p:cNvSpPr>
          <p:nvPr/>
        </p:nvSpPr>
        <p:spPr bwMode="auto">
          <a:xfrm>
            <a:off x="3635896" y="5474200"/>
            <a:ext cx="3151188" cy="584200"/>
          </a:xfrm>
          <a:prstGeom prst="rect">
            <a:avLst/>
          </a:prstGeom>
          <a:noFill/>
          <a:ln w="9525">
            <a:noFill/>
            <a:miter lim="800000"/>
            <a:headEnd/>
            <a:tailEnd/>
          </a:ln>
        </p:spPr>
        <p:txBody>
          <a:bodyPr>
            <a:spAutoFit/>
          </a:bodyPr>
          <a:lstStyle/>
          <a:p>
            <a:r>
              <a:rPr lang="zh-TW" altLang="zh-TW" sz="1600" b="1" dirty="0">
                <a:latin typeface="Times New Roman" pitchFamily="18" charset="0"/>
                <a:ea typeface="微軟正黑體" pitchFamily="34" charset="-120"/>
                <a:cs typeface="Times New Roman" pitchFamily="18" charset="0"/>
              </a:rPr>
              <a:t>多功能救難家具</a:t>
            </a:r>
            <a:r>
              <a:rPr lang="en-US" altLang="zh-TW" sz="1600" b="1" dirty="0">
                <a:latin typeface="Times New Roman" pitchFamily="18" charset="0"/>
                <a:ea typeface="微軟正黑體" pitchFamily="34" charset="-120"/>
                <a:cs typeface="Times New Roman" pitchFamily="18" charset="0"/>
              </a:rPr>
              <a:t>-2011</a:t>
            </a:r>
            <a:r>
              <a:rPr lang="zh-TW" altLang="zh-TW" sz="1600" b="1" dirty="0">
                <a:latin typeface="Times New Roman" pitchFamily="18" charset="0"/>
                <a:ea typeface="微軟正黑體" pitchFamily="34" charset="-120"/>
                <a:cs typeface="Times New Roman" pitchFamily="18" charset="0"/>
              </a:rPr>
              <a:t>新一代設計</a:t>
            </a:r>
            <a:r>
              <a:rPr lang="zh-TW" altLang="zh-TW" sz="1600" b="1" dirty="0">
                <a:solidFill>
                  <a:srgbClr val="FF0000"/>
                </a:solidFill>
                <a:latin typeface="Times New Roman" pitchFamily="18" charset="0"/>
                <a:ea typeface="微軟正黑體" pitchFamily="34" charset="-120"/>
                <a:cs typeface="Times New Roman" pitchFamily="18" charset="0"/>
              </a:rPr>
              <a:t>金獎</a:t>
            </a:r>
            <a:endParaRPr lang="en-US" altLang="zh-TW" sz="1600" b="1" dirty="0">
              <a:latin typeface="Times New Roman" pitchFamily="18" charset="0"/>
              <a:ea typeface="微軟正黑體" pitchFamily="34" charset="-120"/>
              <a:cs typeface="Times New Roman" pitchFamily="18" charset="0"/>
            </a:endParaRPr>
          </a:p>
        </p:txBody>
      </p:sp>
      <p:sp>
        <p:nvSpPr>
          <p:cNvPr id="44" name="矩形 43"/>
          <p:cNvSpPr/>
          <p:nvPr/>
        </p:nvSpPr>
        <p:spPr>
          <a:xfrm>
            <a:off x="755650" y="2924175"/>
            <a:ext cx="1173163" cy="339725"/>
          </a:xfrm>
          <a:prstGeom prst="rect">
            <a:avLst/>
          </a:prstGeom>
        </p:spPr>
        <p:txBody>
          <a:bodyPr wrap="none">
            <a:spAutoFit/>
          </a:bodyPr>
          <a:lstStyle/>
          <a:p>
            <a:pPr marL="342900" indent="-342900">
              <a:defRPr/>
            </a:pPr>
            <a:r>
              <a:rPr lang="en-US" altLang="zh-TW" sz="1600" b="1" dirty="0">
                <a:ln w="18415" cmpd="sng">
                  <a:noFill/>
                  <a:prstDash val="solid"/>
                </a:ln>
                <a:effectLst>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2012reddot</a:t>
            </a:r>
          </a:p>
        </p:txBody>
      </p:sp>
      <p:grpSp>
        <p:nvGrpSpPr>
          <p:cNvPr id="2" name="群組 34"/>
          <p:cNvGrpSpPr>
            <a:grpSpLocks/>
          </p:cNvGrpSpPr>
          <p:nvPr/>
        </p:nvGrpSpPr>
        <p:grpSpPr bwMode="auto">
          <a:xfrm>
            <a:off x="5835408" y="3087385"/>
            <a:ext cx="3072413" cy="1407750"/>
            <a:chOff x="-1139025" y="3735027"/>
            <a:chExt cx="2901918" cy="1265893"/>
          </a:xfrm>
        </p:grpSpPr>
        <p:pic>
          <p:nvPicPr>
            <p:cNvPr id="24" name="Picture 2" descr="Y:\文伶\圖檔1020416\png\Colorful Vector Sale Stickers-01.png"/>
            <p:cNvPicPr>
              <a:picLocks noChangeAspect="1" noChangeArrowheads="1"/>
            </p:cNvPicPr>
            <p:nvPr/>
          </p:nvPicPr>
          <p:blipFill>
            <a:blip r:embed="rId16" cstate="email"/>
            <a:srcRect/>
            <a:stretch>
              <a:fillRect/>
            </a:stretch>
          </p:blipFill>
          <p:spPr bwMode="auto">
            <a:xfrm rot="21394697">
              <a:off x="-1139025" y="3735027"/>
              <a:ext cx="2901918" cy="1265893"/>
            </a:xfrm>
            <a:prstGeom prst="rect">
              <a:avLst/>
            </a:prstGeom>
            <a:noFill/>
            <a:ln w="9525">
              <a:noFill/>
              <a:miter lim="800000"/>
              <a:headEnd/>
              <a:tailEnd/>
            </a:ln>
          </p:spPr>
        </p:pic>
        <p:sp>
          <p:nvSpPr>
            <p:cNvPr id="25" name="文字方塊 24"/>
            <p:cNvSpPr txBox="1"/>
            <p:nvPr/>
          </p:nvSpPr>
          <p:spPr>
            <a:xfrm>
              <a:off x="-700033" y="4171722"/>
              <a:ext cx="2074651" cy="747259"/>
            </a:xfrm>
            <a:prstGeom prst="rect">
              <a:avLst/>
            </a:prstGeom>
            <a:noFill/>
          </p:spPr>
          <p:txBody>
            <a:bodyPr wrap="square">
              <a:spAutoFit/>
            </a:bodyPr>
            <a:lstStyle/>
            <a:p>
              <a:pPr algn="ctr" fontAlgn="auto">
                <a:spcBef>
                  <a:spcPts val="0"/>
                </a:spcBef>
                <a:spcAft>
                  <a:spcPts val="0"/>
                </a:spcAft>
                <a:defRPr/>
              </a:pPr>
              <a:r>
                <a:rPr kumimoji="0" lang="en-US" altLang="zh-TW"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2012</a:t>
              </a: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新一代設計</a:t>
              </a:r>
              <a:endParaRPr kumimoji="0" lang="en-US" altLang="zh-TW"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a:p>
              <a:pPr algn="ctr" fontAlgn="auto">
                <a:spcBef>
                  <a:spcPts val="0"/>
                </a:spcBef>
                <a:spcAft>
                  <a:spcPts val="0"/>
                </a:spcAft>
                <a:defRPr/>
              </a:pP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全國</a:t>
              </a:r>
              <a:r>
                <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第一</a:t>
              </a:r>
            </a:p>
            <a:p>
              <a:pPr algn="ctr" fontAlgn="auto">
                <a:spcBef>
                  <a:spcPts val="0"/>
                </a:spcBef>
                <a:spcAft>
                  <a:spcPts val="0"/>
                </a:spcAft>
                <a:defRPr/>
              </a:pPr>
              <a:endPar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p:txBody>
        </p:sp>
      </p:grpSp>
      <p:grpSp>
        <p:nvGrpSpPr>
          <p:cNvPr id="3" name="群組 28"/>
          <p:cNvGrpSpPr>
            <a:grpSpLocks/>
          </p:cNvGrpSpPr>
          <p:nvPr/>
        </p:nvGrpSpPr>
        <p:grpSpPr bwMode="auto">
          <a:xfrm rot="-390007">
            <a:off x="4482943" y="861540"/>
            <a:ext cx="1771650" cy="1071562"/>
            <a:chOff x="-1398113" y="3565802"/>
            <a:chExt cx="1770764" cy="1071468"/>
          </a:xfrm>
        </p:grpSpPr>
        <p:pic>
          <p:nvPicPr>
            <p:cNvPr id="28" name="Picture 2" descr="Y:\文伶\圖檔1020416\png\Colorful Vector Sale Stickers-01.png"/>
            <p:cNvPicPr>
              <a:picLocks noChangeAspect="1" noChangeArrowheads="1"/>
            </p:cNvPicPr>
            <p:nvPr/>
          </p:nvPicPr>
          <p:blipFill>
            <a:blip r:embed="rId16" cstate="email"/>
            <a:srcRect/>
            <a:stretch>
              <a:fillRect/>
            </a:stretch>
          </p:blipFill>
          <p:spPr bwMode="auto">
            <a:xfrm rot="-205303">
              <a:off x="-1398113" y="3565802"/>
              <a:ext cx="1770764" cy="1071468"/>
            </a:xfrm>
            <a:prstGeom prst="rect">
              <a:avLst/>
            </a:prstGeom>
            <a:noFill/>
            <a:ln w="9525">
              <a:noFill/>
              <a:miter lim="800000"/>
              <a:headEnd/>
              <a:tailEnd/>
            </a:ln>
          </p:spPr>
        </p:pic>
        <p:sp>
          <p:nvSpPr>
            <p:cNvPr id="29" name="文字方塊 28"/>
            <p:cNvSpPr txBox="1"/>
            <p:nvPr/>
          </p:nvSpPr>
          <p:spPr>
            <a:xfrm>
              <a:off x="-1015511" y="3850328"/>
              <a:ext cx="1123015" cy="584775"/>
            </a:xfrm>
            <a:prstGeom prst="rect">
              <a:avLst/>
            </a:prstGeom>
            <a:noFill/>
          </p:spPr>
          <p:txBody>
            <a:bodyPr>
              <a:spAutoFit/>
            </a:bodyPr>
            <a:lstStyle/>
            <a:p>
              <a:pPr algn="ctr" fontAlgn="auto">
                <a:spcBef>
                  <a:spcPts val="0"/>
                </a:spcBef>
                <a:spcAft>
                  <a:spcPts val="0"/>
                </a:spcAft>
                <a:defRPr/>
              </a:pPr>
              <a:r>
                <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2010</a:t>
              </a:r>
              <a:r>
                <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年</a:t>
              </a:r>
              <a:endPar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a:p>
              <a:pPr algn="ctr" fontAlgn="auto">
                <a:spcBef>
                  <a:spcPts val="0"/>
                </a:spcBef>
                <a:spcAft>
                  <a:spcPts val="0"/>
                </a:spcAft>
                <a:defRPr/>
              </a:pPr>
              <a:r>
                <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全球冠軍</a:t>
              </a:r>
            </a:p>
          </p:txBody>
        </p:sp>
      </p:grpSp>
      <p:grpSp>
        <p:nvGrpSpPr>
          <p:cNvPr id="4" name="群組 46"/>
          <p:cNvGrpSpPr>
            <a:grpSpLocks/>
          </p:cNvGrpSpPr>
          <p:nvPr/>
        </p:nvGrpSpPr>
        <p:grpSpPr bwMode="auto">
          <a:xfrm rot="-405648">
            <a:off x="6357014" y="793259"/>
            <a:ext cx="1771650" cy="1069975"/>
            <a:chOff x="-1398113" y="3565802"/>
            <a:chExt cx="1770764" cy="1071468"/>
          </a:xfrm>
        </p:grpSpPr>
        <p:pic>
          <p:nvPicPr>
            <p:cNvPr id="38" name="Picture 2" descr="Y:\文伶\圖檔1020416\png\Colorful Vector Sale Stickers-01.png"/>
            <p:cNvPicPr>
              <a:picLocks noChangeAspect="1" noChangeArrowheads="1"/>
            </p:cNvPicPr>
            <p:nvPr/>
          </p:nvPicPr>
          <p:blipFill>
            <a:blip r:embed="rId16" cstate="email"/>
            <a:srcRect/>
            <a:stretch>
              <a:fillRect/>
            </a:stretch>
          </p:blipFill>
          <p:spPr bwMode="auto">
            <a:xfrm rot="-205303">
              <a:off x="-1398113" y="3565802"/>
              <a:ext cx="1770764" cy="1071468"/>
            </a:xfrm>
            <a:prstGeom prst="rect">
              <a:avLst/>
            </a:prstGeom>
            <a:noFill/>
            <a:ln w="9525">
              <a:noFill/>
              <a:miter lim="800000"/>
              <a:headEnd/>
              <a:tailEnd/>
            </a:ln>
          </p:spPr>
        </p:pic>
        <p:sp>
          <p:nvSpPr>
            <p:cNvPr id="40" name="文字方塊 39"/>
            <p:cNvSpPr txBox="1"/>
            <p:nvPr/>
          </p:nvSpPr>
          <p:spPr>
            <a:xfrm>
              <a:off x="-1254881" y="3937522"/>
              <a:ext cx="1362385" cy="584775"/>
            </a:xfrm>
            <a:prstGeom prst="rect">
              <a:avLst/>
            </a:prstGeom>
            <a:noFill/>
          </p:spPr>
          <p:txBody>
            <a:bodyPr>
              <a:spAutoFit/>
            </a:bodyPr>
            <a:lstStyle/>
            <a:p>
              <a:pPr algn="ctr" fontAlgn="auto">
                <a:spcBef>
                  <a:spcPts val="0"/>
                </a:spcBef>
                <a:spcAft>
                  <a:spcPts val="0"/>
                </a:spcAft>
                <a:defRPr/>
              </a:pPr>
              <a:r>
                <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2012-13</a:t>
              </a:r>
              <a:r>
                <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年全國冠軍</a:t>
              </a:r>
            </a:p>
          </p:txBody>
        </p:sp>
      </p:grpSp>
      <p:grpSp>
        <p:nvGrpSpPr>
          <p:cNvPr id="5" name="群組 41"/>
          <p:cNvGrpSpPr>
            <a:grpSpLocks/>
          </p:cNvGrpSpPr>
          <p:nvPr/>
        </p:nvGrpSpPr>
        <p:grpSpPr bwMode="auto">
          <a:xfrm>
            <a:off x="0" y="764704"/>
            <a:ext cx="2428875" cy="1055688"/>
            <a:chOff x="-1745774" y="3774240"/>
            <a:chExt cx="2459862" cy="818064"/>
          </a:xfrm>
        </p:grpSpPr>
        <p:pic>
          <p:nvPicPr>
            <p:cNvPr id="42" name="Picture 2" descr="Y:\文伶\圖檔1020416\png\Colorful Vector Sale Stickers-01.png"/>
            <p:cNvPicPr>
              <a:picLocks noChangeAspect="1" noChangeArrowheads="1"/>
            </p:cNvPicPr>
            <p:nvPr/>
          </p:nvPicPr>
          <p:blipFill>
            <a:blip r:embed="rId16" cstate="email"/>
            <a:srcRect/>
            <a:stretch>
              <a:fillRect/>
            </a:stretch>
          </p:blipFill>
          <p:spPr bwMode="auto">
            <a:xfrm rot="-205303">
              <a:off x="-1745774" y="3774240"/>
              <a:ext cx="2459862" cy="818064"/>
            </a:xfrm>
            <a:prstGeom prst="rect">
              <a:avLst/>
            </a:prstGeom>
            <a:noFill/>
            <a:ln w="9525">
              <a:noFill/>
              <a:miter lim="800000"/>
              <a:headEnd/>
              <a:tailEnd/>
            </a:ln>
          </p:spPr>
        </p:pic>
        <p:sp>
          <p:nvSpPr>
            <p:cNvPr id="43" name="文字方塊 42"/>
            <p:cNvSpPr txBox="1"/>
            <p:nvPr/>
          </p:nvSpPr>
          <p:spPr>
            <a:xfrm rot="21324319">
              <a:off x="-1640520" y="3979907"/>
              <a:ext cx="1965778" cy="542513"/>
            </a:xfrm>
            <a:prstGeom prst="rect">
              <a:avLst/>
            </a:prstGeom>
            <a:noFill/>
          </p:spPr>
          <p:txBody>
            <a:bodyPr>
              <a:spAutoFit/>
            </a:bodyPr>
            <a:lstStyle/>
            <a:p>
              <a:pPr algn="ctr" fontAlgn="auto">
                <a:spcBef>
                  <a:spcPts val="0"/>
                </a:spcBef>
                <a:spcAft>
                  <a:spcPts val="0"/>
                </a:spcAft>
                <a:defRPr/>
              </a:pPr>
              <a:r>
                <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2012</a:t>
              </a:r>
              <a:r>
                <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年</a:t>
              </a:r>
              <a:endPar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a:p>
              <a:pPr algn="ctr" fontAlgn="auto">
                <a:spcBef>
                  <a:spcPts val="0"/>
                </a:spcBef>
                <a:spcAft>
                  <a:spcPts val="0"/>
                </a:spcAft>
                <a:defRPr/>
              </a:pPr>
              <a:r>
                <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Best of the Best</a:t>
              </a:r>
              <a:endPar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p:txBody>
        </p:sp>
      </p:grpSp>
      <p:sp>
        <p:nvSpPr>
          <p:cNvPr id="47" name="矩形 46"/>
          <p:cNvSpPr/>
          <p:nvPr/>
        </p:nvSpPr>
        <p:spPr>
          <a:xfrm>
            <a:off x="7020272" y="5503176"/>
            <a:ext cx="2081654" cy="584775"/>
          </a:xfrm>
          <a:prstGeom prst="rect">
            <a:avLst/>
          </a:prstGeom>
        </p:spPr>
        <p:txBody>
          <a:bodyPr wrap="square">
            <a:spAutoFit/>
          </a:bodyPr>
          <a:lstStyle/>
          <a:p>
            <a:r>
              <a:rPr lang="en-US" altLang="zh-TW" sz="1600" b="1" dirty="0">
                <a:latin typeface="Times New Roman" pitchFamily="18" charset="0"/>
                <a:ea typeface="微軟正黑體" pitchFamily="34" charset="-120"/>
                <a:cs typeface="Times New Roman" pitchFamily="18" charset="0"/>
              </a:rPr>
              <a:t>2012</a:t>
            </a:r>
            <a:r>
              <a:rPr lang="zh-TW" altLang="zh-TW" sz="1600" b="1" dirty="0">
                <a:latin typeface="Times New Roman" pitchFamily="18" charset="0"/>
                <a:ea typeface="微軟正黑體" pitchFamily="34" charset="-120"/>
                <a:cs typeface="Times New Roman" pitchFamily="18" charset="0"/>
              </a:rPr>
              <a:t>新一代設</a:t>
            </a:r>
            <a:r>
              <a:rPr lang="zh-TW" altLang="en-US" sz="1600" b="1" dirty="0">
                <a:latin typeface="Times New Roman" pitchFamily="18" charset="0"/>
                <a:ea typeface="微軟正黑體" pitchFamily="34" charset="-120"/>
                <a:cs typeface="Times New Roman" pitchFamily="18" charset="0"/>
              </a:rPr>
              <a:t>計最大贏家</a:t>
            </a:r>
          </a:p>
        </p:txBody>
      </p:sp>
      <p:grpSp>
        <p:nvGrpSpPr>
          <p:cNvPr id="6" name="群組 41"/>
          <p:cNvGrpSpPr>
            <a:grpSpLocks/>
          </p:cNvGrpSpPr>
          <p:nvPr/>
        </p:nvGrpSpPr>
        <p:grpSpPr bwMode="auto">
          <a:xfrm>
            <a:off x="2339752" y="764704"/>
            <a:ext cx="2428875" cy="1055688"/>
            <a:chOff x="-1745774" y="3774240"/>
            <a:chExt cx="2459862" cy="818064"/>
          </a:xfrm>
        </p:grpSpPr>
        <p:pic>
          <p:nvPicPr>
            <p:cNvPr id="49" name="Picture 2" descr="Y:\文伶\圖檔1020416\png\Colorful Vector Sale Stickers-01.png"/>
            <p:cNvPicPr>
              <a:picLocks noChangeAspect="1" noChangeArrowheads="1"/>
            </p:cNvPicPr>
            <p:nvPr/>
          </p:nvPicPr>
          <p:blipFill>
            <a:blip r:embed="rId16" cstate="email"/>
            <a:srcRect/>
            <a:stretch>
              <a:fillRect/>
            </a:stretch>
          </p:blipFill>
          <p:spPr bwMode="auto">
            <a:xfrm rot="-205303">
              <a:off x="-1745774" y="3774240"/>
              <a:ext cx="2459862" cy="818064"/>
            </a:xfrm>
            <a:prstGeom prst="rect">
              <a:avLst/>
            </a:prstGeom>
            <a:noFill/>
            <a:ln w="9525">
              <a:noFill/>
              <a:miter lim="800000"/>
              <a:headEnd/>
              <a:tailEnd/>
            </a:ln>
          </p:spPr>
        </p:pic>
        <p:sp>
          <p:nvSpPr>
            <p:cNvPr id="50" name="文字方塊 49"/>
            <p:cNvSpPr txBox="1"/>
            <p:nvPr/>
          </p:nvSpPr>
          <p:spPr>
            <a:xfrm rot="21324319">
              <a:off x="-1640520" y="4024589"/>
              <a:ext cx="1965778" cy="453148"/>
            </a:xfrm>
            <a:prstGeom prst="rect">
              <a:avLst/>
            </a:prstGeom>
            <a:noFill/>
          </p:spPr>
          <p:txBody>
            <a:bodyPr>
              <a:spAutoFit/>
            </a:bodyPr>
            <a:lstStyle/>
            <a:p>
              <a:pPr algn="ctr" fontAlgn="auto">
                <a:spcBef>
                  <a:spcPts val="0"/>
                </a:spcBef>
                <a:spcAft>
                  <a:spcPts val="0"/>
                </a:spcAft>
                <a:defRPr/>
              </a:pP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建校百年</a:t>
              </a:r>
              <a:endParaRPr kumimoji="0" lang="en-US" altLang="zh-TW"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a:p>
              <a:pPr algn="ctr" fontAlgn="auto">
                <a:spcBef>
                  <a:spcPts val="0"/>
                </a:spcBef>
                <a:spcAft>
                  <a:spcPts val="0"/>
                </a:spcAft>
                <a:defRPr/>
              </a:pP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首次獲獎</a:t>
              </a:r>
              <a:endPar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p:txBody>
        </p:sp>
      </p:gr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272842"/>
            <a:ext cx="9144000" cy="707886"/>
          </a:xfrm>
          <a:prstGeom prst="rect">
            <a:avLst/>
          </a:prstGeom>
          <a:solidFill>
            <a:schemeClr val="bg1"/>
          </a:solidFill>
          <a:ln w="9525">
            <a:noFill/>
            <a:miter lim="800000"/>
            <a:headEnd/>
            <a:tailEnd/>
          </a:ln>
        </p:spPr>
        <p:txBody>
          <a:bodyPr wrap="square">
            <a:spAutoFit/>
          </a:bodyPr>
          <a:lstStyle/>
          <a:p>
            <a:r>
              <a:rPr lang="zh-TW" altLang="en-US" sz="4000" dirty="0" smtClean="0">
                <a:latin typeface="標楷體" pitchFamily="65" charset="-120"/>
                <a:ea typeface="標楷體" pitchFamily="65" charset="-120"/>
              </a:rPr>
              <a:t>國際競賽獲獎</a:t>
            </a:r>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19</a:t>
            </a:fld>
            <a:endParaRPr lang="zh-TW" altLang="en-US" dirty="0"/>
          </a:p>
        </p:txBody>
      </p:sp>
      <p:pic>
        <p:nvPicPr>
          <p:cNvPr id="61442" name="Picture 2" descr="http://www.dc.ntut.edu.tw/ezfiles/26/1026/pictures/464/part_33795_3965699_47503.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07504" y="968534"/>
            <a:ext cx="3600400" cy="27003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323528" y="3800146"/>
            <a:ext cx="3168352" cy="646331"/>
          </a:xfrm>
          <a:prstGeom prst="rect">
            <a:avLst/>
          </a:prstGeom>
        </p:spPr>
        <p:txBody>
          <a:bodyPr wrap="square">
            <a:spAutoFit/>
          </a:bodyPr>
          <a:lstStyle/>
          <a:p>
            <a:r>
              <a:rPr lang="zh-TW" altLang="en-US" dirty="0">
                <a:latin typeface="標楷體" pitchFamily="65" charset="-120"/>
                <a:ea typeface="標楷體" pitchFamily="65" charset="-120"/>
              </a:rPr>
              <a:t>創設班何冠廷榮獲</a:t>
            </a:r>
            <a:r>
              <a:rPr lang="en-US" altLang="zh-TW" dirty="0">
                <a:solidFill>
                  <a:srgbClr val="FF0000"/>
                </a:solidFill>
                <a:latin typeface="標楷體" pitchFamily="65" charset="-120"/>
                <a:ea typeface="標楷體" pitchFamily="65" charset="-120"/>
              </a:rPr>
              <a:t>2012</a:t>
            </a:r>
            <a:r>
              <a:rPr lang="zh-TW" altLang="en-US" dirty="0">
                <a:solidFill>
                  <a:srgbClr val="FF0000"/>
                </a:solidFill>
                <a:latin typeface="標楷體" pitchFamily="65" charset="-120"/>
                <a:ea typeface="標楷體" pitchFamily="65" charset="-120"/>
              </a:rPr>
              <a:t>伊萊克斯全球設計大賽３０強</a:t>
            </a:r>
          </a:p>
        </p:txBody>
      </p:sp>
      <p:pic>
        <p:nvPicPr>
          <p:cNvPr id="61444" name="Picture 4" descr="http://www.sec.ntut.edu.tw/ezfiles/11/1011/pictures/957/part_32050_644937_68133.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3983563" y="116632"/>
            <a:ext cx="3478696" cy="260902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矩形 6"/>
          <p:cNvSpPr/>
          <p:nvPr/>
        </p:nvSpPr>
        <p:spPr>
          <a:xfrm>
            <a:off x="3923928" y="2891268"/>
            <a:ext cx="3819720" cy="923330"/>
          </a:xfrm>
          <a:prstGeom prst="rect">
            <a:avLst/>
          </a:prstGeom>
        </p:spPr>
        <p:txBody>
          <a:bodyPr wrap="square">
            <a:spAutoFit/>
          </a:bodyPr>
          <a:lstStyle/>
          <a:p>
            <a:r>
              <a:rPr lang="zh-TW" altLang="en-US" dirty="0" smtClean="0">
                <a:latin typeface="標楷體" pitchFamily="65" charset="-120"/>
                <a:ea typeface="標楷體" pitchFamily="65" charset="-120"/>
              </a:rPr>
              <a:t>創設</a:t>
            </a:r>
            <a:r>
              <a:rPr lang="zh-TW" altLang="en-US" dirty="0">
                <a:latin typeface="標楷體" pitchFamily="65" charset="-120"/>
                <a:ea typeface="標楷體" pitchFamily="65" charset="-120"/>
              </a:rPr>
              <a:t>班鄧培志、謝采倪榮獲</a:t>
            </a:r>
            <a:r>
              <a:rPr lang="en-US" altLang="zh-TW" dirty="0" smtClean="0">
                <a:latin typeface="標楷體" pitchFamily="65" charset="-120"/>
                <a:ea typeface="標楷體" pitchFamily="65" charset="-120"/>
              </a:rPr>
              <a:t>2012</a:t>
            </a:r>
            <a:r>
              <a:rPr lang="zh-TW" altLang="en-US" dirty="0" smtClean="0">
                <a:latin typeface="標楷體" pitchFamily="65" charset="-120"/>
                <a:ea typeface="標楷體" pitchFamily="65" charset="-120"/>
              </a:rPr>
              <a:t>德國</a:t>
            </a:r>
            <a:r>
              <a:rPr lang="zh-TW" altLang="en-US" dirty="0" smtClean="0">
                <a:solidFill>
                  <a:srgbClr val="FF0000"/>
                </a:solidFill>
                <a:latin typeface="標楷體" pitchFamily="65" charset="-120"/>
                <a:ea typeface="標楷體" pitchFamily="65" charset="-120"/>
              </a:rPr>
              <a:t>紅點設計大獎前三名</a:t>
            </a:r>
            <a:r>
              <a:rPr lang="en-US" altLang="zh-TW" dirty="0">
                <a:solidFill>
                  <a:srgbClr val="FF0000"/>
                </a:solidFill>
                <a:latin typeface="標楷體" pitchFamily="65" charset="-120"/>
                <a:ea typeface="標楷體" pitchFamily="65" charset="-120"/>
              </a:rPr>
              <a:t>Best of the </a:t>
            </a:r>
            <a:r>
              <a:rPr lang="en-US" altLang="zh-TW" dirty="0" smtClean="0">
                <a:solidFill>
                  <a:srgbClr val="FF0000"/>
                </a:solidFill>
                <a:latin typeface="標楷體" pitchFamily="65" charset="-120"/>
                <a:ea typeface="標楷體" pitchFamily="65" charset="-120"/>
              </a:rPr>
              <a:t>Best</a:t>
            </a:r>
            <a:r>
              <a:rPr lang="zh-TW" altLang="en-US" dirty="0" smtClean="0">
                <a:solidFill>
                  <a:srgbClr val="FF0000"/>
                </a:solidFill>
                <a:latin typeface="標楷體" pitchFamily="65" charset="-120"/>
                <a:ea typeface="標楷體" pitchFamily="65" charset="-120"/>
              </a:rPr>
              <a:t>獎項</a:t>
            </a:r>
            <a:endParaRPr lang="zh-TW" altLang="en-US" dirty="0">
              <a:solidFill>
                <a:srgbClr val="FF0000"/>
              </a:solidFill>
              <a:latin typeface="標楷體" pitchFamily="65" charset="-120"/>
              <a:ea typeface="標楷體" pitchFamily="65" charset="-120"/>
            </a:endParaRPr>
          </a:p>
        </p:txBody>
      </p:sp>
      <p:pic>
        <p:nvPicPr>
          <p:cNvPr id="61446" name="Picture 6" descr="http://www1.ntut.edu.tw/ezfiles/0/1000/pictures/821/part_37910_7200025_05370.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494613" y="3862825"/>
            <a:ext cx="3616832" cy="2712624"/>
          </a:xfrm>
          <a:prstGeom prst="rect">
            <a:avLst/>
          </a:prstGeom>
          <a:noFill/>
          <a:extLst>
            <a:ext uri="{909E8E84-426E-40DD-AFC4-6F175D3DCCD1}">
              <a14:hiddenFill xmlns="" xmlns:a14="http://schemas.microsoft.com/office/drawing/2010/main">
                <a:solidFill>
                  <a:srgbClr val="FFFFFF"/>
                </a:solidFill>
              </a14:hiddenFill>
            </a:ext>
          </a:extLst>
        </p:spPr>
      </p:pic>
      <p:pic>
        <p:nvPicPr>
          <p:cNvPr id="61448" name="Picture 8" descr="http://www1.ntut.edu.tw/ezfiles/0/1000/pictures/821/part_37910_9988527_05371.jpg"/>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618285" y="4723864"/>
            <a:ext cx="2468777" cy="1851583"/>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矩形 10"/>
          <p:cNvSpPr/>
          <p:nvPr/>
        </p:nvSpPr>
        <p:spPr>
          <a:xfrm>
            <a:off x="3087062" y="4412100"/>
            <a:ext cx="2659530" cy="1477328"/>
          </a:xfrm>
          <a:prstGeom prst="rect">
            <a:avLst/>
          </a:prstGeom>
        </p:spPr>
        <p:txBody>
          <a:bodyPr wrap="square">
            <a:spAutoFit/>
          </a:bodyPr>
          <a:lstStyle/>
          <a:p>
            <a:r>
              <a:rPr lang="zh-TW" altLang="en-US" dirty="0">
                <a:latin typeface="標楷體" pitchFamily="65" charset="-120"/>
                <a:ea typeface="標楷體" pitchFamily="65" charset="-120"/>
              </a:rPr>
              <a:t>工設系學生李昊哲、沈秉豪</a:t>
            </a:r>
            <a:r>
              <a:rPr lang="zh-TW" altLang="en-US" dirty="0" smtClean="0">
                <a:latin typeface="標楷體" pitchFamily="65" charset="-120"/>
                <a:ea typeface="標楷體" pitchFamily="65" charset="-120"/>
              </a:rPr>
              <a:t>第四十二</a:t>
            </a:r>
            <a:r>
              <a:rPr lang="zh-TW" altLang="en-US" dirty="0">
                <a:latin typeface="標楷體" pitchFamily="65" charset="-120"/>
                <a:ea typeface="標楷體" pitchFamily="65" charset="-120"/>
              </a:rPr>
              <a:t>屆</a:t>
            </a:r>
            <a:r>
              <a:rPr lang="zh-TW" altLang="en-US" dirty="0">
                <a:solidFill>
                  <a:srgbClr val="FF0000"/>
                </a:solidFill>
                <a:latin typeface="標楷體" pitchFamily="65" charset="-120"/>
                <a:ea typeface="標楷體" pitchFamily="65" charset="-120"/>
              </a:rPr>
              <a:t>國際技能</a:t>
            </a:r>
            <a:r>
              <a:rPr lang="zh-TW" altLang="en-US" dirty="0" smtClean="0">
                <a:solidFill>
                  <a:srgbClr val="FF0000"/>
                </a:solidFill>
                <a:latin typeface="標楷體" pitchFamily="65" charset="-120"/>
                <a:ea typeface="標楷體" pitchFamily="65" charset="-120"/>
              </a:rPr>
              <a:t>競賽</a:t>
            </a:r>
            <a:r>
              <a:rPr lang="zh-TW" altLang="en-US" dirty="0">
                <a:solidFill>
                  <a:srgbClr val="FF0000"/>
                </a:solidFill>
                <a:latin typeface="標楷體" pitchFamily="65" charset="-120"/>
                <a:ea typeface="標楷體" pitchFamily="65" charset="-120"/>
              </a:rPr>
              <a:t>榮獲</a:t>
            </a:r>
            <a:r>
              <a:rPr lang="zh-TW" altLang="en-US" dirty="0" smtClean="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門窗木工</a:t>
            </a:r>
            <a:r>
              <a:rPr lang="zh-TW" altLang="en-US" dirty="0" smtClean="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銀牌</a:t>
            </a:r>
            <a:r>
              <a:rPr lang="zh-TW" altLang="en-US" dirty="0" smtClean="0">
                <a:solidFill>
                  <a:srgbClr val="FF0000"/>
                </a:solidFill>
                <a:latin typeface="標楷體" pitchFamily="65" charset="-120"/>
                <a:ea typeface="標楷體" pitchFamily="65" charset="-120"/>
              </a:rPr>
              <a:t>及</a:t>
            </a:r>
            <a:r>
              <a:rPr lang="zh-TW" altLang="en-US" dirty="0">
                <a:solidFill>
                  <a:srgbClr val="FF0000"/>
                </a:solidFill>
                <a:latin typeface="標楷體" pitchFamily="65" charset="-120"/>
                <a:ea typeface="標楷體" pitchFamily="65" charset="-120"/>
              </a:rPr>
              <a:t>「油漆裝潢</a:t>
            </a:r>
            <a:r>
              <a:rPr lang="zh-TW" altLang="en-US" dirty="0" smtClean="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銅牌</a:t>
            </a:r>
            <a:r>
              <a:rPr lang="zh-TW" altLang="en-US" dirty="0" smtClean="0">
                <a:solidFill>
                  <a:srgbClr val="FF0000"/>
                </a:solidFill>
                <a:latin typeface="標楷體" pitchFamily="65" charset="-120"/>
                <a:ea typeface="標楷體" pitchFamily="65" charset="-120"/>
              </a:rPr>
              <a:t>職</a:t>
            </a:r>
            <a:r>
              <a:rPr lang="zh-TW" altLang="en-US" dirty="0">
                <a:solidFill>
                  <a:srgbClr val="FF0000"/>
                </a:solidFill>
                <a:latin typeface="標楷體" pitchFamily="65" charset="-120"/>
                <a:ea typeface="標楷體" pitchFamily="65" charset="-120"/>
              </a:rPr>
              <a:t>類</a:t>
            </a:r>
            <a:r>
              <a:rPr lang="zh-TW" altLang="en-US" dirty="0" smtClean="0">
                <a:solidFill>
                  <a:srgbClr val="FF0000"/>
                </a:solidFill>
                <a:latin typeface="標楷體" pitchFamily="65" charset="-120"/>
                <a:ea typeface="標楷體" pitchFamily="65" charset="-120"/>
              </a:rPr>
              <a:t>競賽</a:t>
            </a:r>
            <a:endParaRPr lang="zh-TW" altLang="en-US"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316499545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2</a:t>
            </a:fld>
            <a:endParaRPr lang="zh-TW" altLang="en-US"/>
          </a:p>
        </p:txBody>
      </p:sp>
      <p:sp>
        <p:nvSpPr>
          <p:cNvPr id="6" name="矩形 5"/>
          <p:cNvSpPr/>
          <p:nvPr/>
        </p:nvSpPr>
        <p:spPr>
          <a:xfrm>
            <a:off x="2339752" y="2420888"/>
            <a:ext cx="6030416" cy="3908762"/>
          </a:xfrm>
          <a:prstGeom prst="rect">
            <a:avLst/>
          </a:prstGeom>
        </p:spPr>
        <p:txBody>
          <a:bodyPr wrap="square">
            <a:spAutoFit/>
          </a:bodyPr>
          <a:lstStyle/>
          <a:p>
            <a:pPr>
              <a:spcBef>
                <a:spcPts val="2400"/>
              </a:spcBef>
              <a:buFont typeface="Wingdings" pitchFamily="2" charset="2"/>
              <a:buChar char="Ø"/>
            </a:pPr>
            <a:r>
              <a:rPr lang="zh-TW" altLang="en-US" sz="2800" dirty="0" smtClean="0">
                <a:latin typeface="Times New Roman" pitchFamily="18" charset="0"/>
                <a:ea typeface="標楷體" pitchFamily="65" charset="-120"/>
                <a:cs typeface="Times New Roman" pitchFamily="18" charset="0"/>
              </a:rPr>
              <a:t>組織架構與基本資料統計</a:t>
            </a:r>
            <a:endParaRPr lang="en-US" altLang="zh-TW" sz="2800" dirty="0" smtClean="0">
              <a:latin typeface="Times New Roman" pitchFamily="18" charset="0"/>
              <a:ea typeface="標楷體" pitchFamily="65" charset="-120"/>
              <a:cs typeface="Times New Roman" pitchFamily="18" charset="0"/>
            </a:endParaRPr>
          </a:p>
          <a:p>
            <a:pPr>
              <a:spcBef>
                <a:spcPts val="2400"/>
              </a:spcBef>
              <a:buFont typeface="Wingdings" pitchFamily="2" charset="2"/>
              <a:buChar char="Ø"/>
            </a:pPr>
            <a:r>
              <a:rPr lang="zh-TW" altLang="en-US" sz="2800" dirty="0" smtClean="0">
                <a:latin typeface="Times New Roman" pitchFamily="18" charset="0"/>
                <a:ea typeface="標楷體" pitchFamily="65" charset="-120"/>
                <a:cs typeface="Times New Roman" pitchFamily="18" charset="0"/>
              </a:rPr>
              <a:t>研究發展與成長指標</a:t>
            </a:r>
            <a:endParaRPr lang="en-US" altLang="zh-TW" sz="2800" dirty="0" smtClean="0">
              <a:latin typeface="Times New Roman" pitchFamily="18" charset="0"/>
              <a:ea typeface="標楷體" pitchFamily="65" charset="-120"/>
              <a:cs typeface="Times New Roman" pitchFamily="18" charset="0"/>
            </a:endParaRPr>
          </a:p>
          <a:p>
            <a:pPr>
              <a:spcBef>
                <a:spcPts val="2400"/>
              </a:spcBef>
              <a:buFont typeface="Wingdings" pitchFamily="2" charset="2"/>
              <a:buChar char="Ø"/>
            </a:pPr>
            <a:r>
              <a:rPr lang="zh-TW" altLang="en-US" sz="2800" dirty="0" smtClean="0">
                <a:latin typeface="Times New Roman" pitchFamily="18" charset="0"/>
                <a:ea typeface="標楷體" pitchFamily="65" charset="-120"/>
                <a:cs typeface="Times New Roman" pitchFamily="18" charset="0"/>
              </a:rPr>
              <a:t>國際化交流</a:t>
            </a:r>
            <a:endParaRPr lang="en-US" altLang="zh-TW" sz="2800" dirty="0" smtClean="0">
              <a:latin typeface="Times New Roman" pitchFamily="18" charset="0"/>
              <a:ea typeface="標楷體" pitchFamily="65" charset="-120"/>
              <a:cs typeface="Times New Roman" pitchFamily="18" charset="0"/>
            </a:endParaRPr>
          </a:p>
          <a:p>
            <a:pPr>
              <a:spcBef>
                <a:spcPts val="2400"/>
              </a:spcBef>
              <a:buFont typeface="Wingdings" pitchFamily="2" charset="2"/>
              <a:buChar char="Ø"/>
            </a:pPr>
            <a:r>
              <a:rPr lang="zh-TW" altLang="en-US" sz="2800" dirty="0" smtClean="0">
                <a:latin typeface="Times New Roman" pitchFamily="18" charset="0"/>
                <a:ea typeface="標楷體" pitchFamily="65" charset="-120"/>
                <a:cs typeface="Times New Roman" pitchFamily="18" charset="0"/>
              </a:rPr>
              <a:t>近期重要工作執行</a:t>
            </a:r>
            <a:endParaRPr lang="en-US" altLang="zh-TW" sz="2800" dirty="0" smtClean="0">
              <a:latin typeface="Times New Roman" pitchFamily="18" charset="0"/>
              <a:ea typeface="標楷體" pitchFamily="65" charset="-120"/>
              <a:cs typeface="Times New Roman" pitchFamily="18" charset="0"/>
            </a:endParaRPr>
          </a:p>
          <a:p>
            <a:pPr>
              <a:spcBef>
                <a:spcPts val="2400"/>
              </a:spcBef>
            </a:pPr>
            <a:r>
              <a:rPr lang="zh-TW" altLang="en-US" sz="2800" dirty="0" smtClean="0">
                <a:latin typeface="標楷體" pitchFamily="65" charset="-120"/>
                <a:ea typeface="標楷體" pitchFamily="65" charset="-120"/>
              </a:rPr>
              <a:t/>
            </a:r>
            <a:br>
              <a:rPr lang="zh-TW" altLang="en-US" sz="2800" dirty="0" smtClean="0">
                <a:latin typeface="標楷體" pitchFamily="65" charset="-120"/>
                <a:ea typeface="標楷體" pitchFamily="65" charset="-120"/>
              </a:rPr>
            </a:br>
            <a:endParaRPr lang="zh-TW" altLang="en-US" sz="2800" dirty="0"/>
          </a:p>
        </p:txBody>
      </p:sp>
      <p:sp>
        <p:nvSpPr>
          <p:cNvPr id="7" name="文字方塊 6"/>
          <p:cNvSpPr txBox="1"/>
          <p:nvPr/>
        </p:nvSpPr>
        <p:spPr>
          <a:xfrm>
            <a:off x="3131840" y="1340768"/>
            <a:ext cx="2441694" cy="769441"/>
          </a:xfrm>
          <a:prstGeom prst="rect">
            <a:avLst/>
          </a:prstGeom>
          <a:noFill/>
        </p:spPr>
        <p:txBody>
          <a:bodyPr wrap="none" rtlCol="0">
            <a:spAutoFit/>
          </a:bodyPr>
          <a:lstStyle/>
          <a:p>
            <a:r>
              <a:rPr lang="zh-TW" altLang="en-US" sz="4400" dirty="0" smtClean="0">
                <a:solidFill>
                  <a:srgbClr val="FFFF00"/>
                </a:solidFill>
                <a:latin typeface="標楷體" pitchFamily="65" charset="-120"/>
                <a:ea typeface="標楷體" pitchFamily="65" charset="-120"/>
              </a:rPr>
              <a:t>簡報大綱</a:t>
            </a:r>
            <a:endParaRPr lang="zh-TW" altLang="en-US" sz="4400" dirty="0">
              <a:solidFill>
                <a:srgbClr val="FFFF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260648"/>
            <a:ext cx="9144000" cy="707886"/>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國際競賽獲獎</a:t>
            </a:r>
            <a:endParaRPr lang="zh-TW" altLang="en-US" sz="40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20</a:t>
            </a:fld>
            <a:endParaRPr lang="zh-TW" altLang="en-US" dirty="0"/>
          </a:p>
        </p:txBody>
      </p:sp>
      <p:sp>
        <p:nvSpPr>
          <p:cNvPr id="5" name="矩形 4"/>
          <p:cNvSpPr/>
          <p:nvPr/>
        </p:nvSpPr>
        <p:spPr>
          <a:xfrm>
            <a:off x="0" y="1268760"/>
            <a:ext cx="3528392" cy="584775"/>
          </a:xfrm>
          <a:prstGeom prst="rect">
            <a:avLst/>
          </a:prstGeom>
        </p:spPr>
        <p:txBody>
          <a:bodyPr wrap="square">
            <a:spAutoFit/>
          </a:bodyPr>
          <a:lstStyle/>
          <a:p>
            <a:r>
              <a:rPr lang="en-US" altLang="zh-TW" sz="1600" dirty="0" smtClean="0">
                <a:solidFill>
                  <a:srgbClr val="FFFF00"/>
                </a:solidFill>
                <a:latin typeface="標楷體" pitchFamily="65" charset="-120"/>
                <a:ea typeface="標楷體" pitchFamily="65" charset="-120"/>
              </a:rPr>
              <a:t>2013</a:t>
            </a:r>
            <a:r>
              <a:rPr lang="zh-TW" altLang="en-US" sz="1600" dirty="0">
                <a:solidFill>
                  <a:srgbClr val="FFFF00"/>
                </a:solidFill>
                <a:latin typeface="標楷體" pitchFamily="65" charset="-120"/>
                <a:ea typeface="標楷體" pitchFamily="65" charset="-120"/>
              </a:rPr>
              <a:t>年第十六屆莫斯科俄羅斯阿基米德國際發明展暨發明競賽「金牌」</a:t>
            </a:r>
          </a:p>
        </p:txBody>
      </p:sp>
      <p:sp>
        <p:nvSpPr>
          <p:cNvPr id="11" name="矩形 10"/>
          <p:cNvSpPr/>
          <p:nvPr/>
        </p:nvSpPr>
        <p:spPr>
          <a:xfrm>
            <a:off x="4139952" y="1268760"/>
            <a:ext cx="4788024" cy="646331"/>
          </a:xfrm>
          <a:prstGeom prst="rect">
            <a:avLst/>
          </a:prstGeom>
        </p:spPr>
        <p:txBody>
          <a:bodyPr wrap="square">
            <a:spAutoFit/>
          </a:bodyPr>
          <a:lstStyle/>
          <a:p>
            <a:r>
              <a:rPr lang="en-US" altLang="zh-TW" dirty="0" smtClean="0">
                <a:solidFill>
                  <a:srgbClr val="FFFF00"/>
                </a:solidFill>
                <a:latin typeface="標楷體" pitchFamily="65" charset="-120"/>
                <a:ea typeface="標楷體" pitchFamily="65" charset="-120"/>
              </a:rPr>
              <a:t>2013</a:t>
            </a:r>
            <a:r>
              <a:rPr lang="zh-TW" altLang="en-US" dirty="0">
                <a:solidFill>
                  <a:srgbClr val="FFFF00"/>
                </a:solidFill>
                <a:latin typeface="標楷體" pitchFamily="65" charset="-120"/>
                <a:ea typeface="標楷體" pitchFamily="65" charset="-120"/>
              </a:rPr>
              <a:t>德國</a:t>
            </a:r>
            <a:r>
              <a:rPr lang="en-US" altLang="zh-TW" dirty="0" err="1">
                <a:solidFill>
                  <a:srgbClr val="FFFF00"/>
                </a:solidFill>
                <a:latin typeface="標楷體" pitchFamily="65" charset="-120"/>
                <a:ea typeface="標楷體" pitchFamily="65" charset="-120"/>
              </a:rPr>
              <a:t>iF</a:t>
            </a:r>
            <a:r>
              <a:rPr lang="zh-TW" altLang="en-US" dirty="0">
                <a:solidFill>
                  <a:srgbClr val="FFFF00"/>
                </a:solidFill>
                <a:latin typeface="標楷體" pitchFamily="65" charset="-120"/>
                <a:ea typeface="標楷體" pitchFamily="65" charset="-120"/>
              </a:rPr>
              <a:t>設計獎「</a:t>
            </a:r>
            <a:r>
              <a:rPr lang="en-US" altLang="zh-TW" dirty="0">
                <a:solidFill>
                  <a:srgbClr val="FFFF00"/>
                </a:solidFill>
                <a:latin typeface="標楷體" pitchFamily="65" charset="-120"/>
                <a:ea typeface="標楷體" pitchFamily="65" charset="-120"/>
              </a:rPr>
              <a:t>Award</a:t>
            </a:r>
            <a:r>
              <a:rPr lang="zh-TW" altLang="en-US" dirty="0" smtClean="0">
                <a:solidFill>
                  <a:srgbClr val="FFFF00"/>
                </a:solidFill>
                <a:latin typeface="標楷體" pitchFamily="65" charset="-120"/>
                <a:ea typeface="標楷體" pitchFamily="65" charset="-120"/>
              </a:rPr>
              <a:t>」 「</a:t>
            </a:r>
            <a:r>
              <a:rPr lang="en-US" altLang="zh-TW" dirty="0" smtClean="0">
                <a:solidFill>
                  <a:srgbClr val="FFFF00"/>
                </a:solidFill>
                <a:latin typeface="標楷體" pitchFamily="65" charset="-120"/>
                <a:ea typeface="標楷體" pitchFamily="65" charset="-120"/>
              </a:rPr>
              <a:t>Top 100 Winner </a:t>
            </a:r>
            <a:r>
              <a:rPr lang="zh-TW" altLang="en-US" dirty="0" smtClean="0">
                <a:solidFill>
                  <a:srgbClr val="FFFF00"/>
                </a:solidFill>
                <a:latin typeface="標楷體" pitchFamily="65" charset="-120"/>
                <a:ea typeface="標楷體" pitchFamily="65" charset="-120"/>
              </a:rPr>
              <a:t>」 「</a:t>
            </a:r>
            <a:r>
              <a:rPr lang="en-US" altLang="zh-TW" dirty="0" smtClean="0">
                <a:solidFill>
                  <a:srgbClr val="FFFF00"/>
                </a:solidFill>
                <a:latin typeface="標楷體" pitchFamily="65" charset="-120"/>
                <a:ea typeface="標楷體" pitchFamily="65" charset="-120"/>
              </a:rPr>
              <a:t>Top 300 (finalist)</a:t>
            </a:r>
            <a:r>
              <a:rPr lang="zh-TW" altLang="en-US" dirty="0" smtClean="0">
                <a:solidFill>
                  <a:srgbClr val="FFFF00"/>
                </a:solidFill>
                <a:latin typeface="標楷體" pitchFamily="65" charset="-120"/>
                <a:ea typeface="標楷體" pitchFamily="65" charset="-120"/>
              </a:rPr>
              <a:t>」獎</a:t>
            </a:r>
            <a:endParaRPr lang="zh-TW" altLang="en-US" dirty="0">
              <a:solidFill>
                <a:srgbClr val="FFFF00"/>
              </a:solidFill>
              <a:latin typeface="標楷體" pitchFamily="65" charset="-120"/>
              <a:ea typeface="標楷體" pitchFamily="65" charset="-120"/>
            </a:endParaRPr>
          </a:p>
        </p:txBody>
      </p:sp>
      <p:pic>
        <p:nvPicPr>
          <p:cNvPr id="57346" name="Picture 2" descr="http://www.id.ntut.edu.tw/ezfiles/56/1056/pictures/190/part_36034_9517201_64160.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98832" y="2005906"/>
            <a:ext cx="3309888" cy="4677651"/>
          </a:xfrm>
          <a:prstGeom prst="rect">
            <a:avLst/>
          </a:prstGeom>
          <a:noFill/>
          <a:extLst>
            <a:ext uri="{909E8E84-426E-40DD-AFC4-6F175D3DCCD1}">
              <a14:hiddenFill xmlns="" xmlns:a14="http://schemas.microsoft.com/office/drawing/2010/main">
                <a:solidFill>
                  <a:srgbClr val="FFFFFF"/>
                </a:solidFill>
              </a14:hiddenFill>
            </a:ext>
          </a:extLst>
        </p:spPr>
      </p:pic>
      <p:pic>
        <p:nvPicPr>
          <p:cNvPr id="57350" name="Picture 6" descr="http://www.id.ntut.edu.tw/ezfiles/56/1056/pictures/778/part_35869_4462045_69462.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3779911" y="2060848"/>
            <a:ext cx="2960473" cy="172819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圖片 9" descr="圖片1.jpg"/>
          <p:cNvPicPr>
            <a:picLocks noChangeAspect="1"/>
          </p:cNvPicPr>
          <p:nvPr/>
        </p:nvPicPr>
        <p:blipFill>
          <a:blip r:embed="rId5" cstate="email"/>
          <a:stretch>
            <a:fillRect/>
          </a:stretch>
        </p:blipFill>
        <p:spPr>
          <a:xfrm>
            <a:off x="3995936" y="4581128"/>
            <a:ext cx="2414439" cy="1944216"/>
          </a:xfrm>
          <a:prstGeom prst="rect">
            <a:avLst/>
          </a:prstGeom>
          <a:effectLst>
            <a:outerShdw blurRad="50800" dist="38100" dir="2700000" algn="tl" rotWithShape="0">
              <a:prstClr val="black">
                <a:alpha val="40000"/>
              </a:prstClr>
            </a:outerShdw>
          </a:effectLst>
        </p:spPr>
      </p:pic>
      <p:pic>
        <p:nvPicPr>
          <p:cNvPr id="12" name="圖片 11" descr="photo (1).jpg"/>
          <p:cNvPicPr>
            <a:picLocks noChangeAspect="1"/>
          </p:cNvPicPr>
          <p:nvPr/>
        </p:nvPicPr>
        <p:blipFill>
          <a:blip r:embed="rId6" cstate="email"/>
          <a:stretch>
            <a:fillRect/>
          </a:stretch>
        </p:blipFill>
        <p:spPr>
          <a:xfrm>
            <a:off x="6556987" y="4581128"/>
            <a:ext cx="2587013" cy="2016224"/>
          </a:xfrm>
          <a:prstGeom prst="rect">
            <a:avLst/>
          </a:prstGeom>
          <a:effectLst>
            <a:outerShdw blurRad="50800" dist="38100" dir="2700000" algn="tl" rotWithShape="0">
              <a:prstClr val="black">
                <a:alpha val="40000"/>
              </a:prstClr>
            </a:outerShdw>
          </a:effectLst>
        </p:spPr>
      </p:pic>
      <p:pic>
        <p:nvPicPr>
          <p:cNvPr id="13" name="Picture 4" descr="http://www.id.ntut.edu.tw/ezfiles/56/1056/pictures/991/part_35953_9155237_60881.jpg"/>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6839744" y="2276872"/>
            <a:ext cx="2304256" cy="1540605"/>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6" descr="http://wwwid.web.ntut.edu.tw/ezfiles/56/1056/form/391/form_2_8977375_63294.jpg"/>
          <p:cNvPicPr>
            <a:picLocks noChangeAspect="1" noChangeArrowheads="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5508104" y="2924944"/>
            <a:ext cx="1859739" cy="22200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0343776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直線接點 2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160184"/>
            <a:ext cx="9144000" cy="892552"/>
          </a:xfrm>
          <a:prstGeom prst="rect">
            <a:avLst/>
          </a:prstGeom>
          <a:solidFill>
            <a:schemeClr val="bg1"/>
          </a:solidFill>
          <a:ln w="9525">
            <a:noFill/>
            <a:miter lim="800000"/>
            <a:headEnd/>
            <a:tailEnd/>
          </a:ln>
        </p:spPr>
        <p:txBody>
          <a:bodyPr wrap="square">
            <a:spAutoFit/>
          </a:bodyPr>
          <a:lstStyle/>
          <a:p>
            <a:r>
              <a:rPr lang="zh-TW" altLang="en-US" sz="4000" dirty="0" smtClean="0">
                <a:latin typeface="標楷體" pitchFamily="65" charset="-120"/>
                <a:ea typeface="標楷體" pitchFamily="65" charset="-120"/>
              </a:rPr>
              <a:t>國際競賽獲獎</a:t>
            </a:r>
            <a:endParaRPr lang="en-US" altLang="zh-TW" sz="40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21</a:t>
            </a:fld>
            <a:endParaRPr lang="zh-TW" altLang="en-US" dirty="0"/>
          </a:p>
        </p:txBody>
      </p:sp>
      <p:pic>
        <p:nvPicPr>
          <p:cNvPr id="12" name="Picture 1" descr="Z:\工作檔\logo.jpg"/>
          <p:cNvPicPr>
            <a:picLocks noChangeAspect="1" noChangeArrowheads="1"/>
          </p:cNvPicPr>
          <p:nvPr/>
        </p:nvPicPr>
        <p:blipFill>
          <a:blip r:embed="rId3" cstate="email"/>
          <a:srcRect/>
          <a:stretch>
            <a:fillRect/>
          </a:stretch>
        </p:blipFill>
        <p:spPr bwMode="auto">
          <a:xfrm>
            <a:off x="3635375" y="0"/>
            <a:ext cx="1100138" cy="981075"/>
          </a:xfrm>
          <a:prstGeom prst="rect">
            <a:avLst/>
          </a:prstGeom>
          <a:noFill/>
          <a:ln w="9525">
            <a:noFill/>
            <a:miter lim="800000"/>
            <a:headEnd/>
            <a:tailEnd/>
          </a:ln>
        </p:spPr>
      </p:pic>
      <p:pic>
        <p:nvPicPr>
          <p:cNvPr id="13" name="Picture 2" descr="Z:\工作檔\rdda_win08.jpg"/>
          <p:cNvPicPr>
            <a:picLocks noChangeAspect="1" noChangeArrowheads="1"/>
          </p:cNvPicPr>
          <p:nvPr/>
        </p:nvPicPr>
        <p:blipFill>
          <a:blip r:embed="rId4" cstate="email"/>
          <a:srcRect/>
          <a:stretch>
            <a:fillRect/>
          </a:stretch>
        </p:blipFill>
        <p:spPr bwMode="auto">
          <a:xfrm>
            <a:off x="5148263" y="0"/>
            <a:ext cx="933450" cy="806450"/>
          </a:xfrm>
          <a:prstGeom prst="rect">
            <a:avLst/>
          </a:prstGeom>
          <a:noFill/>
          <a:ln w="9525">
            <a:noFill/>
            <a:miter lim="800000"/>
            <a:headEnd/>
            <a:tailEnd/>
          </a:ln>
        </p:spPr>
      </p:pic>
      <p:pic>
        <p:nvPicPr>
          <p:cNvPr id="14" name="Picture 2" descr="Z:\工作檔\rdda_win08.jpg"/>
          <p:cNvPicPr>
            <a:picLocks noChangeAspect="1" noChangeArrowheads="1"/>
          </p:cNvPicPr>
          <p:nvPr/>
        </p:nvPicPr>
        <p:blipFill>
          <a:blip r:embed="rId5" cstate="email"/>
          <a:srcRect/>
          <a:stretch>
            <a:fillRect/>
          </a:stretch>
        </p:blipFill>
        <p:spPr bwMode="auto">
          <a:xfrm>
            <a:off x="5003800" y="765175"/>
            <a:ext cx="2035175" cy="254000"/>
          </a:xfrm>
          <a:prstGeom prst="rect">
            <a:avLst/>
          </a:prstGeom>
          <a:noFill/>
          <a:ln w="9525">
            <a:noFill/>
            <a:miter lim="800000"/>
            <a:headEnd/>
            <a:tailEnd/>
          </a:ln>
        </p:spPr>
      </p:pic>
      <p:pic>
        <p:nvPicPr>
          <p:cNvPr id="16" name="Picture 8" descr="http://www.imaginecup.com/Content/themes/base/images/Logo.jpg">
            <a:hlinkClick r:id="rId6"/>
          </p:cNvPr>
          <p:cNvPicPr>
            <a:picLocks noChangeAspect="1" noChangeArrowheads="1"/>
          </p:cNvPicPr>
          <p:nvPr/>
        </p:nvPicPr>
        <p:blipFill>
          <a:blip r:embed="rId7" cstate="email"/>
          <a:srcRect/>
          <a:stretch>
            <a:fillRect/>
          </a:stretch>
        </p:blipFill>
        <p:spPr bwMode="auto">
          <a:xfrm>
            <a:off x="7092950" y="188913"/>
            <a:ext cx="1730375" cy="676275"/>
          </a:xfrm>
          <a:prstGeom prst="rect">
            <a:avLst/>
          </a:prstGeom>
          <a:noFill/>
          <a:ln w="9525">
            <a:noFill/>
            <a:miter lim="800000"/>
            <a:headEnd/>
            <a:tailEnd/>
          </a:ln>
        </p:spPr>
      </p:pic>
      <p:pic>
        <p:nvPicPr>
          <p:cNvPr id="80898" name="Picture 2" descr="photo (2)"/>
          <p:cNvPicPr>
            <a:picLocks noChangeAspect="1" noChangeArrowheads="1"/>
          </p:cNvPicPr>
          <p:nvPr/>
        </p:nvPicPr>
        <p:blipFill>
          <a:blip r:embed="rId8" cstate="print"/>
          <a:srcRect/>
          <a:stretch>
            <a:fillRect/>
          </a:stretch>
        </p:blipFill>
        <p:spPr bwMode="auto">
          <a:xfrm>
            <a:off x="352425" y="2060848"/>
            <a:ext cx="4291013" cy="3219450"/>
          </a:xfrm>
          <a:prstGeom prst="rect">
            <a:avLst/>
          </a:prstGeom>
          <a:noFill/>
          <a:ln w="9525">
            <a:noFill/>
            <a:miter lim="800000"/>
            <a:headEnd/>
            <a:tailEnd/>
          </a:ln>
        </p:spPr>
      </p:pic>
      <p:sp>
        <p:nvSpPr>
          <p:cNvPr id="17" name="矩形 16"/>
          <p:cNvSpPr/>
          <p:nvPr/>
        </p:nvSpPr>
        <p:spPr>
          <a:xfrm>
            <a:off x="251520" y="1412776"/>
            <a:ext cx="4247902" cy="646331"/>
          </a:xfrm>
          <a:prstGeom prst="rect">
            <a:avLst/>
          </a:prstGeom>
        </p:spPr>
        <p:txBody>
          <a:bodyPr wrap="square">
            <a:spAutoFit/>
          </a:bodyPr>
          <a:lstStyle/>
          <a:p>
            <a:r>
              <a:rPr lang="zh-TW" altLang="en-US" dirty="0" smtClean="0">
                <a:solidFill>
                  <a:srgbClr val="FFFF00"/>
                </a:solidFill>
                <a:latin typeface="標楷體" pitchFamily="65" charset="-120"/>
                <a:ea typeface="標楷體" pitchFamily="65" charset="-120"/>
              </a:rPr>
              <a:t>工設系吳筠綺、林季弘獲</a:t>
            </a:r>
            <a:r>
              <a:rPr lang="en-US" altLang="zh-TW" dirty="0" smtClean="0">
                <a:solidFill>
                  <a:srgbClr val="FFFF00"/>
                </a:solidFill>
                <a:latin typeface="標楷體" pitchFamily="65" charset="-120"/>
                <a:ea typeface="標楷體" pitchFamily="65" charset="-120"/>
              </a:rPr>
              <a:t>2013</a:t>
            </a:r>
            <a:r>
              <a:rPr lang="zh-TW" altLang="en-US" dirty="0" smtClean="0">
                <a:solidFill>
                  <a:srgbClr val="FFFF00"/>
                </a:solidFill>
                <a:latin typeface="標楷體" pitchFamily="65" charset="-120"/>
                <a:ea typeface="標楷體" pitchFamily="65" charset="-120"/>
              </a:rPr>
              <a:t>德國紅點設計大獎</a:t>
            </a:r>
            <a:r>
              <a:rPr lang="en-US" altLang="zh-TW" dirty="0" smtClean="0">
                <a:solidFill>
                  <a:srgbClr val="FFFF00"/>
                </a:solidFill>
                <a:latin typeface="標楷體" pitchFamily="65" charset="-120"/>
                <a:ea typeface="標楷體" pitchFamily="65" charset="-120"/>
              </a:rPr>
              <a:t>Best of the Best</a:t>
            </a:r>
            <a:r>
              <a:rPr lang="zh-TW" altLang="en-US" dirty="0" smtClean="0">
                <a:solidFill>
                  <a:srgbClr val="FFFF00"/>
                </a:solidFill>
                <a:latin typeface="標楷體" pitchFamily="65" charset="-120"/>
                <a:ea typeface="標楷體" pitchFamily="65" charset="-120"/>
              </a:rPr>
              <a:t>獎項</a:t>
            </a:r>
            <a:endParaRPr lang="zh-TW" altLang="en-US" dirty="0">
              <a:solidFill>
                <a:srgbClr val="FFFF00"/>
              </a:solidFill>
            </a:endParaRPr>
          </a:p>
        </p:txBody>
      </p:sp>
      <p:pic>
        <p:nvPicPr>
          <p:cNvPr id="80899" name="Picture 3"/>
          <p:cNvPicPr>
            <a:picLocks noChangeAspect="1" noChangeArrowheads="1"/>
          </p:cNvPicPr>
          <p:nvPr/>
        </p:nvPicPr>
        <p:blipFill>
          <a:blip r:embed="rId9" cstate="email"/>
          <a:srcRect/>
          <a:stretch>
            <a:fillRect/>
          </a:stretch>
        </p:blipFill>
        <p:spPr bwMode="auto">
          <a:xfrm>
            <a:off x="5292080" y="1340768"/>
            <a:ext cx="3600400" cy="5097114"/>
          </a:xfrm>
          <a:prstGeom prst="rect">
            <a:avLst/>
          </a:prstGeom>
          <a:noFill/>
          <a:ln w="9525">
            <a:noFill/>
            <a:miter lim="800000"/>
            <a:headEnd/>
            <a:tailEnd/>
          </a:ln>
          <a:effectLst/>
        </p:spPr>
      </p:pic>
      <p:grpSp>
        <p:nvGrpSpPr>
          <p:cNvPr id="18" name="群組 41"/>
          <p:cNvGrpSpPr>
            <a:grpSpLocks/>
          </p:cNvGrpSpPr>
          <p:nvPr/>
        </p:nvGrpSpPr>
        <p:grpSpPr bwMode="auto">
          <a:xfrm>
            <a:off x="2411760" y="4005064"/>
            <a:ext cx="3600400" cy="1919784"/>
            <a:chOff x="-1745774" y="3774240"/>
            <a:chExt cx="2459862" cy="818064"/>
          </a:xfrm>
        </p:grpSpPr>
        <p:pic>
          <p:nvPicPr>
            <p:cNvPr id="19" name="Picture 2" descr="Y:\文伶\圖檔1020416\png\Colorful Vector Sale Stickers-01.png"/>
            <p:cNvPicPr>
              <a:picLocks noChangeAspect="1" noChangeArrowheads="1"/>
            </p:cNvPicPr>
            <p:nvPr/>
          </p:nvPicPr>
          <p:blipFill>
            <a:blip r:embed="rId10" cstate="email"/>
            <a:srcRect/>
            <a:stretch>
              <a:fillRect/>
            </a:stretch>
          </p:blipFill>
          <p:spPr bwMode="auto">
            <a:xfrm rot="-205303">
              <a:off x="-1745774" y="3774240"/>
              <a:ext cx="2459862" cy="818064"/>
            </a:xfrm>
            <a:prstGeom prst="rect">
              <a:avLst/>
            </a:prstGeom>
            <a:noFill/>
            <a:ln w="9525">
              <a:noFill/>
              <a:miter lim="800000"/>
              <a:headEnd/>
              <a:tailEnd/>
            </a:ln>
          </p:spPr>
        </p:pic>
        <p:sp>
          <p:nvSpPr>
            <p:cNvPr id="20" name="文字方塊 19"/>
            <p:cNvSpPr txBox="1"/>
            <p:nvPr/>
          </p:nvSpPr>
          <p:spPr>
            <a:xfrm rot="21324319">
              <a:off x="-1453766" y="4126850"/>
              <a:ext cx="1581076" cy="249186"/>
            </a:xfrm>
            <a:prstGeom prst="rect">
              <a:avLst/>
            </a:prstGeom>
            <a:noFill/>
          </p:spPr>
          <p:txBody>
            <a:bodyPr wrap="square">
              <a:spAutoFit/>
            </a:bodyPr>
            <a:lstStyle/>
            <a:p>
              <a:pPr algn="ctr" fontAlgn="auto">
                <a:spcBef>
                  <a:spcPts val="0"/>
                </a:spcBef>
                <a:spcAft>
                  <a:spcPts val="0"/>
                </a:spcAft>
                <a:defRPr/>
              </a:pP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台灣參加紅點設計競賽獲獎最年輕的得主</a:t>
              </a:r>
              <a:endPar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p:txBody>
        </p:sp>
      </p:grpSp>
    </p:spTree>
    <p:extLst>
      <p:ext uri="{BB962C8B-B14F-4D97-AF65-F5344CB8AC3E}">
        <p14:creationId xmlns="" xmlns:p14="http://schemas.microsoft.com/office/powerpoint/2010/main" val="316499545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260648"/>
            <a:ext cx="9144000" cy="707886"/>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國際競賽獲獎</a:t>
            </a:r>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22</a:t>
            </a:fld>
            <a:endParaRPr lang="zh-TW" altLang="en-US" dirty="0"/>
          </a:p>
        </p:txBody>
      </p:sp>
      <p:sp>
        <p:nvSpPr>
          <p:cNvPr id="7" name="矩形 6"/>
          <p:cNvSpPr/>
          <p:nvPr/>
        </p:nvSpPr>
        <p:spPr>
          <a:xfrm>
            <a:off x="2123728" y="3789040"/>
            <a:ext cx="6336704" cy="461665"/>
          </a:xfrm>
          <a:prstGeom prst="rect">
            <a:avLst/>
          </a:prstGeom>
        </p:spPr>
        <p:txBody>
          <a:bodyPr wrap="square">
            <a:spAutoFit/>
          </a:bodyPr>
          <a:lstStyle/>
          <a:p>
            <a:r>
              <a:rPr lang="zh-TW" altLang="en-US" sz="2400" dirty="0" smtClean="0">
                <a:solidFill>
                  <a:srgbClr val="FF0000"/>
                </a:solidFill>
                <a:latin typeface="標楷體" pitchFamily="65" charset="-120"/>
                <a:ea typeface="標楷體" pitchFamily="65" charset="-120"/>
              </a:rPr>
              <a:t>美國工業設計大獎「</a:t>
            </a:r>
            <a:r>
              <a:rPr lang="en-US" altLang="zh-TW" sz="2400" dirty="0">
                <a:solidFill>
                  <a:srgbClr val="FF0000"/>
                </a:solidFill>
                <a:latin typeface="標楷體" pitchFamily="65" charset="-120"/>
                <a:ea typeface="標楷體" pitchFamily="65" charset="-120"/>
              </a:rPr>
              <a:t>IDEA </a:t>
            </a:r>
            <a:r>
              <a:rPr lang="en-US" altLang="zh-TW" sz="2400" dirty="0" smtClean="0">
                <a:solidFill>
                  <a:srgbClr val="FF0000"/>
                </a:solidFill>
                <a:latin typeface="標楷體" pitchFamily="65" charset="-120"/>
                <a:ea typeface="標楷體" pitchFamily="65" charset="-120"/>
              </a:rPr>
              <a:t>2013</a:t>
            </a:r>
            <a:r>
              <a:rPr lang="zh-TW" altLang="en-US" sz="2400" dirty="0" smtClean="0">
                <a:solidFill>
                  <a:srgbClr val="FF0000"/>
                </a:solidFill>
                <a:latin typeface="標楷體" pitchFamily="65" charset="-120"/>
                <a:ea typeface="標楷體" pitchFamily="65" charset="-120"/>
              </a:rPr>
              <a:t>」</a:t>
            </a:r>
            <a:r>
              <a:rPr lang="en-US" altLang="zh-TW" sz="2400" dirty="0" smtClean="0">
                <a:solidFill>
                  <a:srgbClr val="FF0000"/>
                </a:solidFill>
                <a:latin typeface="標楷體" pitchFamily="65" charset="-120"/>
                <a:ea typeface="標楷體" pitchFamily="65" charset="-120"/>
              </a:rPr>
              <a:t>Finalist </a:t>
            </a:r>
            <a:endParaRPr lang="zh-TW" altLang="en-US" sz="2400" dirty="0">
              <a:solidFill>
                <a:srgbClr val="FF0000"/>
              </a:solidFill>
              <a:latin typeface="標楷體" pitchFamily="65" charset="-120"/>
              <a:ea typeface="標楷體" pitchFamily="65" charset="-120"/>
            </a:endParaRPr>
          </a:p>
        </p:txBody>
      </p:sp>
      <p:pic>
        <p:nvPicPr>
          <p:cNvPr id="60418" name="Picture 2" descr="http://www.id.ntut.edu.tw/ezfiles/56/1056/pictures/936/part_37119_2289132_07224.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0294" y="1398729"/>
            <a:ext cx="4693487" cy="2346745"/>
          </a:xfrm>
          <a:prstGeom prst="rect">
            <a:avLst/>
          </a:prstGeom>
          <a:noFill/>
          <a:extLst>
            <a:ext uri="{909E8E84-426E-40DD-AFC4-6F175D3DCCD1}">
              <a14:hiddenFill xmlns="" xmlns:a14="http://schemas.microsoft.com/office/drawing/2010/main">
                <a:solidFill>
                  <a:srgbClr val="FFFFFF"/>
                </a:solidFill>
              </a14:hiddenFill>
            </a:ext>
          </a:extLst>
        </p:spPr>
      </p:pic>
      <p:pic>
        <p:nvPicPr>
          <p:cNvPr id="60420" name="Picture 4" descr="http://www.id.ntut.edu.tw/ezfiles/56/1056/pictures/804/part_37120_1082918_07448.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5004048" y="1196752"/>
            <a:ext cx="3637829" cy="2573229"/>
          </a:xfrm>
          <a:prstGeom prst="rect">
            <a:avLst/>
          </a:prstGeom>
          <a:noFill/>
          <a:extLst>
            <a:ext uri="{909E8E84-426E-40DD-AFC4-6F175D3DCCD1}">
              <a14:hiddenFill xmlns="" xmlns:a14="http://schemas.microsoft.com/office/drawing/2010/main">
                <a:solidFill>
                  <a:srgbClr val="FFFFFF"/>
                </a:solidFill>
              </a14:hiddenFill>
            </a:ext>
          </a:extLst>
        </p:spPr>
      </p:pic>
      <p:pic>
        <p:nvPicPr>
          <p:cNvPr id="60422" name="Picture 6" descr="http://www.id.ntut.edu.tw/ezfiles/56/1056/pictures/948/part_37218_4208989_45238.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3275856" y="4436442"/>
            <a:ext cx="3096344" cy="232225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408379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接點 1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 name="文字方塊 12"/>
          <p:cNvSpPr txBox="1">
            <a:spLocks noChangeArrowheads="1"/>
          </p:cNvSpPr>
          <p:nvPr/>
        </p:nvSpPr>
        <p:spPr bwMode="auto">
          <a:xfrm>
            <a:off x="0" y="116632"/>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國際競賽獲獎</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11"/>
          </p:nvPr>
        </p:nvSpPr>
        <p:spPr>
          <a:xfrm>
            <a:off x="7010400" y="6492875"/>
            <a:ext cx="2133600" cy="365125"/>
          </a:xfrm>
        </p:spPr>
        <p:txBody>
          <a:bodyPr/>
          <a:lstStyle/>
          <a:p>
            <a:pPr>
              <a:defRPr/>
            </a:pPr>
            <a:fld id="{259B526A-CEE8-4C67-8146-836A35AA3FF9}" type="slidenum">
              <a:rPr lang="zh-TW" altLang="en-US"/>
              <a:pPr>
                <a:defRPr/>
              </a:pPr>
              <a:t>23</a:t>
            </a:fld>
            <a:endParaRPr lang="zh-TW" altLang="en-US" dirty="0"/>
          </a:p>
        </p:txBody>
      </p:sp>
      <p:grpSp>
        <p:nvGrpSpPr>
          <p:cNvPr id="9" name="群組 27"/>
          <p:cNvGrpSpPr>
            <a:grpSpLocks/>
          </p:cNvGrpSpPr>
          <p:nvPr/>
        </p:nvGrpSpPr>
        <p:grpSpPr bwMode="auto">
          <a:xfrm>
            <a:off x="395536" y="1265238"/>
            <a:ext cx="8208912" cy="5592762"/>
            <a:chOff x="573752" y="2435062"/>
            <a:chExt cx="5041078" cy="3436000"/>
          </a:xfrm>
        </p:grpSpPr>
        <p:pic>
          <p:nvPicPr>
            <p:cNvPr id="14" name="Picture 2" descr="C:\Users\kara\Desktop\照片(101.8.3)\DSC05425(001).jpg"/>
            <p:cNvPicPr>
              <a:picLocks noChangeAspect="1" noChangeArrowheads="1"/>
            </p:cNvPicPr>
            <p:nvPr/>
          </p:nvPicPr>
          <p:blipFill>
            <a:blip r:embed="rId3" cstate="email">
              <a:lum bright="16000" contrast="22000"/>
            </a:blip>
            <a:srcRect/>
            <a:stretch>
              <a:fillRect/>
            </a:stretch>
          </p:blipFill>
          <p:spPr bwMode="auto">
            <a:xfrm>
              <a:off x="573752" y="2436037"/>
              <a:ext cx="1497825" cy="2108610"/>
            </a:xfrm>
            <a:prstGeom prst="rect">
              <a:avLst/>
            </a:prstGeom>
            <a:noFill/>
            <a:ln w="28575">
              <a:solidFill>
                <a:schemeClr val="accent6">
                  <a:lumMod val="20000"/>
                  <a:lumOff val="80000"/>
                </a:schemeClr>
              </a:solidFill>
            </a:ln>
          </p:spPr>
        </p:pic>
        <p:pic>
          <p:nvPicPr>
            <p:cNvPr id="16" name="Picture 13" descr="17_11-1"/>
            <p:cNvPicPr>
              <a:picLocks noChangeAspect="1" noChangeArrowheads="1"/>
            </p:cNvPicPr>
            <p:nvPr/>
          </p:nvPicPr>
          <p:blipFill>
            <a:blip r:embed="rId4" cstate="email"/>
            <a:srcRect/>
            <a:stretch>
              <a:fillRect/>
            </a:stretch>
          </p:blipFill>
          <p:spPr bwMode="auto">
            <a:xfrm>
              <a:off x="3742104" y="2435062"/>
              <a:ext cx="1855685" cy="1419940"/>
            </a:xfrm>
            <a:prstGeom prst="rect">
              <a:avLst/>
            </a:prstGeom>
            <a:noFill/>
            <a:ln w="9525">
              <a:noFill/>
              <a:miter lim="800000"/>
              <a:headEnd/>
              <a:tailEnd/>
            </a:ln>
          </p:spPr>
        </p:pic>
        <p:pic>
          <p:nvPicPr>
            <p:cNvPr id="17" name="Picture 1" descr="C:\Users\kara\Desktop\照片(101.8.3)\DSC05361(001).jpg"/>
            <p:cNvPicPr>
              <a:picLocks noChangeAspect="1" noChangeArrowheads="1"/>
            </p:cNvPicPr>
            <p:nvPr/>
          </p:nvPicPr>
          <p:blipFill>
            <a:blip r:embed="rId5" cstate="email">
              <a:lum bright="6000" contrast="8000"/>
            </a:blip>
            <a:srcRect/>
            <a:stretch>
              <a:fillRect/>
            </a:stretch>
          </p:blipFill>
          <p:spPr bwMode="auto">
            <a:xfrm>
              <a:off x="2428301" y="4752387"/>
              <a:ext cx="1404993" cy="1112823"/>
            </a:xfrm>
            <a:prstGeom prst="rect">
              <a:avLst/>
            </a:prstGeom>
            <a:noFill/>
            <a:ln w="28575">
              <a:solidFill>
                <a:schemeClr val="accent6">
                  <a:lumMod val="20000"/>
                  <a:lumOff val="80000"/>
                </a:schemeClr>
              </a:solidFill>
            </a:ln>
          </p:spPr>
        </p:pic>
        <p:pic>
          <p:nvPicPr>
            <p:cNvPr id="19" name="Picture 2" descr="C:\Users\kara\Desktop\照片(101.8.3)\生態池的白鷺鷥.jpg"/>
            <p:cNvPicPr>
              <a:picLocks noChangeAspect="1" noChangeArrowheads="1"/>
            </p:cNvPicPr>
            <p:nvPr/>
          </p:nvPicPr>
          <p:blipFill>
            <a:blip r:embed="rId6" cstate="email"/>
            <a:srcRect/>
            <a:stretch>
              <a:fillRect/>
            </a:stretch>
          </p:blipFill>
          <p:spPr bwMode="auto">
            <a:xfrm>
              <a:off x="2094524" y="2437988"/>
              <a:ext cx="1648025" cy="1582921"/>
            </a:xfrm>
            <a:prstGeom prst="rect">
              <a:avLst/>
            </a:prstGeom>
            <a:noFill/>
            <a:ln w="28575">
              <a:solidFill>
                <a:schemeClr val="accent6">
                  <a:lumMod val="20000"/>
                  <a:lumOff val="80000"/>
                </a:schemeClr>
              </a:solidFill>
            </a:ln>
          </p:spPr>
        </p:pic>
        <p:pic>
          <p:nvPicPr>
            <p:cNvPr id="20" name="圖片 32" descr="透水舖面_001.jpg"/>
            <p:cNvPicPr>
              <a:picLocks noChangeAspect="1"/>
            </p:cNvPicPr>
            <p:nvPr/>
          </p:nvPicPr>
          <p:blipFill>
            <a:blip r:embed="rId7" cstate="email"/>
            <a:srcRect/>
            <a:stretch>
              <a:fillRect/>
            </a:stretch>
          </p:blipFill>
          <p:spPr bwMode="auto">
            <a:xfrm>
              <a:off x="4133694" y="3371355"/>
              <a:ext cx="1481136" cy="1209378"/>
            </a:xfrm>
            <a:prstGeom prst="rect">
              <a:avLst/>
            </a:prstGeom>
            <a:noFill/>
            <a:ln w="28575">
              <a:solidFill>
                <a:schemeClr val="accent6">
                  <a:lumMod val="20000"/>
                  <a:lumOff val="80000"/>
                </a:schemeClr>
              </a:solidFill>
              <a:miter lim="800000"/>
              <a:headEnd/>
              <a:tailEnd/>
            </a:ln>
          </p:spPr>
        </p:pic>
        <p:pic>
          <p:nvPicPr>
            <p:cNvPr id="21" name="Picture 1" descr="C:\Users\kara\Desktop\校內外簡報\20120904版資料\照片(101.8.3)\DSC05438(001).jpg"/>
            <p:cNvPicPr>
              <a:picLocks noChangeAspect="1" noChangeArrowheads="1"/>
            </p:cNvPicPr>
            <p:nvPr/>
          </p:nvPicPr>
          <p:blipFill>
            <a:blip r:embed="rId8" cstate="email"/>
            <a:srcRect/>
            <a:stretch>
              <a:fillRect/>
            </a:stretch>
          </p:blipFill>
          <p:spPr bwMode="auto">
            <a:xfrm>
              <a:off x="3886120" y="4608648"/>
              <a:ext cx="1728710" cy="1262414"/>
            </a:xfrm>
            <a:prstGeom prst="rect">
              <a:avLst/>
            </a:prstGeom>
            <a:noFill/>
            <a:ln w="9525">
              <a:noFill/>
              <a:miter lim="800000"/>
              <a:headEnd/>
              <a:tailEnd/>
            </a:ln>
          </p:spPr>
        </p:pic>
        <p:pic>
          <p:nvPicPr>
            <p:cNvPr id="22" name="圖片 3" descr="北科大綠屋-06.jpg"/>
            <p:cNvPicPr>
              <a:picLocks noChangeAspect="1"/>
            </p:cNvPicPr>
            <p:nvPr/>
          </p:nvPicPr>
          <p:blipFill>
            <a:blip r:embed="rId9" cstate="email"/>
            <a:srcRect/>
            <a:stretch>
              <a:fillRect/>
            </a:stretch>
          </p:blipFill>
          <p:spPr bwMode="auto">
            <a:xfrm>
              <a:off x="2840307" y="3385984"/>
              <a:ext cx="1258966" cy="1366403"/>
            </a:xfrm>
            <a:prstGeom prst="rect">
              <a:avLst/>
            </a:prstGeom>
            <a:noFill/>
            <a:ln w="38100">
              <a:solidFill>
                <a:schemeClr val="accent6">
                  <a:lumMod val="20000"/>
                  <a:lumOff val="80000"/>
                </a:schemeClr>
              </a:solidFill>
              <a:miter lim="800000"/>
              <a:headEnd/>
              <a:tailEnd/>
            </a:ln>
          </p:spPr>
        </p:pic>
        <p:pic>
          <p:nvPicPr>
            <p:cNvPr id="23" name="Picture 1"/>
            <p:cNvPicPr>
              <a:picLocks noChangeAspect="1" noChangeArrowheads="1"/>
            </p:cNvPicPr>
            <p:nvPr/>
          </p:nvPicPr>
          <p:blipFill>
            <a:blip r:embed="rId10" cstate="email"/>
            <a:srcRect/>
            <a:stretch>
              <a:fillRect/>
            </a:stretch>
          </p:blipFill>
          <p:spPr bwMode="auto">
            <a:xfrm>
              <a:off x="1925550" y="3969217"/>
              <a:ext cx="893897" cy="727578"/>
            </a:xfrm>
            <a:prstGeom prst="rect">
              <a:avLst/>
            </a:prstGeom>
            <a:noFill/>
            <a:ln w="28575">
              <a:solidFill>
                <a:schemeClr val="accent6">
                  <a:lumMod val="20000"/>
                  <a:lumOff val="80000"/>
                </a:schemeClr>
              </a:solidFill>
              <a:miter lim="800000"/>
              <a:headEnd/>
              <a:tailEnd/>
            </a:ln>
            <a:effectLst/>
          </p:spPr>
        </p:pic>
      </p:grpSp>
      <p:sp>
        <p:nvSpPr>
          <p:cNvPr id="24" name="Rectangle 2"/>
          <p:cNvSpPr>
            <a:spLocks noChangeArrowheads="1"/>
          </p:cNvSpPr>
          <p:nvPr/>
        </p:nvSpPr>
        <p:spPr bwMode="auto">
          <a:xfrm rot="16200000">
            <a:off x="5960477" y="-2087985"/>
            <a:ext cx="1107996" cy="5229200"/>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vert="eaVert" wrap="square" anchor="ctr">
            <a:spAutoFit/>
          </a:bodyPr>
          <a:lstStyle/>
          <a:p>
            <a:pPr marL="342900" indent="-342900">
              <a:buFontTx/>
              <a:buBlip>
                <a:blip r:embed="rId11"/>
              </a:buBlip>
              <a:defRPr/>
            </a:pPr>
            <a:r>
              <a:rPr lang="en-US" altLang="zh-TW"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2012</a:t>
            </a:r>
            <a:r>
              <a:rPr lang="zh-TW" altLang="en-US"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年世界綠能大學</a:t>
            </a:r>
            <a:r>
              <a:rPr lang="zh-TW" altLang="en-US"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排行榜</a:t>
            </a:r>
            <a:r>
              <a:rPr lang="zh-TW" altLang="en-US"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微軟正黑體" pitchFamily="34" charset="-120"/>
                <a:ea typeface="微軟正黑體" pitchFamily="34" charset="-120"/>
                <a:cs typeface="Times New Roman" pitchFamily="18" charset="0"/>
              </a:rPr>
              <a:t>全國</a:t>
            </a:r>
            <a:r>
              <a:rPr lang="zh-TW" altLang="en-US"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微軟正黑體" pitchFamily="34" charset="-120"/>
                <a:ea typeface="微軟正黑體" pitchFamily="34" charset="-120"/>
                <a:cs typeface="Times New Roman" pitchFamily="18" charset="0"/>
              </a:rPr>
              <a:t>第一、亞洲第二 、世界第廿四</a:t>
            </a:r>
            <a:r>
              <a:rPr lang="zh-TW" altLang="en-US"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新細明體"/>
                <a:cs typeface="Times New Roman" pitchFamily="18" charset="0"/>
              </a:rPr>
              <a:t>  </a:t>
            </a:r>
            <a:endParaRPr lang="en-US" altLang="zh-TW"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a:p>
            <a:pPr marL="342900" indent="-342900">
              <a:buFontTx/>
              <a:buBlip>
                <a:blip r:embed="rId11"/>
              </a:buBlip>
              <a:defRPr/>
            </a:pPr>
            <a:r>
              <a:rPr lang="en-US" altLang="zh-TW"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2013</a:t>
            </a:r>
            <a:r>
              <a:rPr lang="zh-TW" altLang="en-US"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全球卓越建設獎</a:t>
            </a:r>
            <a:r>
              <a:rPr lang="en-US" altLang="zh-TW"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a:t>
            </a:r>
            <a:r>
              <a:rPr lang="zh-TW" altLang="en-US" sz="2000" b="1" dirty="0" smtClean="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rPr>
              <a:t>金獎</a:t>
            </a:r>
            <a:endParaRPr lang="en-US" altLang="zh-TW" sz="2000" b="1" dirty="0">
              <a:ln w="3175" cmpd="sng">
                <a:solidFill>
                  <a:srgbClr val="FFCC00"/>
                </a:solidFill>
                <a:prstDash val="solid"/>
              </a:ln>
              <a:solidFill>
                <a:srgbClr val="FFFF00"/>
              </a:solidFill>
              <a:effectLst>
                <a:glow rad="38100">
                  <a:schemeClr val="accent1">
                    <a:alpha val="40000"/>
                  </a:schemeClr>
                </a:glow>
                <a:outerShdw blurRad="63500" dir="3600000" algn="tl" rotWithShape="0">
                  <a:srgbClr val="000000">
                    <a:alpha val="70000"/>
                  </a:srgbClr>
                </a:outerShdw>
              </a:effectLst>
              <a:latin typeface="Times New Roman" pitchFamily="18" charset="0"/>
              <a:ea typeface="微軟正黑體" pitchFamily="34" charset="-120"/>
              <a:cs typeface="Times New Roman" pitchFamily="18"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115888"/>
            <a:ext cx="9144000" cy="893762"/>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國際競賽</a:t>
            </a:r>
            <a:r>
              <a:rPr lang="zh-TW" altLang="en-US" sz="4000" dirty="0">
                <a:latin typeface="標楷體" pitchFamily="65" charset="-120"/>
                <a:ea typeface="標楷體" pitchFamily="65" charset="-120"/>
              </a:rPr>
              <a:t>獲獎</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2052" name="Picture 1" descr="Z:\工作檔\logo.jpg"/>
          <p:cNvPicPr>
            <a:picLocks noChangeAspect="1" noChangeArrowheads="1"/>
          </p:cNvPicPr>
          <p:nvPr/>
        </p:nvPicPr>
        <p:blipFill>
          <a:blip r:embed="rId3" cstate="email"/>
          <a:srcRect/>
          <a:stretch>
            <a:fillRect/>
          </a:stretch>
        </p:blipFill>
        <p:spPr bwMode="auto">
          <a:xfrm>
            <a:off x="3635375" y="0"/>
            <a:ext cx="1100138" cy="981075"/>
          </a:xfrm>
          <a:prstGeom prst="rect">
            <a:avLst/>
          </a:prstGeom>
          <a:noFill/>
          <a:ln w="9525">
            <a:noFill/>
            <a:miter lim="800000"/>
            <a:headEnd/>
            <a:tailEnd/>
          </a:ln>
        </p:spPr>
      </p:pic>
      <p:pic>
        <p:nvPicPr>
          <p:cNvPr id="2053" name="Picture 2" descr="Z:\工作檔\rdda_win08.jpg"/>
          <p:cNvPicPr>
            <a:picLocks noChangeAspect="1" noChangeArrowheads="1"/>
          </p:cNvPicPr>
          <p:nvPr/>
        </p:nvPicPr>
        <p:blipFill>
          <a:blip r:embed="rId4" cstate="email"/>
          <a:srcRect/>
          <a:stretch>
            <a:fillRect/>
          </a:stretch>
        </p:blipFill>
        <p:spPr bwMode="auto">
          <a:xfrm>
            <a:off x="5148263" y="0"/>
            <a:ext cx="933450" cy="806450"/>
          </a:xfrm>
          <a:prstGeom prst="rect">
            <a:avLst/>
          </a:prstGeom>
          <a:noFill/>
          <a:ln w="9525">
            <a:noFill/>
            <a:miter lim="800000"/>
            <a:headEnd/>
            <a:tailEnd/>
          </a:ln>
        </p:spPr>
      </p:pic>
      <p:pic>
        <p:nvPicPr>
          <p:cNvPr id="2054" name="Picture 2" descr="Z:\工作檔\rdda_win08.jpg"/>
          <p:cNvPicPr>
            <a:picLocks noChangeAspect="1" noChangeArrowheads="1"/>
          </p:cNvPicPr>
          <p:nvPr/>
        </p:nvPicPr>
        <p:blipFill>
          <a:blip r:embed="rId5" cstate="email"/>
          <a:srcRect/>
          <a:stretch>
            <a:fillRect/>
          </a:stretch>
        </p:blipFill>
        <p:spPr bwMode="auto">
          <a:xfrm>
            <a:off x="5003800" y="765175"/>
            <a:ext cx="2035175" cy="254000"/>
          </a:xfrm>
          <a:prstGeom prst="rect">
            <a:avLst/>
          </a:prstGeom>
          <a:noFill/>
          <a:ln w="9525">
            <a:noFill/>
            <a:miter lim="800000"/>
            <a:headEnd/>
            <a:tailEnd/>
          </a:ln>
        </p:spPr>
      </p:pic>
      <p:pic>
        <p:nvPicPr>
          <p:cNvPr id="2055" name="Picture 8" descr="http://www.imaginecup.com/Content/themes/base/images/Logo.jpg">
            <a:hlinkClick r:id="rId6"/>
          </p:cNvPr>
          <p:cNvPicPr>
            <a:picLocks noChangeAspect="1" noChangeArrowheads="1"/>
          </p:cNvPicPr>
          <p:nvPr/>
        </p:nvPicPr>
        <p:blipFill>
          <a:blip r:embed="rId7" cstate="email"/>
          <a:srcRect/>
          <a:stretch>
            <a:fillRect/>
          </a:stretch>
        </p:blipFill>
        <p:spPr bwMode="auto">
          <a:xfrm>
            <a:off x="7092950" y="188913"/>
            <a:ext cx="1730375" cy="676275"/>
          </a:xfrm>
          <a:prstGeom prst="rect">
            <a:avLst/>
          </a:prstGeom>
          <a:noFill/>
          <a:ln w="9525">
            <a:noFill/>
            <a:miter lim="800000"/>
            <a:headEnd/>
            <a:tailEnd/>
          </a:ln>
        </p:spPr>
      </p:pic>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24</a:t>
            </a:fld>
            <a:endParaRPr lang="zh-TW" altLang="en-US" dirty="0"/>
          </a:p>
        </p:txBody>
      </p:sp>
      <p:pic>
        <p:nvPicPr>
          <p:cNvPr id="41" name="Picture 9" descr="http://www1.ntut.edu.tw/ezfiles/0/1000/pictures/51/part_35409_6421506_65697.jpg">
            <a:hlinkClick r:id="rId8"/>
          </p:cNvPr>
          <p:cNvPicPr>
            <a:picLocks noChangeAspect="1" noChangeArrowheads="1"/>
          </p:cNvPicPr>
          <p:nvPr/>
        </p:nvPicPr>
        <p:blipFill>
          <a:blip r:embed="rId9" cstate="email"/>
          <a:srcRect/>
          <a:stretch>
            <a:fillRect/>
          </a:stretch>
        </p:blipFill>
        <p:spPr bwMode="auto">
          <a:xfrm>
            <a:off x="1277888" y="1204834"/>
            <a:ext cx="6588224" cy="5653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8" name="群組 28"/>
          <p:cNvGrpSpPr>
            <a:grpSpLocks/>
          </p:cNvGrpSpPr>
          <p:nvPr/>
        </p:nvGrpSpPr>
        <p:grpSpPr bwMode="auto">
          <a:xfrm rot="-390007">
            <a:off x="6571174" y="1077564"/>
            <a:ext cx="1771650" cy="1071562"/>
            <a:chOff x="-1398113" y="3565802"/>
            <a:chExt cx="1770764" cy="1071468"/>
          </a:xfrm>
        </p:grpSpPr>
        <p:pic>
          <p:nvPicPr>
            <p:cNvPr id="51" name="Picture 2" descr="Y:\文伶\圖檔1020416\png\Colorful Vector Sale Stickers-01.png"/>
            <p:cNvPicPr>
              <a:picLocks noChangeAspect="1" noChangeArrowheads="1"/>
            </p:cNvPicPr>
            <p:nvPr/>
          </p:nvPicPr>
          <p:blipFill>
            <a:blip r:embed="rId10" cstate="email"/>
            <a:srcRect/>
            <a:stretch>
              <a:fillRect/>
            </a:stretch>
          </p:blipFill>
          <p:spPr bwMode="auto">
            <a:xfrm rot="-205303">
              <a:off x="-1398113" y="3565802"/>
              <a:ext cx="1770764" cy="1071468"/>
            </a:xfrm>
            <a:prstGeom prst="rect">
              <a:avLst/>
            </a:prstGeom>
            <a:noFill/>
            <a:ln w="9525">
              <a:noFill/>
              <a:miter lim="800000"/>
              <a:headEnd/>
              <a:tailEnd/>
            </a:ln>
          </p:spPr>
        </p:pic>
        <p:sp>
          <p:nvSpPr>
            <p:cNvPr id="52" name="文字方塊 51"/>
            <p:cNvSpPr txBox="1"/>
            <p:nvPr/>
          </p:nvSpPr>
          <p:spPr>
            <a:xfrm>
              <a:off x="-1015511" y="3727254"/>
              <a:ext cx="1123015" cy="830924"/>
            </a:xfrm>
            <a:prstGeom prst="rect">
              <a:avLst/>
            </a:prstGeom>
            <a:noFill/>
          </p:spPr>
          <p:txBody>
            <a:bodyPr>
              <a:spAutoFit/>
            </a:bodyPr>
            <a:lstStyle/>
            <a:p>
              <a:pPr algn="ctr" fontAlgn="auto">
                <a:spcBef>
                  <a:spcPts val="0"/>
                </a:spcBef>
                <a:spcAft>
                  <a:spcPts val="0"/>
                </a:spcAft>
                <a:defRPr/>
              </a:pPr>
              <a:r>
                <a:rPr kumimoji="0" lang="en-US" altLang="zh-TW"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2013</a:t>
              </a: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年</a:t>
              </a:r>
              <a:endParaRPr kumimoji="0" lang="en-US" altLang="zh-TW"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a:p>
              <a:pPr algn="ctr" fontAlgn="auto">
                <a:spcBef>
                  <a:spcPts val="0"/>
                </a:spcBef>
                <a:spcAft>
                  <a:spcPts val="0"/>
                </a:spcAft>
                <a:defRPr/>
              </a:pPr>
              <a:r>
                <a:rPr kumimoji="0" lang="zh-TW" altLang="en-US" sz="1600" dirty="0" smtClean="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rPr>
                <a:t>臺灣唯一獲獎</a:t>
              </a:r>
              <a:endParaRPr kumimoji="0" lang="zh-TW" altLang="en-US" sz="1600" dirty="0">
                <a:ln w="10795">
                  <a:solidFill>
                    <a:srgbClr val="FFFF00"/>
                  </a:solidFill>
                  <a:prstDash val="solid"/>
                  <a:miter lim="800000"/>
                </a:ln>
                <a:solidFill>
                  <a:srgbClr val="FFFF00"/>
                </a:solidFill>
                <a:effectLst>
                  <a:outerShdw blurRad="25500" dist="23000" dir="7020000" algn="tl">
                    <a:srgbClr val="000000">
                      <a:alpha val="50000"/>
                    </a:srgbClr>
                  </a:outerShdw>
                </a:effectLst>
                <a:latin typeface="微軟正黑體" pitchFamily="34" charset="-120"/>
                <a:ea typeface="微軟正黑體" pitchFamily="34" charset="-120"/>
                <a:cs typeface="Times New Roman" pitchFamily="18" charset="0"/>
              </a:endParaRPr>
            </a:p>
          </p:txBody>
        </p:sp>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115888"/>
            <a:ext cx="9144000" cy="893762"/>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競賽</a:t>
            </a:r>
            <a:r>
              <a:rPr lang="zh-TW" altLang="en-US" sz="4000" dirty="0" smtClean="0">
                <a:latin typeface="標楷體" pitchFamily="65" charset="-120"/>
                <a:ea typeface="標楷體" pitchFamily="65" charset="-120"/>
              </a:rPr>
              <a:t>獲獎</a:t>
            </a:r>
            <a:r>
              <a:rPr lang="en-US" altLang="zh-TW" sz="4000" dirty="0" smtClean="0">
                <a:latin typeface="標楷體" pitchFamily="65" charset="-120"/>
                <a:ea typeface="標楷體" pitchFamily="65" charset="-120"/>
              </a:rPr>
              <a:t>-2013</a:t>
            </a:r>
            <a:r>
              <a:rPr lang="zh-TW" altLang="en-US" sz="4000" dirty="0" smtClean="0">
                <a:latin typeface="標楷體" pitchFamily="65" charset="-120"/>
                <a:ea typeface="標楷體" pitchFamily="65" charset="-120"/>
              </a:rPr>
              <a:t>新一代設計獎</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25</a:t>
            </a:fld>
            <a:endParaRPr lang="zh-TW" altLang="en-US" dirty="0"/>
          </a:p>
        </p:txBody>
      </p:sp>
      <p:pic>
        <p:nvPicPr>
          <p:cNvPr id="78850" name="Picture 2"/>
          <p:cNvPicPr>
            <a:picLocks noChangeAspect="1" noChangeArrowheads="1"/>
          </p:cNvPicPr>
          <p:nvPr/>
        </p:nvPicPr>
        <p:blipFill>
          <a:blip r:embed="rId3" cstate="email"/>
          <a:srcRect/>
          <a:stretch>
            <a:fillRect/>
          </a:stretch>
        </p:blipFill>
        <p:spPr bwMode="auto">
          <a:xfrm>
            <a:off x="0" y="1143000"/>
            <a:ext cx="9144000" cy="57150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26</a:t>
            </a:fld>
            <a:endParaRPr lang="zh-TW" altLang="en-US" dirty="0"/>
          </a:p>
        </p:txBody>
      </p:sp>
      <p:pic>
        <p:nvPicPr>
          <p:cNvPr id="9" name="Picture 2" descr="http://www.dc.ntut.edu.tw/ezfiles/26/1026/pictures/802/part_16835_5968631_72494.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07504" y="1196752"/>
            <a:ext cx="4984891" cy="244827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3" descr="C:\Users\Design College\Desktop\未命名.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5076056" y="1196753"/>
            <a:ext cx="4044803" cy="2460957"/>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矩形 11"/>
          <p:cNvSpPr/>
          <p:nvPr/>
        </p:nvSpPr>
        <p:spPr>
          <a:xfrm>
            <a:off x="2195736" y="3717032"/>
            <a:ext cx="2160240" cy="830997"/>
          </a:xfrm>
          <a:prstGeom prst="rect">
            <a:avLst/>
          </a:prstGeom>
        </p:spPr>
        <p:txBody>
          <a:bodyPr wrap="square">
            <a:spAutoFit/>
          </a:bodyPr>
          <a:lstStyle/>
          <a:p>
            <a:r>
              <a:rPr lang="zh-TW" altLang="en-US" sz="1600" dirty="0" smtClean="0">
                <a:latin typeface="標楷體" pitchFamily="65" charset="-120"/>
                <a:ea typeface="標楷體" pitchFamily="65" charset="-120"/>
              </a:rPr>
              <a:t>「</a:t>
            </a:r>
            <a:r>
              <a:rPr lang="en-US" altLang="zh-TW" sz="1600" dirty="0">
                <a:latin typeface="標楷體" pitchFamily="65" charset="-120"/>
                <a:ea typeface="標楷體" pitchFamily="65" charset="-120"/>
              </a:rPr>
              <a:t>2012 4C</a:t>
            </a:r>
            <a:r>
              <a:rPr lang="zh-TW" altLang="en-US" sz="1600" dirty="0">
                <a:latin typeface="標楷體" pitchFamily="65" charset="-120"/>
                <a:ea typeface="標楷體" pitchFamily="65" charset="-120"/>
              </a:rPr>
              <a:t>數位創作競賽遊戲創作組行動類─優選</a:t>
            </a:r>
          </a:p>
        </p:txBody>
      </p:sp>
      <p:pic>
        <p:nvPicPr>
          <p:cNvPr id="13" name="Picture 5" descr="http://www.imd.ntut.edu.tw/ezfiles/61/1061/img/1659/483009_3324999183366_729253606_n.jpg"/>
          <p:cNvPicPr>
            <a:picLocks noChangeAspect="1" noChangeArrowheads="1"/>
          </p:cNvPicPr>
          <p:nvPr/>
        </p:nvPicPr>
        <p:blipFill>
          <a:blip r:embed="rId5" r:link="rId6" cstate="email">
            <a:extLst>
              <a:ext uri="{28A0092B-C50C-407E-A947-70E740481C1C}">
                <a14:useLocalDpi xmlns="" xmlns:a14="http://schemas.microsoft.com/office/drawing/2010/main" val="0"/>
              </a:ext>
            </a:extLst>
          </a:blip>
          <a:srcRect/>
          <a:stretch>
            <a:fillRect/>
          </a:stretch>
        </p:blipFill>
        <p:spPr bwMode="auto">
          <a:xfrm>
            <a:off x="120990" y="3645024"/>
            <a:ext cx="2146754" cy="3212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6" descr="http://www.imd.ntut.edu.tw/ezfiles/61/1061/img/478/IMG_1511.jpg"/>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5795628" y="3717032"/>
            <a:ext cx="3348372" cy="2232248"/>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8" descr="http://www.imd.ntut.edu.tw/ezfiles/61/1061/img/478/IMG_1520.jpg"/>
          <p:cNvPicPr>
            <a:picLocks noChangeAspect="1" noChangeArrowheads="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4427983" y="3717032"/>
            <a:ext cx="1512169" cy="2232248"/>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矩形 16"/>
          <p:cNvSpPr/>
          <p:nvPr/>
        </p:nvSpPr>
        <p:spPr>
          <a:xfrm>
            <a:off x="4355976" y="5934670"/>
            <a:ext cx="4788024" cy="584775"/>
          </a:xfrm>
          <a:prstGeom prst="rect">
            <a:avLst/>
          </a:prstGeom>
        </p:spPr>
        <p:txBody>
          <a:bodyPr wrap="square">
            <a:spAutoFit/>
          </a:bodyPr>
          <a:lstStyle/>
          <a:p>
            <a:r>
              <a:rPr lang="zh-TW" altLang="en-US" sz="1600" dirty="0" smtClean="0">
                <a:latin typeface="標楷體" pitchFamily="65" charset="-120"/>
                <a:ea typeface="標楷體" pitchFamily="65" charset="-120"/>
              </a:rPr>
              <a:t>美商高通公司與中國電信在大陸地區所舉辦的「中國高校第一屆擴增實境大賽」冠軍</a:t>
            </a:r>
            <a:endParaRPr lang="zh-TW" altLang="en-US" sz="1600" dirty="0">
              <a:latin typeface="標楷體" pitchFamily="65" charset="-120"/>
              <a:ea typeface="標楷體" pitchFamily="65" charset="-120"/>
            </a:endParaRPr>
          </a:p>
        </p:txBody>
      </p:sp>
      <p:sp>
        <p:nvSpPr>
          <p:cNvPr id="18" name="文字方塊 12"/>
          <p:cNvSpPr txBox="1">
            <a:spLocks noChangeArrowheads="1"/>
          </p:cNvSpPr>
          <p:nvPr/>
        </p:nvSpPr>
        <p:spPr bwMode="auto">
          <a:xfrm>
            <a:off x="0" y="73235"/>
            <a:ext cx="9144000" cy="907493"/>
          </a:xfrm>
          <a:prstGeom prst="rect">
            <a:avLst/>
          </a:prstGeom>
          <a:solidFill>
            <a:schemeClr val="bg1"/>
          </a:solidFill>
          <a:ln w="9525">
            <a:noFill/>
            <a:miter lim="800000"/>
            <a:headEnd/>
            <a:tailEnd/>
          </a:ln>
        </p:spPr>
        <p:txBody>
          <a:bodyPr wrap="square">
            <a:spAutoFit/>
          </a:bodyPr>
          <a:lstStyle/>
          <a:p>
            <a:pPr>
              <a:lnSpc>
                <a:spcPct val="150000"/>
              </a:lnSpc>
            </a:pPr>
            <a:r>
              <a:rPr lang="zh-TW" altLang="en-US" sz="4000" dirty="0" smtClean="0">
                <a:latin typeface="標楷體" pitchFamily="65" charset="-120"/>
                <a:ea typeface="標楷體" pitchFamily="65" charset="-120"/>
              </a:rPr>
              <a:t>國內競賽獲獎</a:t>
            </a:r>
            <a:endParaRPr lang="zh-TW" altLang="en-US" sz="1200" dirty="0">
              <a:latin typeface="標楷體" pitchFamily="65" charset="-120"/>
              <a:ea typeface="標楷體" pitchFamily="65" charset="-120"/>
            </a:endParaRPr>
          </a:p>
        </p:txBody>
      </p:sp>
    </p:spTree>
    <p:extLst>
      <p:ext uri="{BB962C8B-B14F-4D97-AF65-F5344CB8AC3E}">
        <p14:creationId xmlns="" xmlns:p14="http://schemas.microsoft.com/office/powerpoint/2010/main" val="376051898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19" name="Picture 3" descr="http://www.imd.ntut.edu.tw/ezfiles/61/1061/img/1660/IMG_1716_S0.jpg"/>
          <p:cNvPicPr>
            <a:picLocks noChangeAspect="1" noChangeArrowheads="1"/>
          </p:cNvPicPr>
          <p:nvPr/>
        </p:nvPicPr>
        <p:blipFill>
          <a:blip r:embed="rId3" r:link="rId4" cstate="email">
            <a:extLst>
              <a:ext uri="{28A0092B-C50C-407E-A947-70E740481C1C}">
                <a14:useLocalDpi xmlns="" xmlns:a14="http://schemas.microsoft.com/office/drawing/2010/main" val="0"/>
              </a:ext>
            </a:extLst>
          </a:blip>
          <a:srcRect/>
          <a:stretch>
            <a:fillRect/>
          </a:stretch>
        </p:blipFill>
        <p:spPr bwMode="auto">
          <a:xfrm>
            <a:off x="6012161" y="4543144"/>
            <a:ext cx="2952327" cy="2198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1" name="文字方塊 12"/>
          <p:cNvSpPr txBox="1">
            <a:spLocks noChangeArrowheads="1"/>
          </p:cNvSpPr>
          <p:nvPr/>
        </p:nvSpPr>
        <p:spPr bwMode="auto">
          <a:xfrm>
            <a:off x="0" y="73235"/>
            <a:ext cx="9144000" cy="907493"/>
          </a:xfrm>
          <a:prstGeom prst="rect">
            <a:avLst/>
          </a:prstGeom>
          <a:solidFill>
            <a:schemeClr val="bg1"/>
          </a:solidFill>
          <a:ln w="9525">
            <a:noFill/>
            <a:miter lim="800000"/>
            <a:headEnd/>
            <a:tailEnd/>
          </a:ln>
        </p:spPr>
        <p:txBody>
          <a:bodyPr wrap="square">
            <a:spAutoFit/>
          </a:bodyPr>
          <a:lstStyle/>
          <a:p>
            <a:pPr>
              <a:lnSpc>
                <a:spcPct val="150000"/>
              </a:lnSpc>
            </a:pPr>
            <a:r>
              <a:rPr lang="zh-TW" altLang="en-US" sz="4000" dirty="0" smtClean="0">
                <a:latin typeface="標楷體" pitchFamily="65" charset="-120"/>
                <a:ea typeface="標楷體" pitchFamily="65" charset="-120"/>
              </a:rPr>
              <a:t>國內競賽獲獎</a:t>
            </a:r>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812360" y="6492875"/>
            <a:ext cx="2133600" cy="365125"/>
          </a:xfrm>
          <a:prstGeom prst="rect">
            <a:avLst/>
          </a:prstGeom>
        </p:spPr>
        <p:txBody>
          <a:bodyPr/>
          <a:lstStyle/>
          <a:p>
            <a:pPr algn="ctr">
              <a:defRPr/>
            </a:pPr>
            <a:fld id="{A8A37508-E7B0-4DBC-B3A3-6A2DE9E2C7C3}" type="slidenum">
              <a:rPr lang="zh-TW" altLang="en-US"/>
              <a:pPr algn="ctr">
                <a:defRPr/>
              </a:pPr>
              <a:t>27</a:t>
            </a:fld>
            <a:endParaRPr lang="zh-TW" altLang="en-US" dirty="0"/>
          </a:p>
        </p:txBody>
      </p:sp>
      <p:sp>
        <p:nvSpPr>
          <p:cNvPr id="11" name="矩形 10"/>
          <p:cNvSpPr/>
          <p:nvPr/>
        </p:nvSpPr>
        <p:spPr>
          <a:xfrm>
            <a:off x="265907" y="1124744"/>
            <a:ext cx="4162077" cy="646331"/>
          </a:xfrm>
          <a:prstGeom prst="rect">
            <a:avLst/>
          </a:prstGeom>
        </p:spPr>
        <p:txBody>
          <a:bodyPr wrap="square">
            <a:spAutoFit/>
          </a:bodyPr>
          <a:lstStyle/>
          <a:p>
            <a:r>
              <a:rPr lang="zh-TW" altLang="en-US" dirty="0" smtClean="0">
                <a:solidFill>
                  <a:srgbClr val="FFFF00"/>
                </a:solidFill>
                <a:latin typeface="標楷體" pitchFamily="65" charset="-120"/>
                <a:ea typeface="標楷體" pitchFamily="65" charset="-120"/>
              </a:rPr>
              <a:t>「</a:t>
            </a:r>
            <a:r>
              <a:rPr lang="en-US" altLang="zh-TW" dirty="0" smtClean="0">
                <a:solidFill>
                  <a:srgbClr val="FFFF00"/>
                </a:solidFill>
                <a:latin typeface="標楷體" pitchFamily="65" charset="-120"/>
                <a:ea typeface="標楷體" pitchFamily="65" charset="-120"/>
              </a:rPr>
              <a:t>2012</a:t>
            </a:r>
            <a:r>
              <a:rPr lang="zh-TW" altLang="en-US" dirty="0">
                <a:solidFill>
                  <a:srgbClr val="FFFF00"/>
                </a:solidFill>
                <a:latin typeface="標楷體" pitchFamily="65" charset="-120"/>
                <a:ea typeface="標楷體" pitchFamily="65" charset="-120"/>
              </a:rPr>
              <a:t>台灣國際學生創意設計大賽</a:t>
            </a:r>
            <a:r>
              <a:rPr lang="zh-TW" altLang="en-US" dirty="0" smtClean="0">
                <a:solidFill>
                  <a:srgbClr val="FFFF00"/>
                </a:solidFill>
                <a:latin typeface="標楷體" pitchFamily="65" charset="-120"/>
                <a:ea typeface="標楷體" pitchFamily="65" charset="-120"/>
              </a:rPr>
              <a:t>」產品</a:t>
            </a:r>
            <a:r>
              <a:rPr lang="zh-TW" altLang="en-US" dirty="0">
                <a:solidFill>
                  <a:srgbClr val="FFFF00"/>
                </a:solidFill>
                <a:latin typeface="標楷體" pitchFamily="65" charset="-120"/>
                <a:ea typeface="標楷體" pitchFamily="65" charset="-120"/>
              </a:rPr>
              <a:t>設計類銀獎</a:t>
            </a:r>
          </a:p>
        </p:txBody>
      </p:sp>
      <p:pic>
        <p:nvPicPr>
          <p:cNvPr id="58370" name="Picture 2" descr="http://www.id.ntut.edu.tw/ezfiles/56/1056/pictures/212/part_35570_5548692_99577.jpg"/>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209392" y="1742802"/>
            <a:ext cx="4002568" cy="233427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矩形 12"/>
          <p:cNvSpPr/>
          <p:nvPr/>
        </p:nvSpPr>
        <p:spPr>
          <a:xfrm>
            <a:off x="4932040" y="1124744"/>
            <a:ext cx="3700704" cy="646331"/>
          </a:xfrm>
          <a:prstGeom prst="rect">
            <a:avLst/>
          </a:prstGeom>
        </p:spPr>
        <p:txBody>
          <a:bodyPr wrap="square">
            <a:spAutoFit/>
          </a:bodyPr>
          <a:lstStyle/>
          <a:p>
            <a:r>
              <a:rPr lang="zh-TW" altLang="en-US" dirty="0" smtClean="0">
                <a:solidFill>
                  <a:srgbClr val="FFFF00"/>
                </a:solidFill>
                <a:latin typeface="標楷體" pitchFamily="65" charset="-120"/>
                <a:ea typeface="標楷體" pitchFamily="65" charset="-120"/>
              </a:rPr>
              <a:t>「</a:t>
            </a:r>
            <a:r>
              <a:rPr lang="en-US" altLang="zh-TW" dirty="0" smtClean="0">
                <a:solidFill>
                  <a:srgbClr val="FFFF00"/>
                </a:solidFill>
                <a:latin typeface="標楷體" pitchFamily="65" charset="-120"/>
                <a:ea typeface="標楷體" pitchFamily="65" charset="-120"/>
              </a:rPr>
              <a:t>2012</a:t>
            </a:r>
            <a:r>
              <a:rPr lang="zh-TW" altLang="en-US" dirty="0">
                <a:solidFill>
                  <a:srgbClr val="FFFF00"/>
                </a:solidFill>
                <a:latin typeface="標楷體" pitchFamily="65" charset="-120"/>
                <a:ea typeface="標楷體" pitchFamily="65" charset="-120"/>
              </a:rPr>
              <a:t>微軟潛能創意</a:t>
            </a:r>
            <a:r>
              <a:rPr lang="zh-TW" altLang="en-US" dirty="0" smtClean="0">
                <a:solidFill>
                  <a:srgbClr val="FFFF00"/>
                </a:solidFill>
                <a:latin typeface="標楷體" pitchFamily="65" charset="-120"/>
                <a:ea typeface="標楷體" pitchFamily="65" charset="-120"/>
              </a:rPr>
              <a:t>盃」台灣</a:t>
            </a:r>
            <a:r>
              <a:rPr lang="zh-TW" altLang="en-US" dirty="0">
                <a:solidFill>
                  <a:srgbClr val="FFFF00"/>
                </a:solidFill>
                <a:latin typeface="標楷體" pitchFamily="65" charset="-120"/>
                <a:ea typeface="標楷體" pitchFamily="65" charset="-120"/>
              </a:rPr>
              <a:t>區</a:t>
            </a:r>
            <a:r>
              <a:rPr lang="zh-TW" altLang="en-US" dirty="0" smtClean="0">
                <a:solidFill>
                  <a:srgbClr val="FFFF00"/>
                </a:solidFill>
                <a:latin typeface="標楷體" pitchFamily="65" charset="-120"/>
                <a:ea typeface="標楷體" pitchFamily="65" charset="-120"/>
              </a:rPr>
              <a:t>決賽獲得評審</a:t>
            </a:r>
            <a:r>
              <a:rPr lang="zh-TW" altLang="en-US" dirty="0">
                <a:solidFill>
                  <a:srgbClr val="FFFF00"/>
                </a:solidFill>
                <a:latin typeface="標楷體" pitchFamily="65" charset="-120"/>
                <a:ea typeface="標楷體" pitchFamily="65" charset="-120"/>
              </a:rPr>
              <a:t>團大獎</a:t>
            </a:r>
          </a:p>
        </p:txBody>
      </p:sp>
      <p:pic>
        <p:nvPicPr>
          <p:cNvPr id="14" name="Picture 2" descr="http://www.imd.ntut.edu.tw/ezfiles/61/1061/img/728/192304326.jpg"/>
          <p:cNvPicPr>
            <a:picLocks noChangeAspect="1" noChangeArrowheads="1"/>
          </p:cNvPicPr>
          <p:nvPr/>
        </p:nvPicPr>
        <p:blipFill>
          <a:blip r:embed="rId6" r:link="rId7" cstate="email">
            <a:extLst>
              <a:ext uri="{28A0092B-C50C-407E-A947-70E740481C1C}">
                <a14:useLocalDpi xmlns="" xmlns:a14="http://schemas.microsoft.com/office/drawing/2010/main" val="0"/>
              </a:ext>
            </a:extLst>
          </a:blip>
          <a:srcRect/>
          <a:stretch>
            <a:fillRect/>
          </a:stretch>
        </p:blipFill>
        <p:spPr bwMode="auto">
          <a:xfrm>
            <a:off x="4952292" y="1742704"/>
            <a:ext cx="4012196" cy="2694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3" descr="http://www.imd.ntut.edu.tw/ezfiles/61/1061/img/478/IMG_8318.jpg"/>
          <p:cNvPicPr>
            <a:picLocks noChangeAspect="1" noChangeArrowheads="1"/>
          </p:cNvPicPr>
          <p:nvPr/>
        </p:nvPicPr>
        <p:blipFill>
          <a:blip r:embed="rId8" r:link="rId9" cstate="email">
            <a:extLst>
              <a:ext uri="{28A0092B-C50C-407E-A947-70E740481C1C}">
                <a14:useLocalDpi xmlns="" xmlns:a14="http://schemas.microsoft.com/office/drawing/2010/main" val="0"/>
              </a:ext>
            </a:extLst>
          </a:blip>
          <a:srcRect/>
          <a:stretch>
            <a:fillRect/>
          </a:stretch>
        </p:blipFill>
        <p:spPr bwMode="auto">
          <a:xfrm>
            <a:off x="179512" y="4311495"/>
            <a:ext cx="3456384" cy="24298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 name="矩形 17"/>
          <p:cNvSpPr/>
          <p:nvPr/>
        </p:nvSpPr>
        <p:spPr>
          <a:xfrm>
            <a:off x="3995936" y="4581128"/>
            <a:ext cx="2232248" cy="830997"/>
          </a:xfrm>
          <a:prstGeom prst="rect">
            <a:avLst/>
          </a:prstGeom>
        </p:spPr>
        <p:txBody>
          <a:bodyPr wrap="square">
            <a:spAutoFit/>
          </a:bodyPr>
          <a:lstStyle/>
          <a:p>
            <a:r>
              <a:rPr lang="en-US" altLang="zh-TW" sz="1600" dirty="0" smtClean="0">
                <a:solidFill>
                  <a:srgbClr val="0000FF"/>
                </a:solidFill>
                <a:latin typeface="標楷體" pitchFamily="65" charset="-120"/>
                <a:ea typeface="標楷體" pitchFamily="65" charset="-120"/>
              </a:rPr>
              <a:t>2012 </a:t>
            </a:r>
            <a:r>
              <a:rPr lang="en-US" altLang="zh-TW" sz="1600" dirty="0" err="1" smtClean="0">
                <a:solidFill>
                  <a:srgbClr val="0000FF"/>
                </a:solidFill>
                <a:latin typeface="標楷體" pitchFamily="65" charset="-120"/>
                <a:ea typeface="標楷體" pitchFamily="65" charset="-120"/>
              </a:rPr>
              <a:t>TiC</a:t>
            </a:r>
            <a:r>
              <a:rPr lang="en-US" altLang="zh-TW" sz="1600" dirty="0" smtClean="0">
                <a:solidFill>
                  <a:srgbClr val="0000FF"/>
                </a:solidFill>
                <a:latin typeface="標楷體" pitchFamily="65" charset="-120"/>
                <a:ea typeface="標楷體" pitchFamily="65" charset="-120"/>
              </a:rPr>
              <a:t> Early Design Campaign</a:t>
            </a:r>
            <a:r>
              <a:rPr lang="zh-TW" altLang="en-US" sz="1600" dirty="0" smtClean="0">
                <a:solidFill>
                  <a:srgbClr val="0000FF"/>
                </a:solidFill>
                <a:latin typeface="標楷體" pitchFamily="65" charset="-120"/>
                <a:ea typeface="標楷體" pitchFamily="65" charset="-120"/>
              </a:rPr>
              <a:t>競賽 金質獎第一名</a:t>
            </a:r>
            <a:endParaRPr lang="zh-TW" altLang="en-US" sz="1600" dirty="0">
              <a:solidFill>
                <a:srgbClr val="0000FF"/>
              </a:solidFill>
              <a:latin typeface="標楷體" pitchFamily="65" charset="-120"/>
              <a:ea typeface="標楷體" pitchFamily="65" charset="-120"/>
            </a:endParaRPr>
          </a:p>
        </p:txBody>
      </p:sp>
      <p:sp>
        <p:nvSpPr>
          <p:cNvPr id="20" name="矩形 19"/>
          <p:cNvSpPr/>
          <p:nvPr/>
        </p:nvSpPr>
        <p:spPr>
          <a:xfrm>
            <a:off x="3491880" y="6021288"/>
            <a:ext cx="2376264" cy="830997"/>
          </a:xfrm>
          <a:prstGeom prst="rect">
            <a:avLst/>
          </a:prstGeom>
        </p:spPr>
        <p:txBody>
          <a:bodyPr wrap="square">
            <a:spAutoFit/>
          </a:bodyPr>
          <a:lstStyle/>
          <a:p>
            <a:r>
              <a:rPr lang="zh-TW" altLang="en-US" sz="1600" dirty="0" smtClean="0">
                <a:solidFill>
                  <a:srgbClr val="0000FF"/>
                </a:solidFill>
                <a:latin typeface="標楷體" pitchFamily="65" charset="-120"/>
                <a:ea typeface="標楷體" pitchFamily="65" charset="-120"/>
              </a:rPr>
              <a:t>「</a:t>
            </a:r>
            <a:r>
              <a:rPr lang="en-US" altLang="zh-TW" sz="1600" dirty="0" smtClean="0">
                <a:solidFill>
                  <a:srgbClr val="0000FF"/>
                </a:solidFill>
                <a:latin typeface="標楷體" pitchFamily="65" charset="-120"/>
                <a:ea typeface="標楷體" pitchFamily="65" charset="-120"/>
              </a:rPr>
              <a:t>2012</a:t>
            </a:r>
            <a:r>
              <a:rPr lang="zh-TW" altLang="en-US" sz="1600" dirty="0" smtClean="0">
                <a:solidFill>
                  <a:srgbClr val="0000FF"/>
                </a:solidFill>
                <a:latin typeface="標楷體" pitchFamily="65" charset="-120"/>
                <a:ea typeface="標楷體" pitchFamily="65" charset="-120"/>
              </a:rPr>
              <a:t>文化數位創意加值競賽」互動多媒體組  第一名</a:t>
            </a:r>
          </a:p>
        </p:txBody>
      </p:sp>
    </p:spTree>
    <p:extLst>
      <p:ext uri="{BB962C8B-B14F-4D97-AF65-F5344CB8AC3E}">
        <p14:creationId xmlns="" xmlns:p14="http://schemas.microsoft.com/office/powerpoint/2010/main" val="210046120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051" name="文字方塊 12"/>
          <p:cNvSpPr txBox="1">
            <a:spLocks noChangeArrowheads="1"/>
          </p:cNvSpPr>
          <p:nvPr/>
        </p:nvSpPr>
        <p:spPr bwMode="auto">
          <a:xfrm>
            <a:off x="0" y="260648"/>
            <a:ext cx="9144000" cy="707886"/>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國內競賽獲獎</a:t>
            </a:r>
            <a:endParaRPr lang="zh-TW" altLang="en-US" sz="1200" dirty="0">
              <a:latin typeface="標楷體" pitchFamily="65" charset="-120"/>
              <a:ea typeface="標楷體" pitchFamily="65" charset="-120"/>
            </a:endParaRPr>
          </a:p>
        </p:txBody>
      </p: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28</a:t>
            </a:fld>
            <a:endParaRPr lang="zh-TW" altLang="en-US" dirty="0"/>
          </a:p>
        </p:txBody>
      </p:sp>
      <p:sp>
        <p:nvSpPr>
          <p:cNvPr id="12" name="矩形 11"/>
          <p:cNvSpPr/>
          <p:nvPr/>
        </p:nvSpPr>
        <p:spPr>
          <a:xfrm>
            <a:off x="179512" y="1340768"/>
            <a:ext cx="6340197" cy="461665"/>
          </a:xfrm>
          <a:prstGeom prst="rect">
            <a:avLst/>
          </a:prstGeom>
        </p:spPr>
        <p:txBody>
          <a:bodyPr wrap="none">
            <a:spAutoFit/>
          </a:bodyPr>
          <a:lstStyle/>
          <a:p>
            <a:r>
              <a:rPr lang="en-US" altLang="zh-TW" sz="2400" dirty="0" smtClean="0">
                <a:latin typeface="標楷體" pitchFamily="65" charset="-120"/>
                <a:ea typeface="標楷體" pitchFamily="65" charset="-120"/>
              </a:rPr>
              <a:t>2012</a:t>
            </a:r>
            <a:r>
              <a:rPr lang="zh-TW" altLang="en-US" sz="2400" dirty="0" smtClean="0">
                <a:latin typeface="標楷體" pitchFamily="65" charset="-120"/>
                <a:ea typeface="標楷體" pitchFamily="65" charset="-120"/>
              </a:rPr>
              <a:t>全國</a:t>
            </a:r>
            <a:r>
              <a:rPr lang="zh-TW" altLang="zh-TW" sz="2400" dirty="0" smtClean="0">
                <a:latin typeface="標楷體" pitchFamily="65" charset="-120"/>
                <a:ea typeface="標楷體" pitchFamily="65" charset="-120"/>
              </a:rPr>
              <a:t>鋼結構高塔創意競圖</a:t>
            </a:r>
            <a:r>
              <a:rPr lang="en-US" altLang="zh-TW" sz="2400" dirty="0" smtClean="0">
                <a:latin typeface="標楷體" pitchFamily="65" charset="-120"/>
                <a:ea typeface="標楷體" pitchFamily="65" charset="-120"/>
              </a:rPr>
              <a:t>(102</a:t>
            </a:r>
            <a:r>
              <a:rPr lang="zh-TW" altLang="en-US" sz="2400" dirty="0" smtClean="0">
                <a:latin typeface="標楷體" pitchFamily="65" charset="-120"/>
                <a:ea typeface="標楷體" pitchFamily="65" charset="-120"/>
              </a:rPr>
              <a:t>年</a:t>
            </a:r>
            <a:r>
              <a:rPr lang="en-US" altLang="zh-TW" sz="2400" dirty="0" smtClean="0">
                <a:latin typeface="標楷體" pitchFamily="65" charset="-120"/>
                <a:ea typeface="標楷體" pitchFamily="65" charset="-120"/>
              </a:rPr>
              <a:t>4</a:t>
            </a:r>
            <a:r>
              <a:rPr lang="zh-TW" altLang="en-US" sz="2400" dirty="0" smtClean="0">
                <a:latin typeface="標楷體" pitchFamily="65" charset="-120"/>
                <a:ea typeface="標楷體" pitchFamily="65" charset="-120"/>
              </a:rPr>
              <a:t>月決選</a:t>
            </a:r>
            <a:r>
              <a:rPr lang="en-US" altLang="zh-TW" sz="2400" dirty="0" smtClean="0">
                <a:latin typeface="標楷體" pitchFamily="65" charset="-120"/>
                <a:ea typeface="標楷體" pitchFamily="65" charset="-120"/>
              </a:rPr>
              <a:t>)</a:t>
            </a:r>
            <a:endParaRPr lang="zh-TW" altLang="en-US" sz="2400" dirty="0">
              <a:latin typeface="標楷體" pitchFamily="65" charset="-120"/>
              <a:ea typeface="標楷體" pitchFamily="65" charset="-120"/>
            </a:endParaRPr>
          </a:p>
        </p:txBody>
      </p:sp>
      <p:pic>
        <p:nvPicPr>
          <p:cNvPr id="86018" name="圖片 15" descr="未命名 -1"/>
          <p:cNvPicPr>
            <a:picLocks noChangeAspect="1" noChangeArrowheads="1"/>
          </p:cNvPicPr>
          <p:nvPr/>
        </p:nvPicPr>
        <p:blipFill>
          <a:blip r:embed="rId3" cstate="email"/>
          <a:srcRect/>
          <a:stretch>
            <a:fillRect/>
          </a:stretch>
        </p:blipFill>
        <p:spPr bwMode="auto">
          <a:xfrm>
            <a:off x="5673642" y="2060848"/>
            <a:ext cx="3362854" cy="4032448"/>
          </a:xfrm>
          <a:prstGeom prst="rect">
            <a:avLst/>
          </a:prstGeom>
          <a:noFill/>
          <a:ln w="9525">
            <a:noFill/>
            <a:miter lim="800000"/>
            <a:headEnd/>
            <a:tailEnd/>
          </a:ln>
        </p:spPr>
      </p:pic>
      <p:pic>
        <p:nvPicPr>
          <p:cNvPr id="86019" name="Picture 3"/>
          <p:cNvPicPr>
            <a:picLocks noChangeAspect="1" noChangeArrowheads="1"/>
          </p:cNvPicPr>
          <p:nvPr/>
        </p:nvPicPr>
        <p:blipFill>
          <a:blip r:embed="rId4" cstate="email"/>
          <a:srcRect/>
          <a:stretch>
            <a:fillRect/>
          </a:stretch>
        </p:blipFill>
        <p:spPr bwMode="auto">
          <a:xfrm>
            <a:off x="323528" y="3717032"/>
            <a:ext cx="5256584" cy="2868180"/>
          </a:xfrm>
          <a:prstGeom prst="rect">
            <a:avLst/>
          </a:prstGeom>
          <a:noFill/>
          <a:ln w="9525">
            <a:noFill/>
            <a:miter lim="800000"/>
            <a:headEnd/>
            <a:tailEnd/>
          </a:ln>
        </p:spPr>
      </p:pic>
      <p:graphicFrame>
        <p:nvGraphicFramePr>
          <p:cNvPr id="16" name="表格 15"/>
          <p:cNvGraphicFramePr>
            <a:graphicFrameLocks noGrp="1"/>
          </p:cNvGraphicFramePr>
          <p:nvPr/>
        </p:nvGraphicFramePr>
        <p:xfrm>
          <a:off x="323528" y="2060848"/>
          <a:ext cx="5292080" cy="1494575"/>
        </p:xfrm>
        <a:graphic>
          <a:graphicData uri="http://schemas.openxmlformats.org/drawingml/2006/table">
            <a:tbl>
              <a:tblPr>
                <a:tableStyleId>{C4B1156A-380E-4F78-BDF5-A606A8083BF9}</a:tableStyleId>
              </a:tblPr>
              <a:tblGrid>
                <a:gridCol w="864096"/>
                <a:gridCol w="1008112"/>
                <a:gridCol w="1148614"/>
                <a:gridCol w="2271258"/>
              </a:tblGrid>
              <a:tr h="169389">
                <a:tc>
                  <a:txBody>
                    <a:bodyPr/>
                    <a:lstStyle/>
                    <a:p>
                      <a:r>
                        <a:rPr lang="zh-TW" altLang="en-US" sz="1600" dirty="0">
                          <a:latin typeface="標楷體" pitchFamily="65" charset="-120"/>
                          <a:ea typeface="標楷體" pitchFamily="65" charset="-120"/>
                        </a:rPr>
                        <a:t>獲獎獎項</a:t>
                      </a:r>
                    </a:p>
                  </a:txBody>
                  <a:tcPr marL="4207" marR="4207" marT="4207" marB="4207" anchor="ctr"/>
                </a:tc>
                <a:tc>
                  <a:txBody>
                    <a:bodyPr/>
                    <a:lstStyle/>
                    <a:p>
                      <a:r>
                        <a:rPr lang="zh-TW" altLang="en-US" sz="1600">
                          <a:latin typeface="標楷體" pitchFamily="65" charset="-120"/>
                          <a:ea typeface="標楷體" pitchFamily="65" charset="-120"/>
                        </a:rPr>
                        <a:t>作品名稱</a:t>
                      </a:r>
                    </a:p>
                  </a:txBody>
                  <a:tcPr marL="4207" marR="4207" marT="4207" marB="4207" anchor="ctr"/>
                </a:tc>
                <a:tc>
                  <a:txBody>
                    <a:bodyPr/>
                    <a:lstStyle/>
                    <a:p>
                      <a:r>
                        <a:rPr lang="zh-TW" altLang="en-US" sz="1600">
                          <a:latin typeface="標楷體" pitchFamily="65" charset="-120"/>
                          <a:ea typeface="標楷體" pitchFamily="65" charset="-120"/>
                        </a:rPr>
                        <a:t>系所班</a:t>
                      </a:r>
                    </a:p>
                  </a:txBody>
                  <a:tcPr marL="4207" marR="4207" marT="4207" marB="4207" anchor="ctr"/>
                </a:tc>
                <a:tc>
                  <a:txBody>
                    <a:bodyPr/>
                    <a:lstStyle/>
                    <a:p>
                      <a:r>
                        <a:rPr lang="zh-TW" altLang="en-US" sz="1600">
                          <a:latin typeface="標楷體" pitchFamily="65" charset="-120"/>
                          <a:ea typeface="標楷體" pitchFamily="65" charset="-120"/>
                        </a:rPr>
                        <a:t>創作學生</a:t>
                      </a:r>
                    </a:p>
                  </a:txBody>
                  <a:tcPr marL="4207" marR="4207" marT="4207" marB="4207" anchor="ctr"/>
                </a:tc>
              </a:tr>
              <a:tr h="502387">
                <a:tc>
                  <a:txBody>
                    <a:bodyPr/>
                    <a:lstStyle/>
                    <a:p>
                      <a:r>
                        <a:rPr lang="zh-TW" altLang="en-US" sz="1600">
                          <a:latin typeface="標楷體" pitchFamily="65" charset="-120"/>
                          <a:ea typeface="標楷體" pitchFamily="65" charset="-120"/>
                        </a:rPr>
                        <a:t>銀獎</a:t>
                      </a:r>
                    </a:p>
                  </a:txBody>
                  <a:tcPr marL="4207" marR="4207" marT="4207" marB="4207" anchor="ctr"/>
                </a:tc>
                <a:tc>
                  <a:txBody>
                    <a:bodyPr/>
                    <a:lstStyle/>
                    <a:p>
                      <a:r>
                        <a:rPr lang="zh-TW" altLang="en-US" sz="1600">
                          <a:latin typeface="標楷體" pitchFamily="65" charset="-120"/>
                          <a:ea typeface="標楷體" pitchFamily="65" charset="-120"/>
                        </a:rPr>
                        <a:t>蒹葭 </a:t>
                      </a:r>
                    </a:p>
                  </a:txBody>
                  <a:tcPr marL="4207" marR="4207" marT="4207" marB="4207" anchor="ctr"/>
                </a:tc>
                <a:tc>
                  <a:txBody>
                    <a:bodyPr/>
                    <a:lstStyle/>
                    <a:p>
                      <a:r>
                        <a:rPr lang="zh-TW" altLang="en-US" sz="1600" dirty="0">
                          <a:solidFill>
                            <a:srgbClr val="0000FF"/>
                          </a:solidFill>
                          <a:latin typeface="標楷體" pitchFamily="65" charset="-120"/>
                          <a:ea typeface="標楷體" pitchFamily="65" charset="-120"/>
                        </a:rPr>
                        <a:t>創意設計學士班</a:t>
                      </a:r>
                    </a:p>
                  </a:txBody>
                  <a:tcPr marL="4207" marR="4207" marT="4207" marB="4207" anchor="ctr"/>
                </a:tc>
                <a:tc>
                  <a:txBody>
                    <a:bodyPr/>
                    <a:lstStyle/>
                    <a:p>
                      <a:r>
                        <a:rPr lang="zh-TW" altLang="en-US" sz="1600">
                          <a:latin typeface="標楷體" pitchFamily="65" charset="-120"/>
                          <a:ea typeface="標楷體" pitchFamily="65" charset="-120"/>
                        </a:rPr>
                        <a:t>賀春樺 黃聖皓 劉佳穎 黃朝鈺</a:t>
                      </a:r>
                    </a:p>
                  </a:txBody>
                  <a:tcPr marL="4207" marR="4207" marT="4207" marB="4207" anchor="ctr"/>
                </a:tc>
              </a:tr>
              <a:tr h="668886">
                <a:tc>
                  <a:txBody>
                    <a:bodyPr/>
                    <a:lstStyle/>
                    <a:p>
                      <a:r>
                        <a:rPr lang="zh-TW" altLang="en-US" sz="1600">
                          <a:latin typeface="標楷體" pitchFamily="65" charset="-120"/>
                          <a:ea typeface="標楷體" pitchFamily="65" charset="-120"/>
                        </a:rPr>
                        <a:t>銅獎</a:t>
                      </a:r>
                    </a:p>
                  </a:txBody>
                  <a:tcPr marL="4207" marR="4207" marT="4207" marB="4207" anchor="ctr"/>
                </a:tc>
                <a:tc>
                  <a:txBody>
                    <a:bodyPr/>
                    <a:lstStyle/>
                    <a:p>
                      <a:pPr algn="just"/>
                      <a:r>
                        <a:rPr lang="en-US" sz="1600" dirty="0" smtClean="0">
                          <a:latin typeface="標楷體" pitchFamily="65" charset="-120"/>
                          <a:ea typeface="標楷體" pitchFamily="65" charset="-120"/>
                        </a:rPr>
                        <a:t> </a:t>
                      </a:r>
                      <a:r>
                        <a:rPr lang="en-US" sz="1400" dirty="0" err="1" smtClean="0">
                          <a:latin typeface="標楷體" pitchFamily="65" charset="-120"/>
                          <a:ea typeface="標楷體" pitchFamily="65" charset="-120"/>
                        </a:rPr>
                        <a:t>StarTower</a:t>
                      </a:r>
                      <a:endParaRPr lang="en-US" sz="1400" dirty="0" smtClean="0">
                        <a:latin typeface="標楷體" pitchFamily="65" charset="-120"/>
                        <a:ea typeface="標楷體" pitchFamily="65" charset="-120"/>
                      </a:endParaRPr>
                    </a:p>
                    <a:p>
                      <a:pPr algn="just"/>
                      <a:r>
                        <a:rPr lang="en-US" sz="1400" dirty="0" smtClean="0">
                          <a:latin typeface="標楷體" pitchFamily="65" charset="-120"/>
                          <a:ea typeface="標楷體" pitchFamily="65" charset="-120"/>
                        </a:rPr>
                        <a:t> </a:t>
                      </a:r>
                      <a:r>
                        <a:rPr lang="en-US" sz="1600" dirty="0">
                          <a:latin typeface="標楷體" pitchFamily="65" charset="-120"/>
                          <a:ea typeface="標楷體" pitchFamily="65" charset="-120"/>
                        </a:rPr>
                        <a:t> </a:t>
                      </a:r>
                    </a:p>
                  </a:txBody>
                  <a:tcPr marL="4207" marR="4207" marT="4207" marB="4207" anchor="ctr"/>
                </a:tc>
                <a:tc>
                  <a:txBody>
                    <a:bodyPr/>
                    <a:lstStyle/>
                    <a:p>
                      <a:r>
                        <a:rPr lang="zh-TW" altLang="en-US" sz="1600" dirty="0">
                          <a:solidFill>
                            <a:srgbClr val="0000FF"/>
                          </a:solidFill>
                          <a:latin typeface="標楷體" pitchFamily="65" charset="-120"/>
                          <a:ea typeface="標楷體" pitchFamily="65" charset="-120"/>
                        </a:rPr>
                        <a:t>建築系</a:t>
                      </a:r>
                    </a:p>
                  </a:txBody>
                  <a:tcPr marL="4207" marR="4207" marT="4207" marB="4207" anchor="ctr"/>
                </a:tc>
                <a:tc>
                  <a:txBody>
                    <a:bodyPr/>
                    <a:lstStyle/>
                    <a:p>
                      <a:r>
                        <a:rPr lang="zh-TW" altLang="en-US" sz="1600" dirty="0">
                          <a:latin typeface="標楷體" pitchFamily="65" charset="-120"/>
                          <a:ea typeface="標楷體" pitchFamily="65" charset="-120"/>
                        </a:rPr>
                        <a:t>曾靖芬 劉建佑 吳金霞 溫子馨 王順安</a:t>
                      </a:r>
                      <a:br>
                        <a:rPr lang="zh-TW" altLang="en-US" sz="1600" dirty="0">
                          <a:latin typeface="標楷體" pitchFamily="65" charset="-120"/>
                          <a:ea typeface="標楷體" pitchFamily="65" charset="-120"/>
                        </a:rPr>
                      </a:br>
                      <a:r>
                        <a:rPr lang="zh-TW" altLang="en-US" sz="1600" dirty="0">
                          <a:latin typeface="標楷體" pitchFamily="65" charset="-120"/>
                          <a:ea typeface="標楷體" pitchFamily="65" charset="-120"/>
                        </a:rPr>
                        <a:t> </a:t>
                      </a:r>
                    </a:p>
                  </a:txBody>
                  <a:tcPr marL="4207" marR="4207" marT="4207" marB="4207" anchor="ctr"/>
                </a:tc>
              </a:tr>
            </a:tbl>
          </a:graphicData>
        </a:graphic>
      </p:graphicFrame>
    </p:spTree>
    <p:extLst>
      <p:ext uri="{BB962C8B-B14F-4D97-AF65-F5344CB8AC3E}">
        <p14:creationId xmlns="" xmlns:p14="http://schemas.microsoft.com/office/powerpoint/2010/main" val="316499545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 name="投影片編號版面配置區 4"/>
          <p:cNvSpPr>
            <a:spLocks noGrp="1"/>
          </p:cNvSpPr>
          <p:nvPr>
            <p:ph type="sldNum" sz="quarter" idx="4294967295"/>
          </p:nvPr>
        </p:nvSpPr>
        <p:spPr>
          <a:xfrm>
            <a:off x="7010400" y="6492875"/>
            <a:ext cx="2133600" cy="365125"/>
          </a:xfrm>
          <a:prstGeom prst="rect">
            <a:avLst/>
          </a:prstGeom>
        </p:spPr>
        <p:txBody>
          <a:bodyPr/>
          <a:lstStyle/>
          <a:p>
            <a:pPr algn="ctr">
              <a:defRPr/>
            </a:pPr>
            <a:fld id="{A8A37508-E7B0-4DBC-B3A3-6A2DE9E2C7C3}" type="slidenum">
              <a:rPr lang="zh-TW" altLang="en-US"/>
              <a:pPr algn="ctr">
                <a:defRPr/>
              </a:pPr>
              <a:t>29</a:t>
            </a:fld>
            <a:endParaRPr lang="zh-TW" altLang="en-US" dirty="0"/>
          </a:p>
        </p:txBody>
      </p:sp>
      <p:grpSp>
        <p:nvGrpSpPr>
          <p:cNvPr id="2" name="Group 2"/>
          <p:cNvGrpSpPr>
            <a:grpSpLocks/>
          </p:cNvGrpSpPr>
          <p:nvPr/>
        </p:nvGrpSpPr>
        <p:grpSpPr bwMode="auto">
          <a:xfrm>
            <a:off x="3987292" y="1374686"/>
            <a:ext cx="4931066" cy="2232248"/>
            <a:chOff x="1416" y="576"/>
            <a:chExt cx="8222" cy="3662"/>
          </a:xfrm>
        </p:grpSpPr>
        <p:pic>
          <p:nvPicPr>
            <p:cNvPr id="4099" name="Picture 3"/>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416" y="576"/>
              <a:ext cx="2582" cy="3662"/>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3998" y="710"/>
              <a:ext cx="5640" cy="3528"/>
            </a:xfrm>
            <a:prstGeom prst="rect">
              <a:avLst/>
            </a:prstGeom>
            <a:noFill/>
            <a:extLst>
              <a:ext uri="{909E8E84-426E-40DD-AFC4-6F175D3DCCD1}">
                <a14:hiddenFill xmlns="" xmlns:a14="http://schemas.microsoft.com/office/drawing/2010/main">
                  <a:solidFill>
                    <a:srgbClr val="FFFFFF"/>
                  </a:solidFill>
                </a14:hiddenFill>
              </a:ext>
            </a:extLst>
          </p:spPr>
        </p:pic>
      </p:grpSp>
      <p:pic>
        <p:nvPicPr>
          <p:cNvPr id="4101" name="Picture 5"/>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4572000" y="3698256"/>
            <a:ext cx="4156801" cy="2899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矩形 2"/>
          <p:cNvSpPr/>
          <p:nvPr/>
        </p:nvSpPr>
        <p:spPr>
          <a:xfrm>
            <a:off x="1907704" y="1412776"/>
            <a:ext cx="2072638" cy="923330"/>
          </a:xfrm>
          <a:prstGeom prst="rect">
            <a:avLst/>
          </a:prstGeom>
        </p:spPr>
        <p:txBody>
          <a:bodyPr wrap="square">
            <a:spAutoFit/>
          </a:bodyPr>
          <a:lstStyle/>
          <a:p>
            <a:r>
              <a:rPr lang="zh-TW" altLang="zh-TW" dirty="0">
                <a:latin typeface="標楷體" pitchFamily="65" charset="-120"/>
                <a:ea typeface="標楷體" pitchFamily="65" charset="-120"/>
              </a:rPr>
              <a:t>第一屆特力家居盃全國室內設計競圖</a:t>
            </a:r>
            <a:r>
              <a:rPr lang="zh-TW" altLang="zh-TW" dirty="0" smtClean="0">
                <a:latin typeface="標楷體" pitchFamily="65" charset="-120"/>
                <a:ea typeface="標楷體" pitchFamily="65" charset="-120"/>
              </a:rPr>
              <a:t>比賽</a:t>
            </a:r>
            <a:r>
              <a:rPr lang="zh-TW" altLang="en-US" dirty="0" smtClean="0">
                <a:latin typeface="標楷體" pitchFamily="65" charset="-120"/>
                <a:ea typeface="標楷體" pitchFamily="65" charset="-120"/>
              </a:rPr>
              <a:t>─佳作</a:t>
            </a:r>
            <a:endParaRPr lang="zh-TW" altLang="en-US" dirty="0">
              <a:latin typeface="標楷體" pitchFamily="65" charset="-120"/>
              <a:ea typeface="標楷體" pitchFamily="65" charset="-120"/>
            </a:endParaRPr>
          </a:p>
        </p:txBody>
      </p:sp>
      <p:sp>
        <p:nvSpPr>
          <p:cNvPr id="4" name="矩形 3"/>
          <p:cNvSpPr/>
          <p:nvPr/>
        </p:nvSpPr>
        <p:spPr>
          <a:xfrm>
            <a:off x="2771801" y="3717032"/>
            <a:ext cx="1872208" cy="1477328"/>
          </a:xfrm>
          <a:prstGeom prst="rect">
            <a:avLst/>
          </a:prstGeom>
        </p:spPr>
        <p:txBody>
          <a:bodyPr wrap="square">
            <a:spAutoFit/>
          </a:bodyPr>
          <a:lstStyle/>
          <a:p>
            <a:pPr algn="dist"/>
            <a:r>
              <a:rPr lang="en-US" altLang="zh-TW" dirty="0">
                <a:latin typeface="標楷體" pitchFamily="65" charset="-120"/>
                <a:ea typeface="標楷體" pitchFamily="65" charset="-120"/>
              </a:rPr>
              <a:t>2013 </a:t>
            </a:r>
            <a:r>
              <a:rPr lang="zh-TW" altLang="zh-TW" dirty="0">
                <a:latin typeface="標楷體" pitchFamily="65" charset="-120"/>
                <a:ea typeface="標楷體" pitchFamily="65" charset="-120"/>
              </a:rPr>
              <a:t>嘉義厝設計新秀</a:t>
            </a:r>
            <a:r>
              <a:rPr lang="en-US" altLang="zh-TW" dirty="0">
                <a:latin typeface="標楷體" pitchFamily="65" charset="-120"/>
                <a:ea typeface="標楷體" pitchFamily="65" charset="-120"/>
              </a:rPr>
              <a:t>(</a:t>
            </a:r>
            <a:r>
              <a:rPr lang="zh-TW" altLang="zh-TW" dirty="0">
                <a:latin typeface="標楷體" pitchFamily="65" charset="-120"/>
                <a:ea typeface="標楷體" pitchFamily="65" charset="-120"/>
              </a:rPr>
              <a:t>學生</a:t>
            </a:r>
            <a:r>
              <a:rPr lang="en-US" altLang="zh-TW" dirty="0">
                <a:latin typeface="標楷體" pitchFamily="65" charset="-120"/>
                <a:ea typeface="標楷體" pitchFamily="65" charset="-120"/>
              </a:rPr>
              <a:t>)</a:t>
            </a:r>
            <a:r>
              <a:rPr lang="zh-TW" altLang="zh-TW" dirty="0">
                <a:latin typeface="標楷體" pitchFamily="65" charset="-120"/>
                <a:ea typeface="標楷體" pitchFamily="65" charset="-120"/>
              </a:rPr>
              <a:t>競圖</a:t>
            </a:r>
            <a:r>
              <a:rPr lang="en-US" altLang="zh-TW" dirty="0">
                <a:latin typeface="標楷體" pitchFamily="65" charset="-120"/>
                <a:ea typeface="標楷體" pitchFamily="65" charset="-120"/>
              </a:rPr>
              <a:t>-</a:t>
            </a:r>
            <a:r>
              <a:rPr lang="zh-TW" altLang="zh-TW" dirty="0">
                <a:latin typeface="標楷體" pitchFamily="65" charset="-120"/>
                <a:ea typeface="標楷體" pitchFamily="65" charset="-120"/>
              </a:rPr>
              <a:t>來起咱</a:t>
            </a:r>
            <a:r>
              <a:rPr lang="zh-TW" altLang="zh-TW" dirty="0" smtClean="0">
                <a:latin typeface="標楷體" pitchFamily="65" charset="-120"/>
                <a:ea typeface="標楷體" pitchFamily="65" charset="-120"/>
              </a:rPr>
              <a:t>ㄝ</a:t>
            </a:r>
            <a:r>
              <a:rPr lang="en-US" altLang="zh-TW" dirty="0" smtClean="0">
                <a:latin typeface="標楷體" pitchFamily="65" charset="-120"/>
                <a:ea typeface="標楷體" pitchFamily="65" charset="-120"/>
              </a:rPr>
              <a:t>“</a:t>
            </a:r>
            <a:r>
              <a:rPr lang="zh-TW" altLang="zh-TW" dirty="0" smtClean="0">
                <a:latin typeface="標楷體" pitchFamily="65" charset="-120"/>
                <a:ea typeface="標楷體" pitchFamily="65" charset="-120"/>
              </a:rPr>
              <a:t>家</a:t>
            </a:r>
            <a:r>
              <a:rPr lang="zh-TW" altLang="zh-TW" dirty="0">
                <a:latin typeface="標楷體" pitchFamily="65" charset="-120"/>
                <a:ea typeface="標楷體" pitchFamily="65" charset="-120"/>
              </a:rPr>
              <a:t>己</a:t>
            </a:r>
            <a:r>
              <a:rPr lang="zh-TW" altLang="zh-TW" dirty="0" smtClean="0">
                <a:latin typeface="標楷體" pitchFamily="65" charset="-120"/>
                <a:ea typeface="標楷體" pitchFamily="65" charset="-120"/>
              </a:rPr>
              <a:t>厝</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─第二名</a:t>
            </a:r>
            <a:endParaRPr lang="zh-TW" altLang="en-US" dirty="0">
              <a:latin typeface="標楷體" pitchFamily="65" charset="-120"/>
              <a:ea typeface="標楷體" pitchFamily="65" charset="-120"/>
            </a:endParaRPr>
          </a:p>
        </p:txBody>
      </p:sp>
      <p:pic>
        <p:nvPicPr>
          <p:cNvPr id="4102" name="Picture 6"/>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354127" y="2585633"/>
            <a:ext cx="1581404" cy="22400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矩形 4"/>
          <p:cNvSpPr/>
          <p:nvPr/>
        </p:nvSpPr>
        <p:spPr>
          <a:xfrm>
            <a:off x="165930" y="4869160"/>
            <a:ext cx="1957798" cy="923330"/>
          </a:xfrm>
          <a:prstGeom prst="rect">
            <a:avLst/>
          </a:prstGeom>
        </p:spPr>
        <p:txBody>
          <a:bodyPr wrap="square">
            <a:spAutoFit/>
          </a:bodyPr>
          <a:lstStyle/>
          <a:p>
            <a:r>
              <a:rPr lang="zh-TW" altLang="zh-TW" dirty="0">
                <a:latin typeface="標楷體" pitchFamily="65" charset="-120"/>
                <a:ea typeface="標楷體" pitchFamily="65" charset="-120"/>
              </a:rPr>
              <a:t>第二十四屆建築研究成果發表會</a:t>
            </a:r>
            <a:r>
              <a:rPr lang="en-US" altLang="zh-TW" dirty="0">
                <a:latin typeface="標楷體" pitchFamily="65" charset="-120"/>
                <a:ea typeface="標楷體" pitchFamily="65" charset="-120"/>
              </a:rPr>
              <a:t>-</a:t>
            </a:r>
            <a:r>
              <a:rPr lang="zh-TW" altLang="zh-TW" dirty="0">
                <a:latin typeface="標楷體" pitchFamily="65" charset="-120"/>
                <a:ea typeface="標楷體" pitchFamily="65" charset="-120"/>
              </a:rPr>
              <a:t>優秀論文發表</a:t>
            </a:r>
            <a:endParaRPr lang="zh-TW" altLang="en-US" dirty="0">
              <a:latin typeface="標楷體" pitchFamily="65" charset="-120"/>
              <a:ea typeface="標楷體" pitchFamily="65" charset="-120"/>
            </a:endParaRPr>
          </a:p>
        </p:txBody>
      </p:sp>
      <p:sp>
        <p:nvSpPr>
          <p:cNvPr id="12" name="文字方塊 12"/>
          <p:cNvSpPr txBox="1">
            <a:spLocks noChangeArrowheads="1"/>
          </p:cNvSpPr>
          <p:nvPr/>
        </p:nvSpPr>
        <p:spPr bwMode="auto">
          <a:xfrm>
            <a:off x="0" y="73235"/>
            <a:ext cx="9144000" cy="907493"/>
          </a:xfrm>
          <a:prstGeom prst="rect">
            <a:avLst/>
          </a:prstGeom>
          <a:solidFill>
            <a:schemeClr val="bg1"/>
          </a:solidFill>
          <a:ln w="9525">
            <a:noFill/>
            <a:miter lim="800000"/>
            <a:headEnd/>
            <a:tailEnd/>
          </a:ln>
        </p:spPr>
        <p:txBody>
          <a:bodyPr wrap="square">
            <a:spAutoFit/>
          </a:bodyPr>
          <a:lstStyle/>
          <a:p>
            <a:pPr>
              <a:lnSpc>
                <a:spcPct val="150000"/>
              </a:lnSpc>
            </a:pPr>
            <a:r>
              <a:rPr lang="zh-TW" altLang="en-US" sz="4000" dirty="0" smtClean="0">
                <a:latin typeface="標楷體" pitchFamily="65" charset="-120"/>
                <a:ea typeface="標楷體" pitchFamily="65" charset="-120"/>
              </a:rPr>
              <a:t>國內競賽獲獎</a:t>
            </a:r>
            <a:endParaRPr lang="zh-TW" altLang="en-US" sz="1200" dirty="0">
              <a:latin typeface="標楷體" pitchFamily="65" charset="-120"/>
              <a:ea typeface="標楷體" pitchFamily="65" charset="-120"/>
            </a:endParaRPr>
          </a:p>
        </p:txBody>
      </p:sp>
    </p:spTree>
    <p:extLst>
      <p:ext uri="{BB962C8B-B14F-4D97-AF65-F5344CB8AC3E}">
        <p14:creationId xmlns="" xmlns:p14="http://schemas.microsoft.com/office/powerpoint/2010/main" val="316499545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組織架構與基本資料統計</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3</a:t>
            </a:fld>
            <a:endParaRPr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研究發展與成長指標</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30</a:t>
            </a:fld>
            <a:endParaRPr lang="zh-TW"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31</a:t>
            </a:fld>
            <a:endParaRPr lang="en-US" altLang="zh-TW" smtClean="0"/>
          </a:p>
        </p:txBody>
      </p:sp>
      <p:sp>
        <p:nvSpPr>
          <p:cNvPr id="6"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跨系所研發團隊</a:t>
            </a:r>
            <a:endParaRPr lang="en-US" altLang="zh-TW" sz="4000" dirty="0" smtClean="0">
              <a:latin typeface="標楷體" pitchFamily="65" charset="-120"/>
              <a:ea typeface="標楷體" pitchFamily="65" charset="-120"/>
            </a:endParaRPr>
          </a:p>
        </p:txBody>
      </p:sp>
      <p:graphicFrame>
        <p:nvGraphicFramePr>
          <p:cNvPr id="11" name="資料庫圖表 10"/>
          <p:cNvGraphicFramePr/>
          <p:nvPr/>
        </p:nvGraphicFramePr>
        <p:xfrm>
          <a:off x="815752" y="1196752"/>
          <a:ext cx="7512496"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線接點 1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文字方塊 4"/>
          <p:cNvSpPr txBox="1"/>
          <p:nvPr/>
        </p:nvSpPr>
        <p:spPr>
          <a:xfrm>
            <a:off x="251520" y="1412776"/>
            <a:ext cx="8497887" cy="615553"/>
          </a:xfrm>
          <a:prstGeom prst="rect">
            <a:avLst/>
          </a:prstGeom>
          <a:noFill/>
        </p:spPr>
        <p:txBody>
          <a:bodyPr>
            <a:spAutoFit/>
          </a:bodyPr>
          <a:lstStyle/>
          <a:p>
            <a:pPr marL="179388" indent="-179388">
              <a:buFont typeface="Arial" pitchFamily="34" charset="0"/>
              <a:buChar char="•"/>
              <a:defRPr/>
            </a:pPr>
            <a:r>
              <a:rPr lang="zh-TW" altLang="en-US" sz="2000" dirty="0">
                <a:latin typeface="標楷體" pitchFamily="65" charset="-120"/>
                <a:ea typeface="標楷體" pitchFamily="65" charset="-120"/>
              </a:rPr>
              <a:t>北科大生態校園導覽</a:t>
            </a:r>
            <a:endParaRPr lang="en-US" altLang="zh-TW" sz="2000" dirty="0">
              <a:latin typeface="標楷體" pitchFamily="65" charset="-120"/>
              <a:ea typeface="標楷體" pitchFamily="65" charset="-120"/>
            </a:endParaRPr>
          </a:p>
          <a:p>
            <a:pPr marL="179388">
              <a:defRPr/>
            </a:pPr>
            <a:r>
              <a:rPr lang="zh-TW" altLang="en-US" sz="1400" dirty="0">
                <a:latin typeface="標楷體" pitchFamily="65" charset="-120"/>
                <a:ea typeface="標楷體" pitchFamily="65" charset="-120"/>
              </a:rPr>
              <a:t>暨中心成立以來，即致力於北科大生態校園導覽，每月平均舉辦</a:t>
            </a:r>
            <a:r>
              <a:rPr lang="en-US" altLang="zh-TW" sz="1400" dirty="0">
                <a:latin typeface="標楷體" pitchFamily="65" charset="-120"/>
                <a:ea typeface="標楷體" pitchFamily="65" charset="-120"/>
              </a:rPr>
              <a:t>1~2</a:t>
            </a:r>
            <a:r>
              <a:rPr lang="zh-TW" altLang="en-US" sz="1400" dirty="0">
                <a:latin typeface="標楷體" pitchFamily="65" charset="-120"/>
                <a:ea typeface="標楷體" pitchFamily="65" charset="-120"/>
              </a:rPr>
              <a:t>場導覽活動。</a:t>
            </a:r>
          </a:p>
        </p:txBody>
      </p:sp>
      <p:sp>
        <p:nvSpPr>
          <p:cNvPr id="6" name="文字方塊 5"/>
          <p:cNvSpPr txBox="1"/>
          <p:nvPr/>
        </p:nvSpPr>
        <p:spPr>
          <a:xfrm>
            <a:off x="179512" y="3573016"/>
            <a:ext cx="8497639" cy="830997"/>
          </a:xfrm>
          <a:prstGeom prst="rect">
            <a:avLst/>
          </a:prstGeom>
          <a:noFill/>
        </p:spPr>
        <p:txBody>
          <a:bodyPr wrap="square">
            <a:spAutoFit/>
          </a:bodyPr>
          <a:lstStyle/>
          <a:p>
            <a:pPr marL="179388" indent="-179388">
              <a:buFont typeface="Arial" pitchFamily="34" charset="0"/>
              <a:buChar char="•"/>
              <a:defRPr/>
            </a:pPr>
            <a:r>
              <a:rPr lang="en-US" altLang="zh-TW" sz="2000" dirty="0">
                <a:latin typeface="標楷體" pitchFamily="65" charset="-120"/>
                <a:ea typeface="標楷體" pitchFamily="65" charset="-120"/>
              </a:rPr>
              <a:t>101</a:t>
            </a:r>
            <a:r>
              <a:rPr lang="zh-TW" altLang="en-US" sz="2000" dirty="0">
                <a:latin typeface="標楷體" pitchFamily="65" charset="-120"/>
                <a:ea typeface="標楷體" pitchFamily="65" charset="-120"/>
              </a:rPr>
              <a:t>年纖維強化高分子複合材料</a:t>
            </a:r>
            <a:r>
              <a:rPr lang="en-US" altLang="zh-TW" sz="2000" dirty="0">
                <a:latin typeface="標楷體" pitchFamily="65" charset="-120"/>
                <a:ea typeface="標楷體" pitchFamily="65" charset="-120"/>
              </a:rPr>
              <a:t>(FRP)</a:t>
            </a:r>
            <a:r>
              <a:rPr lang="zh-TW" altLang="en-US" sz="2000" dirty="0">
                <a:latin typeface="標楷體" pitchFamily="65" charset="-120"/>
                <a:ea typeface="標楷體" pitchFamily="65" charset="-120"/>
              </a:rPr>
              <a:t>應用於國家公園人行棧道可行性評估</a:t>
            </a:r>
            <a:endParaRPr lang="en-US" altLang="zh-TW" sz="2000" dirty="0">
              <a:latin typeface="標楷體" pitchFamily="65" charset="-120"/>
              <a:ea typeface="標楷體" pitchFamily="65" charset="-120"/>
            </a:endParaRPr>
          </a:p>
          <a:p>
            <a:pPr marL="179388">
              <a:defRPr/>
            </a:pPr>
            <a:r>
              <a:rPr lang="zh-TW" altLang="en-US" sz="1400" dirty="0">
                <a:latin typeface="標楷體" pitchFamily="65" charset="-120"/>
                <a:ea typeface="標楷體" pitchFamily="65" charset="-120"/>
              </a:rPr>
              <a:t>計劃藉由</a:t>
            </a:r>
            <a:r>
              <a:rPr lang="en-US" altLang="zh-TW" sz="1400" dirty="0">
                <a:latin typeface="標楷體" pitchFamily="65" charset="-120"/>
                <a:ea typeface="標楷體" pitchFamily="65" charset="-120"/>
              </a:rPr>
              <a:t>FRP </a:t>
            </a:r>
            <a:r>
              <a:rPr lang="zh-TW" altLang="en-US" sz="1400" dirty="0">
                <a:latin typeface="標楷體" pitchFamily="65" charset="-120"/>
                <a:ea typeface="標楷體" pitchFamily="65" charset="-120"/>
              </a:rPr>
              <a:t>材料強度高、重量輕、耐久性佳及具可設計性等特性，使棧橋設計不受限於傳統材料，建造出融合當地景觀特色並維護簡便之人行棧橋。 </a:t>
            </a:r>
          </a:p>
        </p:txBody>
      </p:sp>
      <p:pic>
        <p:nvPicPr>
          <p:cNvPr id="7174" name="Picture 2" descr="C:\Users\JHY\Desktop\新增資料夾 (6)\DSC_4299.JPG"/>
          <p:cNvPicPr>
            <a:picLocks noChangeAspect="1" noChangeArrowheads="1"/>
          </p:cNvPicPr>
          <p:nvPr/>
        </p:nvPicPr>
        <p:blipFill>
          <a:blip r:embed="rId3" cstate="email"/>
          <a:srcRect/>
          <a:stretch>
            <a:fillRect/>
          </a:stretch>
        </p:blipFill>
        <p:spPr bwMode="auto">
          <a:xfrm>
            <a:off x="684213" y="2132856"/>
            <a:ext cx="1874837" cy="1241425"/>
          </a:xfrm>
          <a:prstGeom prst="rect">
            <a:avLst/>
          </a:prstGeom>
          <a:noFill/>
          <a:ln w="9525">
            <a:noFill/>
            <a:miter lim="800000"/>
            <a:headEnd/>
            <a:tailEnd/>
          </a:ln>
        </p:spPr>
      </p:pic>
      <p:pic>
        <p:nvPicPr>
          <p:cNvPr id="7175" name="Picture 3" descr="F:\2012聯合案\IMG_1144.JPG"/>
          <p:cNvPicPr>
            <a:picLocks noChangeAspect="1" noChangeArrowheads="1"/>
          </p:cNvPicPr>
          <p:nvPr/>
        </p:nvPicPr>
        <p:blipFill>
          <a:blip r:embed="rId4" cstate="email"/>
          <a:srcRect/>
          <a:stretch>
            <a:fillRect/>
          </a:stretch>
        </p:blipFill>
        <p:spPr bwMode="auto">
          <a:xfrm>
            <a:off x="2709863" y="2132856"/>
            <a:ext cx="1655762" cy="1241425"/>
          </a:xfrm>
          <a:prstGeom prst="rect">
            <a:avLst/>
          </a:prstGeom>
          <a:noFill/>
          <a:ln w="9525">
            <a:noFill/>
            <a:miter lim="800000"/>
            <a:headEnd/>
            <a:tailEnd/>
          </a:ln>
        </p:spPr>
      </p:pic>
      <p:pic>
        <p:nvPicPr>
          <p:cNvPr id="7176" name="Picture 11" descr="C:\Users\3puser\Desktop\新增資料夾 (2)\DSC04577.JPG"/>
          <p:cNvPicPr>
            <a:picLocks noChangeAspect="1" noChangeArrowheads="1"/>
          </p:cNvPicPr>
          <p:nvPr/>
        </p:nvPicPr>
        <p:blipFill>
          <a:blip r:embed="rId5" cstate="email"/>
          <a:srcRect/>
          <a:stretch>
            <a:fillRect/>
          </a:stretch>
        </p:blipFill>
        <p:spPr bwMode="auto">
          <a:xfrm>
            <a:off x="4516438" y="2132856"/>
            <a:ext cx="2208212" cy="1241425"/>
          </a:xfrm>
          <a:prstGeom prst="rect">
            <a:avLst/>
          </a:prstGeom>
          <a:noFill/>
          <a:ln w="9525">
            <a:noFill/>
            <a:miter lim="800000"/>
            <a:headEnd/>
            <a:tailEnd/>
          </a:ln>
        </p:spPr>
      </p:pic>
      <p:pic>
        <p:nvPicPr>
          <p:cNvPr id="7177" name="Picture 2" descr="C:\Users\3puser\Desktop\新增資料夾 (2)\新增資料夾 (2)\P1060696.JPG"/>
          <p:cNvPicPr>
            <a:picLocks noChangeAspect="1" noChangeArrowheads="1"/>
          </p:cNvPicPr>
          <p:nvPr/>
        </p:nvPicPr>
        <p:blipFill>
          <a:blip r:embed="rId6" cstate="email"/>
          <a:srcRect/>
          <a:stretch>
            <a:fillRect/>
          </a:stretch>
        </p:blipFill>
        <p:spPr bwMode="auto">
          <a:xfrm>
            <a:off x="6877050" y="2132856"/>
            <a:ext cx="1654175" cy="1241425"/>
          </a:xfrm>
          <a:prstGeom prst="rect">
            <a:avLst/>
          </a:prstGeom>
          <a:noFill/>
          <a:ln w="9525">
            <a:noFill/>
            <a:miter lim="800000"/>
            <a:headEnd/>
            <a:tailEnd/>
          </a:ln>
        </p:spPr>
      </p:pic>
      <p:pic>
        <p:nvPicPr>
          <p:cNvPr id="7178" name="Picture 4" descr="L:\●研究室業務\00_H.S.研究室\2012_案件\02_2012_FRP棧橋\2012_1003FRP人行棧橋設計圖與示意圖_含告示牌\示意圖2.jpg"/>
          <p:cNvPicPr>
            <a:picLocks noChangeAspect="1" noChangeArrowheads="1"/>
          </p:cNvPicPr>
          <p:nvPr/>
        </p:nvPicPr>
        <p:blipFill>
          <a:blip r:embed="rId7" cstate="email"/>
          <a:srcRect/>
          <a:stretch>
            <a:fillRect/>
          </a:stretch>
        </p:blipFill>
        <p:spPr bwMode="auto">
          <a:xfrm>
            <a:off x="5867400" y="4437112"/>
            <a:ext cx="2609850" cy="1241425"/>
          </a:xfrm>
          <a:prstGeom prst="rect">
            <a:avLst/>
          </a:prstGeom>
          <a:noFill/>
          <a:ln w="9525">
            <a:noFill/>
            <a:miter lim="800000"/>
            <a:headEnd/>
            <a:tailEnd/>
          </a:ln>
        </p:spPr>
      </p:pic>
      <p:pic>
        <p:nvPicPr>
          <p:cNvPr id="7179" name="Picture 5"/>
          <p:cNvPicPr>
            <a:picLocks noChangeAspect="1" noChangeArrowheads="1"/>
          </p:cNvPicPr>
          <p:nvPr/>
        </p:nvPicPr>
        <p:blipFill>
          <a:blip r:embed="rId8" cstate="email"/>
          <a:srcRect/>
          <a:stretch>
            <a:fillRect/>
          </a:stretch>
        </p:blipFill>
        <p:spPr bwMode="auto">
          <a:xfrm>
            <a:off x="3465513" y="4437112"/>
            <a:ext cx="2100262" cy="1241425"/>
          </a:xfrm>
          <a:prstGeom prst="rect">
            <a:avLst/>
          </a:prstGeom>
          <a:noFill/>
          <a:ln w="9525">
            <a:noFill/>
            <a:miter lim="800000"/>
            <a:headEnd/>
            <a:tailEnd/>
          </a:ln>
        </p:spPr>
      </p:pic>
      <p:pic>
        <p:nvPicPr>
          <p:cNvPr id="7180" name="Picture 7"/>
          <p:cNvPicPr>
            <a:picLocks noChangeAspect="1" noChangeArrowheads="1"/>
          </p:cNvPicPr>
          <p:nvPr/>
        </p:nvPicPr>
        <p:blipFill>
          <a:blip r:embed="rId9" cstate="email"/>
          <a:srcRect/>
          <a:stretch>
            <a:fillRect/>
          </a:stretch>
        </p:blipFill>
        <p:spPr bwMode="auto">
          <a:xfrm>
            <a:off x="827088" y="4437112"/>
            <a:ext cx="2336800" cy="1241425"/>
          </a:xfrm>
          <a:prstGeom prst="rect">
            <a:avLst/>
          </a:prstGeom>
          <a:noFill/>
          <a:ln w="9525">
            <a:noFill/>
            <a:miter lim="800000"/>
            <a:headEnd/>
            <a:tailEnd/>
          </a:ln>
        </p:spPr>
      </p:pic>
      <p:sp>
        <p:nvSpPr>
          <p:cNvPr id="7181" name="矩形 15"/>
          <p:cNvSpPr>
            <a:spLocks noChangeArrowheads="1"/>
          </p:cNvSpPr>
          <p:nvPr/>
        </p:nvSpPr>
        <p:spPr bwMode="auto">
          <a:xfrm>
            <a:off x="3635375" y="5661248"/>
            <a:ext cx="2016125" cy="460375"/>
          </a:xfrm>
          <a:prstGeom prst="rect">
            <a:avLst/>
          </a:prstGeom>
          <a:noFill/>
          <a:ln w="9525">
            <a:noFill/>
            <a:miter lim="800000"/>
            <a:headEnd/>
            <a:tailEnd/>
          </a:ln>
        </p:spPr>
        <p:txBody>
          <a:bodyPr>
            <a:spAutoFit/>
          </a:bodyPr>
          <a:lstStyle/>
          <a:p>
            <a:pPr algn="r"/>
            <a:r>
              <a:rPr lang="zh-TW" altLang="en-US" sz="1200" dirty="0">
                <a:latin typeface="標楷體" pitchFamily="65" charset="-120"/>
                <a:ea typeface="標楷體" pitchFamily="65" charset="-120"/>
              </a:rPr>
              <a:t>陽明山二子坪</a:t>
            </a:r>
            <a:r>
              <a:rPr lang="en-US" altLang="zh-TW" sz="1200" dirty="0">
                <a:latin typeface="標楷體" pitchFamily="65" charset="-120"/>
                <a:ea typeface="標楷體" pitchFamily="65" charset="-120"/>
              </a:rPr>
              <a:t>FRP </a:t>
            </a:r>
            <a:r>
              <a:rPr lang="zh-TW" altLang="en-US" sz="1200" dirty="0">
                <a:latin typeface="標楷體" pitchFamily="65" charset="-120"/>
                <a:ea typeface="標楷體" pitchFamily="65" charset="-120"/>
              </a:rPr>
              <a:t>人行棧道示範按例 </a:t>
            </a:r>
          </a:p>
        </p:txBody>
      </p:sp>
      <p:sp>
        <p:nvSpPr>
          <p:cNvPr id="7182" name="矩形 16"/>
          <p:cNvSpPr>
            <a:spLocks noChangeArrowheads="1"/>
          </p:cNvSpPr>
          <p:nvPr/>
        </p:nvSpPr>
        <p:spPr bwMode="auto">
          <a:xfrm>
            <a:off x="5942013" y="5661248"/>
            <a:ext cx="2647950" cy="277812"/>
          </a:xfrm>
          <a:prstGeom prst="rect">
            <a:avLst/>
          </a:prstGeom>
          <a:noFill/>
          <a:ln w="9525">
            <a:noFill/>
            <a:miter lim="800000"/>
            <a:headEnd/>
            <a:tailEnd/>
          </a:ln>
        </p:spPr>
        <p:txBody>
          <a:bodyPr wrap="none">
            <a:spAutoFit/>
          </a:bodyPr>
          <a:lstStyle/>
          <a:p>
            <a:r>
              <a:rPr lang="zh-TW" altLang="en-US" sz="1200" dirty="0">
                <a:latin typeface="標楷體" pitchFamily="65" charset="-120"/>
                <a:ea typeface="標楷體" pitchFamily="65" charset="-120"/>
              </a:rPr>
              <a:t>台江國家公園</a:t>
            </a:r>
            <a:r>
              <a:rPr lang="en-US" altLang="zh-TW" sz="1200" dirty="0">
                <a:latin typeface="標楷體" pitchFamily="65" charset="-120"/>
                <a:ea typeface="標楷體" pitchFamily="65" charset="-120"/>
              </a:rPr>
              <a:t>FRP </a:t>
            </a:r>
            <a:r>
              <a:rPr lang="zh-TW" altLang="en-US" sz="1200" dirty="0">
                <a:latin typeface="標楷體" pitchFamily="65" charset="-120"/>
                <a:ea typeface="標楷體" pitchFamily="65" charset="-120"/>
              </a:rPr>
              <a:t>人行棧橋</a:t>
            </a:r>
            <a:r>
              <a:rPr lang="en-US" altLang="zh-TW" sz="1200" dirty="0">
                <a:latin typeface="標楷體" pitchFamily="65" charset="-120"/>
                <a:ea typeface="標楷體" pitchFamily="65" charset="-120"/>
              </a:rPr>
              <a:t>3D</a:t>
            </a:r>
            <a:r>
              <a:rPr lang="zh-TW" altLang="en-US" sz="1200" dirty="0">
                <a:latin typeface="標楷體" pitchFamily="65" charset="-120"/>
                <a:ea typeface="標楷體" pitchFamily="65" charset="-120"/>
              </a:rPr>
              <a:t>示意圖</a:t>
            </a:r>
          </a:p>
        </p:txBody>
      </p:sp>
      <p:sp>
        <p:nvSpPr>
          <p:cNvPr id="7183" name="矩形 17"/>
          <p:cNvSpPr>
            <a:spLocks noChangeArrowheads="1"/>
          </p:cNvSpPr>
          <p:nvPr/>
        </p:nvSpPr>
        <p:spPr bwMode="auto">
          <a:xfrm>
            <a:off x="2268538" y="5661025"/>
            <a:ext cx="863600" cy="277813"/>
          </a:xfrm>
          <a:prstGeom prst="rect">
            <a:avLst/>
          </a:prstGeom>
          <a:noFill/>
          <a:ln w="9525">
            <a:noFill/>
            <a:miter lim="800000"/>
            <a:headEnd/>
            <a:tailEnd/>
          </a:ln>
        </p:spPr>
        <p:txBody>
          <a:bodyPr>
            <a:spAutoFit/>
          </a:bodyPr>
          <a:lstStyle/>
          <a:p>
            <a:pPr algn="r"/>
            <a:r>
              <a:rPr lang="zh-TW" altLang="en-US" sz="1200">
                <a:latin typeface="標楷體" pitchFamily="65" charset="-120"/>
                <a:ea typeface="標楷體" pitchFamily="65" charset="-120"/>
              </a:rPr>
              <a:t>試驗過程</a:t>
            </a:r>
          </a:p>
        </p:txBody>
      </p:sp>
      <p:sp>
        <p:nvSpPr>
          <p:cNvPr id="16" name="矩形 15"/>
          <p:cNvSpPr/>
          <p:nvPr/>
        </p:nvSpPr>
        <p:spPr>
          <a:xfrm>
            <a:off x="0" y="0"/>
            <a:ext cx="9144000" cy="1052736"/>
          </a:xfrm>
          <a:prstGeom prst="rect">
            <a:avLst/>
          </a:prstGeom>
          <a:solidFill>
            <a:schemeClr val="bg1"/>
          </a:solidFill>
        </p:spPr>
        <p:txBody>
          <a:bodyPr wrap="square" anchor="ctr" anchorCtr="0">
            <a:noAutofit/>
          </a:bodyPr>
          <a:lstStyle/>
          <a:p>
            <a:pPr marL="539750" indent="-96838">
              <a:defRPr/>
            </a:pPr>
            <a:r>
              <a:rPr lang="zh-TW" altLang="en-US" sz="3600" dirty="0" smtClean="0">
                <a:latin typeface="標楷體" pitchFamily="65" charset="-120"/>
                <a:ea typeface="標楷體" pitchFamily="65" charset="-120"/>
              </a:rPr>
              <a:t>零碳建築研究中心</a:t>
            </a:r>
            <a:endParaRPr lang="en-US" altLang="zh-TW" sz="3600" dirty="0">
              <a:latin typeface="標楷體" pitchFamily="65" charset="-120"/>
              <a:ea typeface="標楷體" pitchFamily="65" charset="-120"/>
            </a:endParaRPr>
          </a:p>
        </p:txBody>
      </p:sp>
      <p:sp>
        <p:nvSpPr>
          <p:cNvPr id="15" name="投影片編號版面配置區 14"/>
          <p:cNvSpPr>
            <a:spLocks noGrp="1"/>
          </p:cNvSpPr>
          <p:nvPr>
            <p:ph type="sldNum" sz="quarter" idx="11"/>
          </p:nvPr>
        </p:nvSpPr>
        <p:spPr/>
        <p:txBody>
          <a:bodyPr/>
          <a:lstStyle/>
          <a:p>
            <a:pPr>
              <a:defRPr/>
            </a:pPr>
            <a:fld id="{9DBA255D-69FD-4905-8815-C966C407E06A}" type="slidenum">
              <a:rPr lang="zh-TW" altLang="en-US" smtClean="0"/>
              <a:pPr>
                <a:defRPr/>
              </a:pPr>
              <a:t>32</a:t>
            </a:fld>
            <a:endParaRPr lang="zh-TW"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接點 1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6" name="Picture 7"/>
          <p:cNvPicPr>
            <a:picLocks noChangeAspect="1" noChangeArrowheads="1"/>
          </p:cNvPicPr>
          <p:nvPr/>
        </p:nvPicPr>
        <p:blipFill>
          <a:blip r:embed="rId3" cstate="email"/>
          <a:srcRect/>
          <a:stretch>
            <a:fillRect/>
          </a:stretch>
        </p:blipFill>
        <p:spPr bwMode="auto">
          <a:xfrm>
            <a:off x="1481138" y="1772816"/>
            <a:ext cx="1214437" cy="16192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7" name="Picture 8"/>
          <p:cNvPicPr>
            <a:picLocks noChangeAspect="1" noChangeArrowheads="1"/>
          </p:cNvPicPr>
          <p:nvPr/>
        </p:nvPicPr>
        <p:blipFill>
          <a:blip r:embed="rId4" cstate="email"/>
          <a:srcRect/>
          <a:stretch>
            <a:fillRect/>
          </a:stretch>
        </p:blipFill>
        <p:spPr bwMode="auto">
          <a:xfrm>
            <a:off x="142875" y="1772816"/>
            <a:ext cx="1268413" cy="16192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矩形 7"/>
          <p:cNvSpPr/>
          <p:nvPr/>
        </p:nvSpPr>
        <p:spPr>
          <a:xfrm>
            <a:off x="71438" y="1340768"/>
            <a:ext cx="3454400" cy="339725"/>
          </a:xfrm>
          <a:prstGeom prst="rect">
            <a:avLst/>
          </a:prstGeom>
        </p:spPr>
        <p:txBody>
          <a:bodyPr wrap="none">
            <a:spAutoFit/>
          </a:bodyPr>
          <a:lstStyle/>
          <a:p>
            <a:pPr fontAlgn="b">
              <a:spcAft>
                <a:spcPts val="0"/>
              </a:spcAft>
              <a:defRPr/>
            </a:pPr>
            <a:r>
              <a:rPr lang="zh-TW" sz="1600" kern="100" dirty="0">
                <a:solidFill>
                  <a:srgbClr val="000000"/>
                </a:solidFill>
                <a:latin typeface="標楷體" pitchFamily="65" charset="-120"/>
                <a:ea typeface="標楷體" pitchFamily="65" charset="-120"/>
              </a:rPr>
              <a:t>節能舒適之</a:t>
            </a:r>
            <a:r>
              <a:rPr lang="en-US" sz="1600" kern="100" dirty="0">
                <a:solidFill>
                  <a:srgbClr val="000000"/>
                </a:solidFill>
                <a:latin typeface="標楷體" pitchFamily="65" charset="-120"/>
                <a:ea typeface="標楷體" pitchFamily="65" charset="-120"/>
              </a:rPr>
              <a:t>LED</a:t>
            </a:r>
            <a:r>
              <a:rPr lang="zh-TW" sz="1600" kern="100" dirty="0">
                <a:solidFill>
                  <a:srgbClr val="000000"/>
                </a:solidFill>
                <a:latin typeface="標楷體" pitchFamily="65" charset="-120"/>
                <a:ea typeface="標楷體" pitchFamily="65" charset="-120"/>
              </a:rPr>
              <a:t>吊燈設計與應用研究</a:t>
            </a:r>
            <a:endParaRPr lang="zh-TW" sz="1600" kern="100" dirty="0">
              <a:latin typeface="標楷體" pitchFamily="65" charset="-120"/>
              <a:ea typeface="標楷體" pitchFamily="65" charset="-120"/>
            </a:endParaRPr>
          </a:p>
        </p:txBody>
      </p:sp>
      <p:sp>
        <p:nvSpPr>
          <p:cNvPr id="9" name="矩形 8"/>
          <p:cNvSpPr/>
          <p:nvPr/>
        </p:nvSpPr>
        <p:spPr>
          <a:xfrm>
            <a:off x="5357813" y="2996952"/>
            <a:ext cx="3786187" cy="584200"/>
          </a:xfrm>
          <a:prstGeom prst="rect">
            <a:avLst/>
          </a:prstGeom>
        </p:spPr>
        <p:txBody>
          <a:bodyPr>
            <a:spAutoFit/>
          </a:bodyPr>
          <a:lstStyle/>
          <a:p>
            <a:pPr fontAlgn="b">
              <a:spcAft>
                <a:spcPts val="0"/>
              </a:spcAft>
              <a:defRPr/>
            </a:pPr>
            <a:r>
              <a:rPr lang="zh-TW" sz="1600" kern="100" dirty="0">
                <a:solidFill>
                  <a:srgbClr val="000000"/>
                </a:solidFill>
                <a:latin typeface="標楷體" pitchFamily="65" charset="-120"/>
                <a:ea typeface="標楷體" pitchFamily="65" charset="-120"/>
              </a:rPr>
              <a:t>室內高功率</a:t>
            </a:r>
            <a:r>
              <a:rPr lang="en-US" sz="1600" kern="100" dirty="0">
                <a:solidFill>
                  <a:srgbClr val="000000"/>
                </a:solidFill>
                <a:latin typeface="標楷體" pitchFamily="65" charset="-120"/>
                <a:ea typeface="標楷體" pitchFamily="65" charset="-120"/>
              </a:rPr>
              <a:t>LED</a:t>
            </a:r>
            <a:r>
              <a:rPr lang="zh-TW" sz="1600" kern="100" dirty="0">
                <a:solidFill>
                  <a:srgbClr val="000000"/>
                </a:solidFill>
                <a:latin typeface="標楷體" pitchFamily="65" charset="-120"/>
                <a:ea typeface="標楷體" pitchFamily="65" charset="-120"/>
              </a:rPr>
              <a:t>照明結合熱回收系統之性能研究</a:t>
            </a:r>
            <a:endParaRPr lang="zh-TW" sz="1600" kern="100" dirty="0">
              <a:latin typeface="標楷體" pitchFamily="65" charset="-120"/>
              <a:ea typeface="標楷體" pitchFamily="65" charset="-120"/>
            </a:endParaRPr>
          </a:p>
        </p:txBody>
      </p:sp>
      <p:sp>
        <p:nvSpPr>
          <p:cNvPr id="10" name="矩形 9"/>
          <p:cNvSpPr/>
          <p:nvPr/>
        </p:nvSpPr>
        <p:spPr>
          <a:xfrm>
            <a:off x="0" y="3852337"/>
            <a:ext cx="4929188" cy="584775"/>
          </a:xfrm>
          <a:prstGeom prst="rect">
            <a:avLst/>
          </a:prstGeom>
        </p:spPr>
        <p:txBody>
          <a:bodyPr>
            <a:spAutoFit/>
          </a:bodyPr>
          <a:lstStyle/>
          <a:p>
            <a:pPr>
              <a:defRPr/>
            </a:pPr>
            <a:r>
              <a:rPr kumimoji="0" lang="zh-TW" altLang="en-US" sz="1600" kern="100" dirty="0">
                <a:solidFill>
                  <a:prstClr val="black"/>
                </a:solidFill>
                <a:latin typeface="標楷體" pitchFamily="65" charset="-120"/>
                <a:ea typeface="標楷體" pitchFamily="65" charset="-120"/>
              </a:rPr>
              <a:t>建築智慧化及節能管理改善規劃</a:t>
            </a:r>
            <a:r>
              <a:rPr kumimoji="0" lang="en-US" sz="1600" kern="100" dirty="0">
                <a:solidFill>
                  <a:prstClr val="black"/>
                </a:solidFill>
                <a:latin typeface="標楷體" pitchFamily="65" charset="-120"/>
                <a:ea typeface="標楷體" pitchFamily="65" charset="-120"/>
              </a:rPr>
              <a:t>-</a:t>
            </a:r>
            <a:r>
              <a:rPr kumimoji="0" lang="zh-TW" altLang="en-US" sz="1600" kern="100" dirty="0">
                <a:solidFill>
                  <a:prstClr val="black"/>
                </a:solidFill>
                <a:latin typeface="標楷體" pitchFamily="65" charset="-120"/>
                <a:ea typeface="標楷體" pitchFamily="65" charset="-120"/>
              </a:rPr>
              <a:t>以材料</a:t>
            </a:r>
            <a:r>
              <a:rPr kumimoji="0" lang="zh-TW" altLang="en-US" sz="1600" kern="100" dirty="0" smtClean="0">
                <a:solidFill>
                  <a:prstClr val="black"/>
                </a:solidFill>
                <a:latin typeface="標楷體" pitchFamily="65" charset="-120"/>
                <a:ea typeface="標楷體" pitchFamily="65" charset="-120"/>
              </a:rPr>
              <a:t>實驗為中心例</a:t>
            </a:r>
            <a:endParaRPr lang="zh-TW" altLang="en-US" sz="2400" dirty="0">
              <a:latin typeface="標楷體" pitchFamily="65" charset="-120"/>
              <a:ea typeface="標楷體" pitchFamily="65" charset="-120"/>
            </a:endParaRPr>
          </a:p>
        </p:txBody>
      </p:sp>
      <p:sp>
        <p:nvSpPr>
          <p:cNvPr id="9226" name="AutoShape 65" descr="https://docs.google.com/?attid=0.1&amp;pid=gmail&amp;thid=13ad53564ac8c9ec&amp;url=https%3A%2F%2Fmail.google.com%2Fmail%2F%3Fui%3D2%26ik%3D2d0c645bcc%26view%3Datt%26th%3D13ad53564ac8c9ec%26attid%3D0.1%26disp%3Dsafe%26realattid%3Df_h96v0h8r0%26zw&amp;docid=6f0df7d704b05169486fa24b8f040e99%7Cda684238f6620b8320b92efea7c9e06a&amp;a=bi&amp;pagenumber=60&amp;w=744"/>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zh-TW" altLang="en-US"/>
          </a:p>
        </p:txBody>
      </p:sp>
      <p:pic>
        <p:nvPicPr>
          <p:cNvPr id="9227" name="圖片 18" descr="D:\LED廢熱回收再利用\國科會實驗彙整\高天井模組圖\IMAG0530.jpg"/>
          <p:cNvPicPr>
            <a:picLocks noChangeAspect="1" noChangeArrowheads="1"/>
          </p:cNvPicPr>
          <p:nvPr/>
        </p:nvPicPr>
        <p:blipFill>
          <a:blip r:embed="rId5" cstate="email">
            <a:lum bright="10000"/>
          </a:blip>
          <a:srcRect/>
          <a:stretch>
            <a:fillRect/>
          </a:stretch>
        </p:blipFill>
        <p:spPr bwMode="auto">
          <a:xfrm>
            <a:off x="7296150" y="1428750"/>
            <a:ext cx="1490663" cy="1619250"/>
          </a:xfrm>
          <a:prstGeom prst="rect">
            <a:avLst/>
          </a:prstGeom>
          <a:noFill/>
          <a:ln w="9525">
            <a:noFill/>
            <a:miter lim="800000"/>
            <a:headEnd/>
            <a:tailEnd/>
          </a:ln>
        </p:spPr>
      </p:pic>
      <p:pic>
        <p:nvPicPr>
          <p:cNvPr id="9228" name="圖片 19" descr="D:\LED廢熱回收再利用\國科會實驗彙整\水冷頭設計模擬圖\自製水冷頭.jpg"/>
          <p:cNvPicPr>
            <a:picLocks noChangeAspect="1" noChangeArrowheads="1"/>
          </p:cNvPicPr>
          <p:nvPr/>
        </p:nvPicPr>
        <p:blipFill>
          <a:blip r:embed="rId6" cstate="email"/>
          <a:srcRect/>
          <a:stretch>
            <a:fillRect/>
          </a:stretch>
        </p:blipFill>
        <p:spPr bwMode="auto">
          <a:xfrm>
            <a:off x="5429250" y="1428750"/>
            <a:ext cx="1743075" cy="1619250"/>
          </a:xfrm>
          <a:prstGeom prst="rect">
            <a:avLst/>
          </a:prstGeom>
          <a:noFill/>
          <a:ln w="9525">
            <a:noFill/>
            <a:miter lim="800000"/>
            <a:headEnd/>
            <a:tailEnd/>
          </a:ln>
        </p:spPr>
      </p:pic>
      <p:pic>
        <p:nvPicPr>
          <p:cNvPr id="9229" name="圖片 20" descr="4545542.jpg"/>
          <p:cNvPicPr>
            <a:picLocks noChangeAspect="1" noChangeArrowheads="1"/>
          </p:cNvPicPr>
          <p:nvPr/>
        </p:nvPicPr>
        <p:blipFill>
          <a:blip r:embed="rId7" cstate="email"/>
          <a:srcRect/>
          <a:stretch>
            <a:fillRect/>
          </a:stretch>
        </p:blipFill>
        <p:spPr bwMode="auto">
          <a:xfrm>
            <a:off x="2767013" y="1772816"/>
            <a:ext cx="2279650" cy="1619250"/>
          </a:xfrm>
          <a:prstGeom prst="rect">
            <a:avLst/>
          </a:prstGeom>
          <a:noFill/>
          <a:ln w="9525">
            <a:noFill/>
            <a:miter lim="800000"/>
            <a:headEnd/>
            <a:tailEnd/>
          </a:ln>
        </p:spPr>
      </p:pic>
      <p:pic>
        <p:nvPicPr>
          <p:cNvPr id="9230" name="圖片 7"/>
          <p:cNvPicPr>
            <a:picLocks noChangeAspect="1" noChangeArrowheads="1"/>
          </p:cNvPicPr>
          <p:nvPr/>
        </p:nvPicPr>
        <p:blipFill>
          <a:blip r:embed="rId8" cstate="email"/>
          <a:srcRect/>
          <a:stretch>
            <a:fillRect/>
          </a:stretch>
        </p:blipFill>
        <p:spPr bwMode="auto">
          <a:xfrm>
            <a:off x="71438" y="4189413"/>
            <a:ext cx="2305050" cy="1439862"/>
          </a:xfrm>
          <a:prstGeom prst="rect">
            <a:avLst/>
          </a:prstGeom>
          <a:noFill/>
          <a:ln w="9525">
            <a:noFill/>
            <a:miter lim="800000"/>
            <a:headEnd/>
            <a:tailEnd/>
          </a:ln>
        </p:spPr>
      </p:pic>
      <p:sp>
        <p:nvSpPr>
          <p:cNvPr id="9231" name="矩形 13"/>
          <p:cNvSpPr>
            <a:spLocks noChangeArrowheads="1"/>
          </p:cNvSpPr>
          <p:nvPr/>
        </p:nvSpPr>
        <p:spPr bwMode="auto">
          <a:xfrm>
            <a:off x="4714875" y="5715000"/>
            <a:ext cx="4572000" cy="584200"/>
          </a:xfrm>
          <a:prstGeom prst="rect">
            <a:avLst/>
          </a:prstGeom>
          <a:noFill/>
          <a:ln w="9525">
            <a:noFill/>
            <a:miter lim="800000"/>
            <a:headEnd/>
            <a:tailEnd/>
          </a:ln>
        </p:spPr>
        <p:txBody>
          <a:bodyPr>
            <a:spAutoFit/>
          </a:bodyPr>
          <a:lstStyle/>
          <a:p>
            <a:r>
              <a:rPr lang="zh-TW" altLang="en-US" sz="1600">
                <a:latin typeface="標楷體" pitchFamily="65" charset="-120"/>
                <a:ea typeface="標楷體" pitchFamily="65" charset="-120"/>
              </a:rPr>
              <a:t>建築系水平遮陽板整合太陽能光電與集熱系統之節能效益研究</a:t>
            </a:r>
          </a:p>
        </p:txBody>
      </p:sp>
      <p:pic>
        <p:nvPicPr>
          <p:cNvPr id="9232" name="圖片 14" descr="C:\Documents and Settings\Gandam00\桌面\PVT建置JPG\IMG_3194.JPG"/>
          <p:cNvPicPr>
            <a:picLocks noChangeAspect="1" noChangeArrowheads="1"/>
          </p:cNvPicPr>
          <p:nvPr/>
        </p:nvPicPr>
        <p:blipFill>
          <a:blip r:embed="rId9" cstate="email"/>
          <a:srcRect/>
          <a:stretch>
            <a:fillRect/>
          </a:stretch>
        </p:blipFill>
        <p:spPr bwMode="auto">
          <a:xfrm>
            <a:off x="4857750" y="3843338"/>
            <a:ext cx="1971675" cy="1800225"/>
          </a:xfrm>
          <a:prstGeom prst="rect">
            <a:avLst/>
          </a:prstGeom>
          <a:noFill/>
          <a:ln w="9525">
            <a:noFill/>
            <a:miter lim="800000"/>
            <a:headEnd/>
            <a:tailEnd/>
          </a:ln>
        </p:spPr>
      </p:pic>
      <p:pic>
        <p:nvPicPr>
          <p:cNvPr id="9233" name="圖片 15" descr="PVT系統-02"/>
          <p:cNvPicPr>
            <a:picLocks noChangeAspect="1" noChangeArrowheads="1"/>
          </p:cNvPicPr>
          <p:nvPr/>
        </p:nvPicPr>
        <p:blipFill>
          <a:blip r:embed="rId10" cstate="email"/>
          <a:srcRect/>
          <a:stretch>
            <a:fillRect/>
          </a:stretch>
        </p:blipFill>
        <p:spPr bwMode="auto">
          <a:xfrm>
            <a:off x="6929438" y="3843338"/>
            <a:ext cx="2114550" cy="1800225"/>
          </a:xfrm>
          <a:prstGeom prst="rect">
            <a:avLst/>
          </a:prstGeom>
          <a:noFill/>
          <a:ln w="9525">
            <a:noFill/>
            <a:miter lim="800000"/>
            <a:headEnd/>
            <a:tailEnd/>
          </a:ln>
        </p:spPr>
      </p:pic>
      <p:pic>
        <p:nvPicPr>
          <p:cNvPr id="9234" name="圖片 4"/>
          <p:cNvPicPr>
            <a:picLocks noChangeAspect="1" noChangeArrowheads="1"/>
          </p:cNvPicPr>
          <p:nvPr/>
        </p:nvPicPr>
        <p:blipFill>
          <a:blip r:embed="rId11" cstate="email"/>
          <a:srcRect/>
          <a:stretch>
            <a:fillRect/>
          </a:stretch>
        </p:blipFill>
        <p:spPr bwMode="auto">
          <a:xfrm>
            <a:off x="2436813" y="4203700"/>
            <a:ext cx="2206625" cy="1439863"/>
          </a:xfrm>
          <a:prstGeom prst="rect">
            <a:avLst/>
          </a:prstGeom>
          <a:noFill/>
          <a:ln w="9525">
            <a:noFill/>
            <a:miter lim="800000"/>
            <a:headEnd/>
            <a:tailEnd/>
          </a:ln>
        </p:spPr>
      </p:pic>
      <p:sp>
        <p:nvSpPr>
          <p:cNvPr id="23" name="矩形 22"/>
          <p:cNvSpPr/>
          <p:nvPr/>
        </p:nvSpPr>
        <p:spPr>
          <a:xfrm>
            <a:off x="0" y="0"/>
            <a:ext cx="9144000" cy="1052736"/>
          </a:xfrm>
          <a:prstGeom prst="rect">
            <a:avLst/>
          </a:prstGeom>
          <a:solidFill>
            <a:schemeClr val="bg1"/>
          </a:solidFill>
        </p:spPr>
        <p:txBody>
          <a:bodyPr wrap="square" anchor="ctr" anchorCtr="0">
            <a:noAutofit/>
          </a:bodyPr>
          <a:lstStyle/>
          <a:p>
            <a:pPr>
              <a:defRPr/>
            </a:pPr>
            <a:r>
              <a:rPr lang="zh-TW" altLang="en-US" sz="3600" dirty="0" smtClean="0">
                <a:solidFill>
                  <a:sysClr val="windowText" lastClr="000000"/>
                </a:solidFill>
                <a:latin typeface="標楷體" pitchFamily="65" charset="-120"/>
                <a:ea typeface="標楷體" pitchFamily="65" charset="-120"/>
              </a:rPr>
              <a:t> 永</a:t>
            </a:r>
            <a:r>
              <a:rPr lang="zh-TW" altLang="en-US" sz="3600" dirty="0">
                <a:solidFill>
                  <a:sysClr val="windowText" lastClr="000000"/>
                </a:solidFill>
                <a:latin typeface="標楷體" pitchFamily="65" charset="-120"/>
                <a:ea typeface="標楷體" pitchFamily="65" charset="-120"/>
              </a:rPr>
              <a:t>續與綠建築研發中心</a:t>
            </a:r>
            <a:endParaRPr lang="en-US" altLang="zh-TW" sz="3600" dirty="0">
              <a:solidFill>
                <a:sysClr val="windowText" lastClr="000000"/>
              </a:solidFill>
              <a:latin typeface="標楷體" pitchFamily="65" charset="-120"/>
              <a:ea typeface="標楷體" pitchFamily="65" charset="-120"/>
            </a:endParaRPr>
          </a:p>
        </p:txBody>
      </p:sp>
      <p:sp>
        <p:nvSpPr>
          <p:cNvPr id="17" name="投影片編號版面配置區 16"/>
          <p:cNvSpPr>
            <a:spLocks noGrp="1"/>
          </p:cNvSpPr>
          <p:nvPr>
            <p:ph type="sldNum" sz="quarter" idx="11"/>
          </p:nvPr>
        </p:nvSpPr>
        <p:spPr/>
        <p:txBody>
          <a:bodyPr/>
          <a:lstStyle/>
          <a:p>
            <a:pPr>
              <a:defRPr/>
            </a:pPr>
            <a:fld id="{A15628CA-A2DF-43AB-AC56-D2ADEEE47112}" type="slidenum">
              <a:rPr lang="zh-TW" altLang="en-US" smtClean="0"/>
              <a:pPr>
                <a:defRPr/>
              </a:pPr>
              <a:t>33</a:t>
            </a:fld>
            <a:endParaRPr lang="zh-TW"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接點 1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8238" name="圖片 27"/>
          <p:cNvPicPr>
            <a:picLocks noChangeAspect="1"/>
          </p:cNvPicPr>
          <p:nvPr/>
        </p:nvPicPr>
        <p:blipFill>
          <a:blip r:embed="rId3" cstate="email"/>
          <a:srcRect/>
          <a:stretch>
            <a:fillRect/>
          </a:stretch>
        </p:blipFill>
        <p:spPr bwMode="auto">
          <a:xfrm>
            <a:off x="6497638" y="4876800"/>
            <a:ext cx="2484437" cy="1704975"/>
          </a:xfrm>
          <a:prstGeom prst="rect">
            <a:avLst/>
          </a:prstGeom>
          <a:noFill/>
          <a:ln w="9525">
            <a:noFill/>
            <a:miter lim="800000"/>
            <a:headEnd/>
            <a:tailEnd/>
          </a:ln>
        </p:spPr>
      </p:pic>
      <p:sp>
        <p:nvSpPr>
          <p:cNvPr id="3" name="投影片編號版面配置區 2"/>
          <p:cNvSpPr>
            <a:spLocks noGrp="1"/>
          </p:cNvSpPr>
          <p:nvPr>
            <p:ph type="sldNum" sz="quarter" idx="12"/>
          </p:nvPr>
        </p:nvSpPr>
        <p:spPr>
          <a:xfrm>
            <a:off x="6660232" y="6492875"/>
            <a:ext cx="2133600" cy="365125"/>
          </a:xfrm>
        </p:spPr>
        <p:txBody>
          <a:bodyPr/>
          <a:lstStyle/>
          <a:p>
            <a:pPr>
              <a:defRPr/>
            </a:pPr>
            <a:fld id="{A0709CA6-0118-4921-B97F-6BDF080F6AAF}" type="slidenum">
              <a:rPr lang="zh-TW" altLang="en-US" smtClean="0"/>
              <a:pPr>
                <a:defRPr/>
              </a:pPr>
              <a:t>34</a:t>
            </a:fld>
            <a:endParaRPr lang="zh-TW" altLang="en-US" dirty="0"/>
          </a:p>
        </p:txBody>
      </p:sp>
      <p:sp>
        <p:nvSpPr>
          <p:cNvPr id="4" name="矩形 3"/>
          <p:cNvSpPr/>
          <p:nvPr/>
        </p:nvSpPr>
        <p:spPr>
          <a:xfrm>
            <a:off x="0" y="-1588"/>
            <a:ext cx="5003800" cy="10541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8197" name="圖片 17"/>
          <p:cNvPicPr>
            <a:picLocks noChangeAspect="1"/>
          </p:cNvPicPr>
          <p:nvPr/>
        </p:nvPicPr>
        <p:blipFill>
          <a:blip r:embed="rId4" cstate="email"/>
          <a:srcRect/>
          <a:stretch>
            <a:fillRect/>
          </a:stretch>
        </p:blipFill>
        <p:spPr bwMode="auto">
          <a:xfrm>
            <a:off x="395288" y="1190625"/>
            <a:ext cx="8847137" cy="1446213"/>
          </a:xfrm>
          <a:prstGeom prst="rect">
            <a:avLst/>
          </a:prstGeom>
          <a:noFill/>
          <a:ln w="9525">
            <a:noFill/>
            <a:miter lim="800000"/>
            <a:headEnd/>
            <a:tailEnd/>
          </a:ln>
        </p:spPr>
      </p:pic>
      <p:sp>
        <p:nvSpPr>
          <p:cNvPr id="8199" name="文字方塊 21"/>
          <p:cNvSpPr txBox="1">
            <a:spLocks noChangeArrowheads="1"/>
          </p:cNvSpPr>
          <p:nvPr/>
        </p:nvSpPr>
        <p:spPr bwMode="auto">
          <a:xfrm>
            <a:off x="539552" y="2905125"/>
            <a:ext cx="2338388" cy="523875"/>
          </a:xfrm>
          <a:prstGeom prst="rect">
            <a:avLst/>
          </a:prstGeom>
          <a:noFill/>
          <a:ln w="9525">
            <a:noFill/>
            <a:miter lim="800000"/>
            <a:headEnd/>
            <a:tailEnd/>
          </a:ln>
        </p:spPr>
        <p:txBody>
          <a:bodyPr wrap="none">
            <a:spAutoFit/>
          </a:bodyPr>
          <a:lstStyle/>
          <a:p>
            <a:r>
              <a:rPr lang="zh-TW" altLang="en-US" sz="2800" b="1" dirty="0">
                <a:solidFill>
                  <a:srgbClr val="FFFF00"/>
                </a:solidFill>
                <a:latin typeface="標楷體" pitchFamily="65" charset="-120"/>
                <a:ea typeface="標楷體" pitchFamily="65" charset="-120"/>
              </a:rPr>
              <a:t>產學研究成果</a:t>
            </a:r>
          </a:p>
        </p:txBody>
      </p:sp>
      <p:pic>
        <p:nvPicPr>
          <p:cNvPr id="8200" name="圖片 23"/>
          <p:cNvPicPr>
            <a:picLocks noChangeAspect="1"/>
          </p:cNvPicPr>
          <p:nvPr/>
        </p:nvPicPr>
        <p:blipFill>
          <a:blip r:embed="rId5" cstate="email"/>
          <a:srcRect/>
          <a:stretch>
            <a:fillRect/>
          </a:stretch>
        </p:blipFill>
        <p:spPr bwMode="auto">
          <a:xfrm>
            <a:off x="3941763" y="2636838"/>
            <a:ext cx="5003800" cy="1006475"/>
          </a:xfrm>
          <a:prstGeom prst="rect">
            <a:avLst/>
          </a:prstGeom>
          <a:noFill/>
          <a:ln w="9525">
            <a:noFill/>
            <a:miter lim="800000"/>
            <a:headEnd/>
            <a:tailEnd/>
          </a:ln>
        </p:spPr>
      </p:pic>
      <p:graphicFrame>
        <p:nvGraphicFramePr>
          <p:cNvPr id="10" name="表格 9"/>
          <p:cNvGraphicFramePr>
            <a:graphicFrameLocks noGrp="1"/>
          </p:cNvGraphicFramePr>
          <p:nvPr/>
        </p:nvGraphicFramePr>
        <p:xfrm>
          <a:off x="323528" y="3429000"/>
          <a:ext cx="5833268" cy="3025878"/>
        </p:xfrm>
        <a:graphic>
          <a:graphicData uri="http://schemas.openxmlformats.org/drawingml/2006/table">
            <a:tbl>
              <a:tblPr firstRow="1" bandRow="1">
                <a:tableStyleId>{5C22544A-7EE6-4342-B048-85BDC9FD1C3A}</a:tableStyleId>
              </a:tblPr>
              <a:tblGrid>
                <a:gridCol w="3629589"/>
                <a:gridCol w="2203679"/>
              </a:tblGrid>
              <a:tr h="340944">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計畫名稱</a:t>
                      </a:r>
                    </a:p>
                  </a:txBody>
                  <a:tcPr marL="68582" marR="68582" marT="0" marB="0"/>
                </a:tc>
                <a:tc>
                  <a:txBody>
                    <a:bodyPr/>
                    <a:lstStyle/>
                    <a:p>
                      <a:pPr algn="ctr">
                        <a:lnSpc>
                          <a:spcPct val="150000"/>
                        </a:lnSpc>
                        <a:spcAft>
                          <a:spcPts val="0"/>
                        </a:spcAft>
                      </a:pPr>
                      <a:r>
                        <a:rPr lang="zh-TW" sz="1300" kern="0" dirty="0">
                          <a:effectLst/>
                          <a:latin typeface="微軟正黑體" panose="020B0604030504040204" pitchFamily="34" charset="-120"/>
                          <a:ea typeface="微軟正黑體" panose="020B0604030504040204" pitchFamily="34" charset="-120"/>
                        </a:rPr>
                        <a:t>委託單位</a:t>
                      </a:r>
                      <a:endParaRPr lang="zh-TW" sz="1300" kern="100" dirty="0">
                        <a:effectLst/>
                        <a:latin typeface="微軟正黑體" panose="020B0604030504040204" pitchFamily="34" charset="-120"/>
                        <a:ea typeface="微軟正黑體" panose="020B0604030504040204" pitchFamily="34" charset="-120"/>
                      </a:endParaRP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建材逸散模擬資訊系統與裝修應用之研究</a:t>
                      </a:r>
                    </a:p>
                  </a:txBody>
                  <a:tcPr marL="68582" marR="68582" marT="0" marB="0"/>
                </a:tc>
                <a:tc>
                  <a:txBody>
                    <a:bodyPr/>
                    <a:lstStyle/>
                    <a:p>
                      <a:pPr algn="ctr">
                        <a:lnSpc>
                          <a:spcPct val="150000"/>
                        </a:lnSpc>
                        <a:spcAft>
                          <a:spcPts val="0"/>
                        </a:spcAft>
                      </a:pPr>
                      <a:r>
                        <a:rPr lang="zh-TW" sz="1300" kern="0">
                          <a:effectLst/>
                          <a:latin typeface="微軟正黑體" panose="020B0604030504040204" pitchFamily="34" charset="-120"/>
                          <a:ea typeface="微軟正黑體" panose="020B0604030504040204" pitchFamily="34" charset="-120"/>
                        </a:rPr>
                        <a:t>內政部建築研究所</a:t>
                      </a:r>
                      <a:endParaRPr lang="zh-TW" sz="1300" kern="100">
                        <a:effectLst/>
                        <a:latin typeface="微軟正黑體" panose="020B0604030504040204" pitchFamily="34" charset="-120"/>
                        <a:ea typeface="微軟正黑體" panose="020B0604030504040204" pitchFamily="34" charset="-120"/>
                      </a:endParaRP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探討居住空間周界因子影響外氣品質之研究</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潤弘精密工程股份有限公司</a:t>
                      </a: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都會區居住空間周界空氣品質調查之研究</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潤弘精密工程股份有限公司</a:t>
                      </a: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真菌即時資訊系統開發前期評估計畫</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太子建設開發股份有限公司</a:t>
                      </a: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聚氯乙烯塑膠類建材精進計畫</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南亞塑膠工業股份有限公司</a:t>
                      </a: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綠建材標章審查作業精進計畫</a:t>
                      </a:r>
                    </a:p>
                  </a:txBody>
                  <a:tcPr marL="68582" marR="68582" marT="0" marB="0"/>
                </a:tc>
                <a:tc>
                  <a:txBody>
                    <a:bodyPr/>
                    <a:lstStyle/>
                    <a:p>
                      <a:pPr algn="ctr">
                        <a:lnSpc>
                          <a:spcPct val="150000"/>
                        </a:lnSpc>
                        <a:spcAft>
                          <a:spcPts val="0"/>
                        </a:spcAft>
                      </a:pPr>
                      <a:r>
                        <a:rPr lang="zh-TW" sz="1300" kern="0" dirty="0">
                          <a:effectLst/>
                          <a:latin typeface="微軟正黑體" panose="020B0604030504040204" pitchFamily="34" charset="-120"/>
                          <a:ea typeface="微軟正黑體" panose="020B0604030504040204" pitchFamily="34" charset="-120"/>
                        </a:rPr>
                        <a:t>內政部建築研究所</a:t>
                      </a:r>
                      <a:endParaRPr lang="zh-TW" sz="1300" kern="100" dirty="0">
                        <a:effectLst/>
                        <a:latin typeface="微軟正黑體" panose="020B0604030504040204" pitchFamily="34" charset="-120"/>
                        <a:ea typeface="微軟正黑體" panose="020B0604030504040204" pitchFamily="34" charset="-120"/>
                      </a:endParaRP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建材逸散模擬資訊系統驗證與擴充更新計畫</a:t>
                      </a:r>
                    </a:p>
                  </a:txBody>
                  <a:tcPr marL="68582" marR="68582" marT="0" marB="0"/>
                </a:tc>
                <a:tc>
                  <a:txBody>
                    <a:bodyPr/>
                    <a:lstStyle/>
                    <a:p>
                      <a:pPr algn="ctr">
                        <a:lnSpc>
                          <a:spcPct val="150000"/>
                        </a:lnSpc>
                        <a:spcAft>
                          <a:spcPts val="0"/>
                        </a:spcAft>
                      </a:pPr>
                      <a:r>
                        <a:rPr lang="zh-TW" sz="1300" kern="0" dirty="0">
                          <a:effectLst/>
                          <a:latin typeface="微軟正黑體" panose="020B0604030504040204" pitchFamily="34" charset="-120"/>
                          <a:ea typeface="微軟正黑體" panose="020B0604030504040204" pitchFamily="34" charset="-120"/>
                        </a:rPr>
                        <a:t>內政部建築研究所</a:t>
                      </a:r>
                      <a:endParaRPr lang="zh-TW" sz="1300" kern="100" dirty="0">
                        <a:effectLst/>
                        <a:latin typeface="微軟正黑體" panose="020B0604030504040204" pitchFamily="34" charset="-120"/>
                        <a:ea typeface="微軟正黑體" panose="020B0604030504040204" pitchFamily="34" charset="-120"/>
                      </a:endParaRP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健康室內空氣品質產業輔導計畫</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誠實營造股份有限公司</a:t>
                      </a:r>
                    </a:p>
                  </a:txBody>
                  <a:tcPr marL="68582" marR="68582" marT="0" marB="0"/>
                </a:tc>
              </a:tr>
              <a:tr h="298326">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綠色觀光工廠前期規劃設計案</a:t>
                      </a:r>
                    </a:p>
                  </a:txBody>
                  <a:tcPr marL="68582" marR="68582" marT="0" marB="0"/>
                </a:tc>
                <a:tc>
                  <a:txBody>
                    <a:bodyPr/>
                    <a:lstStyle/>
                    <a:p>
                      <a:pPr algn="ctr">
                        <a:lnSpc>
                          <a:spcPct val="150000"/>
                        </a:lnSpc>
                        <a:spcAft>
                          <a:spcPts val="0"/>
                        </a:spcAft>
                      </a:pPr>
                      <a:r>
                        <a:rPr lang="zh-TW" sz="1300" kern="100" dirty="0">
                          <a:effectLst/>
                          <a:latin typeface="微軟正黑體" panose="020B0604030504040204" pitchFamily="34" charset="-120"/>
                          <a:ea typeface="微軟正黑體" panose="020B0604030504040204" pitchFamily="34" charset="-120"/>
                        </a:rPr>
                        <a:t>黃翔龍建築師事務所</a:t>
                      </a:r>
                    </a:p>
                  </a:txBody>
                  <a:tcPr marL="68582" marR="68582" marT="0" marB="0"/>
                </a:tc>
              </a:tr>
            </a:tbl>
          </a:graphicData>
        </a:graphic>
      </p:graphicFrame>
      <p:pic>
        <p:nvPicPr>
          <p:cNvPr id="8236" name="圖片 26"/>
          <p:cNvPicPr>
            <a:picLocks noChangeAspect="1"/>
          </p:cNvPicPr>
          <p:nvPr/>
        </p:nvPicPr>
        <p:blipFill>
          <a:blip r:embed="rId6" cstate="email"/>
          <a:srcRect/>
          <a:stretch>
            <a:fillRect/>
          </a:stretch>
        </p:blipFill>
        <p:spPr bwMode="auto">
          <a:xfrm>
            <a:off x="7662863" y="3783013"/>
            <a:ext cx="1454150" cy="1093787"/>
          </a:xfrm>
          <a:prstGeom prst="rect">
            <a:avLst/>
          </a:prstGeom>
          <a:noFill/>
          <a:ln w="9525">
            <a:noFill/>
            <a:miter lim="800000"/>
            <a:headEnd/>
            <a:tailEnd/>
          </a:ln>
        </p:spPr>
      </p:pic>
      <p:pic>
        <p:nvPicPr>
          <p:cNvPr id="8237" name="圖片 3"/>
          <p:cNvPicPr>
            <a:picLocks noChangeAspect="1"/>
          </p:cNvPicPr>
          <p:nvPr/>
        </p:nvPicPr>
        <p:blipFill>
          <a:blip r:embed="rId7" cstate="email"/>
          <a:srcRect/>
          <a:stretch>
            <a:fillRect/>
          </a:stretch>
        </p:blipFill>
        <p:spPr bwMode="auto">
          <a:xfrm>
            <a:off x="6215063" y="3357563"/>
            <a:ext cx="1460500" cy="1092200"/>
          </a:xfrm>
          <a:prstGeom prst="rect">
            <a:avLst/>
          </a:prstGeom>
          <a:noFill/>
          <a:ln w="9525">
            <a:noFill/>
            <a:miter lim="800000"/>
            <a:headEnd/>
            <a:tailEnd/>
          </a:ln>
        </p:spPr>
      </p:pic>
      <p:sp>
        <p:nvSpPr>
          <p:cNvPr id="8239" name="文字方塊 29"/>
          <p:cNvSpPr txBox="1">
            <a:spLocks noChangeArrowheads="1"/>
          </p:cNvSpPr>
          <p:nvPr/>
        </p:nvSpPr>
        <p:spPr bwMode="auto">
          <a:xfrm>
            <a:off x="7666038" y="3505200"/>
            <a:ext cx="1447800" cy="276225"/>
          </a:xfrm>
          <a:prstGeom prst="rect">
            <a:avLst/>
          </a:prstGeom>
          <a:solidFill>
            <a:srgbClr val="996633"/>
          </a:solidFill>
          <a:ln w="9525">
            <a:noFill/>
            <a:miter lim="800000"/>
            <a:headEnd/>
            <a:tailEnd/>
          </a:ln>
        </p:spPr>
        <p:txBody>
          <a:bodyPr>
            <a:spAutoFit/>
          </a:bodyPr>
          <a:lstStyle/>
          <a:p>
            <a:pPr algn="dist"/>
            <a:r>
              <a:rPr lang="zh-TW" altLang="en-US" sz="1200">
                <a:solidFill>
                  <a:schemeClr val="bg1"/>
                </a:solidFill>
                <a:latin typeface="微軟正黑體" pitchFamily="34" charset="-120"/>
                <a:ea typeface="微軟正黑體" pitchFamily="34" charset="-120"/>
              </a:rPr>
              <a:t>實驗儀器設備</a:t>
            </a:r>
          </a:p>
        </p:txBody>
      </p:sp>
      <p:sp>
        <p:nvSpPr>
          <p:cNvPr id="8240" name="文字方塊 31"/>
          <p:cNvSpPr txBox="1">
            <a:spLocks noChangeArrowheads="1"/>
          </p:cNvSpPr>
          <p:nvPr/>
        </p:nvSpPr>
        <p:spPr bwMode="auto">
          <a:xfrm>
            <a:off x="6215063" y="4460875"/>
            <a:ext cx="1447800" cy="277813"/>
          </a:xfrm>
          <a:prstGeom prst="rect">
            <a:avLst/>
          </a:prstGeom>
          <a:solidFill>
            <a:srgbClr val="996633"/>
          </a:solidFill>
          <a:ln w="9525">
            <a:noFill/>
            <a:miter lim="800000"/>
            <a:headEnd/>
            <a:tailEnd/>
          </a:ln>
        </p:spPr>
        <p:txBody>
          <a:bodyPr>
            <a:spAutoFit/>
          </a:bodyPr>
          <a:lstStyle/>
          <a:p>
            <a:pPr algn="dist"/>
            <a:r>
              <a:rPr lang="zh-TW" altLang="en-US" sz="1200">
                <a:solidFill>
                  <a:schemeClr val="bg1"/>
                </a:solidFill>
                <a:latin typeface="微軟正黑體" pitchFamily="34" charset="-120"/>
                <a:ea typeface="微軟正黑體" pitchFamily="34" charset="-120"/>
              </a:rPr>
              <a:t>全尺寸環境控制箱</a:t>
            </a:r>
          </a:p>
        </p:txBody>
      </p:sp>
      <p:sp>
        <p:nvSpPr>
          <p:cNvPr id="15" name="矩形 14"/>
          <p:cNvSpPr/>
          <p:nvPr/>
        </p:nvSpPr>
        <p:spPr>
          <a:xfrm>
            <a:off x="0" y="0"/>
            <a:ext cx="9144000" cy="1052736"/>
          </a:xfrm>
          <a:prstGeom prst="rect">
            <a:avLst/>
          </a:prstGeom>
          <a:solidFill>
            <a:schemeClr val="bg1"/>
          </a:solidFill>
        </p:spPr>
        <p:txBody>
          <a:bodyPr wrap="square" anchor="ctr" anchorCtr="0">
            <a:noAutofit/>
          </a:bodyPr>
          <a:lstStyle/>
          <a:p>
            <a:pPr>
              <a:defRPr/>
            </a:pPr>
            <a:r>
              <a:rPr lang="zh-TW" altLang="en-US" sz="3200" dirty="0" smtClean="0">
                <a:solidFill>
                  <a:sysClr val="windowText" lastClr="000000"/>
                </a:solidFill>
                <a:latin typeface="標楷體" pitchFamily="65" charset="-120"/>
                <a:ea typeface="標楷體" pitchFamily="65" charset="-120"/>
              </a:rPr>
              <a:t> 創新綠建材研發與推廣中心</a:t>
            </a:r>
            <a:endParaRPr lang="en-US" altLang="zh-TW" sz="3200" dirty="0">
              <a:solidFill>
                <a:sysClr val="windowText" lastClr="0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直線接點 4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pSp>
        <p:nvGrpSpPr>
          <p:cNvPr id="7" name="群組 61"/>
          <p:cNvGrpSpPr/>
          <p:nvPr/>
        </p:nvGrpSpPr>
        <p:grpSpPr>
          <a:xfrm>
            <a:off x="4196406" y="3140968"/>
            <a:ext cx="4947593" cy="3379338"/>
            <a:chOff x="3105441" y="2054677"/>
            <a:chExt cx="5919193" cy="4042966"/>
          </a:xfrm>
        </p:grpSpPr>
        <p:pic>
          <p:nvPicPr>
            <p:cNvPr id="63" name="Picture 3" descr="C:\Users\wuelmon\Desktop\國靖資料\國靖YU\第一次發表圖\瓶几.jpg"/>
            <p:cNvPicPr>
              <a:picLocks noChangeAspect="1" noChangeArrowheads="1"/>
            </p:cNvPicPr>
            <p:nvPr/>
          </p:nvPicPr>
          <p:blipFill>
            <a:blip r:embed="rId3" cstate="email"/>
            <a:srcRect/>
            <a:stretch>
              <a:fillRect/>
            </a:stretch>
          </p:blipFill>
          <p:spPr bwMode="auto">
            <a:xfrm>
              <a:off x="3105441" y="3357222"/>
              <a:ext cx="2232248" cy="1579745"/>
            </a:xfrm>
            <a:prstGeom prst="rect">
              <a:avLst/>
            </a:prstGeom>
            <a:noFill/>
            <a:ln w="9525">
              <a:noFill/>
              <a:miter lim="800000"/>
              <a:headEnd/>
              <a:tailEnd/>
            </a:ln>
          </p:spPr>
        </p:pic>
        <p:pic>
          <p:nvPicPr>
            <p:cNvPr id="64" name="Picture 4" descr="C:\Users\wuelmon\Desktop\國靖資料\國靖YU\第一次發表圖\圓椅.jpg"/>
            <p:cNvPicPr>
              <a:picLocks noChangeAspect="1" noChangeArrowheads="1"/>
            </p:cNvPicPr>
            <p:nvPr/>
          </p:nvPicPr>
          <p:blipFill>
            <a:blip r:embed="rId4" cstate="email"/>
            <a:srcRect/>
            <a:stretch>
              <a:fillRect/>
            </a:stretch>
          </p:blipFill>
          <p:spPr bwMode="auto">
            <a:xfrm>
              <a:off x="6832834" y="3357222"/>
              <a:ext cx="2191800" cy="1579745"/>
            </a:xfrm>
            <a:prstGeom prst="rect">
              <a:avLst/>
            </a:prstGeom>
            <a:noFill/>
            <a:ln w="9525">
              <a:noFill/>
              <a:miter lim="800000"/>
              <a:headEnd/>
              <a:tailEnd/>
            </a:ln>
          </p:spPr>
        </p:pic>
        <p:pic>
          <p:nvPicPr>
            <p:cNvPr id="65" name="Picture 5" descr="C:\Users\wuelmon\Desktop\國靖資料\國靖YU\第一次發表圖\邊几.jpg"/>
            <p:cNvPicPr>
              <a:picLocks noChangeAspect="1" noChangeArrowheads="1"/>
            </p:cNvPicPr>
            <p:nvPr/>
          </p:nvPicPr>
          <p:blipFill>
            <a:blip r:embed="rId5" cstate="email"/>
            <a:srcRect/>
            <a:stretch>
              <a:fillRect/>
            </a:stretch>
          </p:blipFill>
          <p:spPr bwMode="auto">
            <a:xfrm>
              <a:off x="5337688" y="3357222"/>
              <a:ext cx="1495145" cy="1579745"/>
            </a:xfrm>
            <a:prstGeom prst="rect">
              <a:avLst/>
            </a:prstGeom>
            <a:noFill/>
            <a:ln w="9525">
              <a:noFill/>
              <a:miter lim="800000"/>
              <a:headEnd/>
              <a:tailEnd/>
            </a:ln>
          </p:spPr>
        </p:pic>
        <p:pic>
          <p:nvPicPr>
            <p:cNvPr id="66" name="Picture 16" descr="IMG_1014"/>
            <p:cNvPicPr>
              <a:picLocks noChangeAspect="1" noChangeArrowheads="1"/>
            </p:cNvPicPr>
            <p:nvPr/>
          </p:nvPicPr>
          <p:blipFill>
            <a:blip r:embed="rId6" cstate="email">
              <a:lum bright="6000" contrast="6000"/>
            </a:blip>
            <a:srcRect/>
            <a:stretch>
              <a:fillRect/>
            </a:stretch>
          </p:blipFill>
          <p:spPr bwMode="auto">
            <a:xfrm>
              <a:off x="6713523" y="4725291"/>
              <a:ext cx="2265503" cy="1372352"/>
            </a:xfrm>
            <a:prstGeom prst="rect">
              <a:avLst/>
            </a:prstGeom>
            <a:noFill/>
          </p:spPr>
        </p:pic>
        <p:pic>
          <p:nvPicPr>
            <p:cNvPr id="67" name="Picture 2" descr="H:\國境\1005\rhino22.jpg"/>
            <p:cNvPicPr>
              <a:picLocks noChangeAspect="1" noChangeArrowheads="1"/>
            </p:cNvPicPr>
            <p:nvPr/>
          </p:nvPicPr>
          <p:blipFill>
            <a:blip r:embed="rId7" cstate="email"/>
            <a:srcRect/>
            <a:stretch>
              <a:fillRect/>
            </a:stretch>
          </p:blipFill>
          <p:spPr bwMode="auto">
            <a:xfrm>
              <a:off x="4576601" y="4725290"/>
              <a:ext cx="2195750" cy="1372352"/>
            </a:xfrm>
            <a:prstGeom prst="rect">
              <a:avLst/>
            </a:prstGeom>
            <a:noFill/>
          </p:spPr>
        </p:pic>
        <p:pic>
          <p:nvPicPr>
            <p:cNvPr id="68" name="Picture 2" descr="J:\render\02.jpg"/>
            <p:cNvPicPr>
              <a:picLocks noChangeAspect="1" noChangeArrowheads="1"/>
            </p:cNvPicPr>
            <p:nvPr/>
          </p:nvPicPr>
          <p:blipFill>
            <a:blip r:embed="rId8" cstate="email"/>
            <a:srcRect/>
            <a:stretch>
              <a:fillRect/>
            </a:stretch>
          </p:blipFill>
          <p:spPr bwMode="auto">
            <a:xfrm>
              <a:off x="6853725" y="2054677"/>
              <a:ext cx="2170909" cy="1302545"/>
            </a:xfrm>
            <a:prstGeom prst="rect">
              <a:avLst/>
            </a:prstGeom>
            <a:noFill/>
          </p:spPr>
        </p:pic>
        <p:pic>
          <p:nvPicPr>
            <p:cNvPr id="69" name="Picture 2" descr="F:\CITD「碳纖維材質應用於SOHO工作桌椅之創新研發計畫」委託研發\國靖\打樣圖\打樣圖\no1.jpg"/>
            <p:cNvPicPr>
              <a:picLocks noChangeAspect="1" noChangeArrowheads="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4622209" y="2054678"/>
              <a:ext cx="2287708" cy="1295772"/>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3" name="投影片編號版面配置區 2"/>
          <p:cNvSpPr>
            <a:spLocks noGrp="1"/>
          </p:cNvSpPr>
          <p:nvPr>
            <p:ph type="sldNum" sz="quarter" idx="12"/>
          </p:nvPr>
        </p:nvSpPr>
        <p:spPr/>
        <p:txBody>
          <a:bodyPr/>
          <a:lstStyle/>
          <a:p>
            <a:pPr>
              <a:defRPr/>
            </a:pPr>
            <a:fld id="{FDB1626E-84F2-471B-9939-33CBF06C2A4D}" type="slidenum">
              <a:rPr lang="zh-TW" altLang="en-US" smtClean="0"/>
              <a:pPr>
                <a:defRPr/>
              </a:pPr>
              <a:t>35</a:t>
            </a:fld>
            <a:endParaRPr lang="zh-TW" altLang="en-US" dirty="0"/>
          </a:p>
        </p:txBody>
      </p:sp>
      <p:grpSp>
        <p:nvGrpSpPr>
          <p:cNvPr id="2" name="群組 20"/>
          <p:cNvGrpSpPr/>
          <p:nvPr/>
        </p:nvGrpSpPr>
        <p:grpSpPr>
          <a:xfrm>
            <a:off x="0" y="1259468"/>
            <a:ext cx="4237145" cy="1656186"/>
            <a:chOff x="-19068" y="2060847"/>
            <a:chExt cx="4237145" cy="1656186"/>
          </a:xfrm>
        </p:grpSpPr>
        <p:pic>
          <p:nvPicPr>
            <p:cNvPr id="5" name="Picture 2" descr="L:\楊老師計畫資料\研發成果展覽\扮演玩具\DSC_70670.jpg"/>
            <p:cNvPicPr>
              <a:picLocks noChangeAspect="1" noChangeArrowheads="1"/>
            </p:cNvPicPr>
            <p:nvPr/>
          </p:nvPicPr>
          <p:blipFill>
            <a:blip r:embed="rId10" cstate="email"/>
            <a:srcRect/>
            <a:stretch>
              <a:fillRect/>
            </a:stretch>
          </p:blipFill>
          <p:spPr bwMode="auto">
            <a:xfrm>
              <a:off x="-19068" y="2060848"/>
              <a:ext cx="2473455" cy="1656185"/>
            </a:xfrm>
            <a:prstGeom prst="rect">
              <a:avLst/>
            </a:prstGeom>
            <a:noFill/>
          </p:spPr>
        </p:pic>
        <p:pic>
          <p:nvPicPr>
            <p:cNvPr id="6" name="Picture 3" descr="L:\楊老師計畫資料\研發成果展覽\扮演玩具\001.JPG"/>
            <p:cNvPicPr>
              <a:picLocks noChangeAspect="1" noChangeArrowheads="1"/>
            </p:cNvPicPr>
            <p:nvPr/>
          </p:nvPicPr>
          <p:blipFill>
            <a:blip r:embed="rId11" cstate="email"/>
            <a:srcRect/>
            <a:stretch>
              <a:fillRect/>
            </a:stretch>
          </p:blipFill>
          <p:spPr bwMode="auto">
            <a:xfrm>
              <a:off x="1744620" y="2060847"/>
              <a:ext cx="2473457" cy="1656186"/>
            </a:xfrm>
            <a:prstGeom prst="rect">
              <a:avLst/>
            </a:prstGeom>
            <a:noFill/>
          </p:spPr>
        </p:pic>
      </p:grpSp>
      <p:grpSp>
        <p:nvGrpSpPr>
          <p:cNvPr id="4" name="群組 9"/>
          <p:cNvGrpSpPr/>
          <p:nvPr/>
        </p:nvGrpSpPr>
        <p:grpSpPr>
          <a:xfrm>
            <a:off x="4176464" y="1259468"/>
            <a:ext cx="3203848" cy="1656184"/>
            <a:chOff x="1399092" y="1962087"/>
            <a:chExt cx="6219116" cy="3041140"/>
          </a:xfrm>
        </p:grpSpPr>
        <p:pic>
          <p:nvPicPr>
            <p:cNvPr id="11" name="Picture 3" descr="L:\楊老師計畫資料\研發成果展覽\抓握玩具\兔蘿蔔-2.jpg"/>
            <p:cNvPicPr>
              <a:picLocks noChangeAspect="1" noChangeArrowheads="1"/>
            </p:cNvPicPr>
            <p:nvPr/>
          </p:nvPicPr>
          <p:blipFill rotWithShape="1">
            <a:blip r:embed="rId12" cstate="email"/>
            <a:srcRect/>
            <a:stretch/>
          </p:blipFill>
          <p:spPr bwMode="auto">
            <a:xfrm>
              <a:off x="1399092" y="1962087"/>
              <a:ext cx="1655513" cy="1524022"/>
            </a:xfrm>
            <a:prstGeom prst="rect">
              <a:avLst/>
            </a:prstGeom>
            <a:noFill/>
          </p:spPr>
        </p:pic>
        <p:pic>
          <p:nvPicPr>
            <p:cNvPr id="12" name="Picture 4" descr="L:\楊老師計畫資料\研發成果展覽\抓握玩具\瓢蟲-2.jpg"/>
            <p:cNvPicPr>
              <a:picLocks noChangeAspect="1" noChangeArrowheads="1"/>
            </p:cNvPicPr>
            <p:nvPr/>
          </p:nvPicPr>
          <p:blipFill rotWithShape="1">
            <a:blip r:embed="rId13" cstate="email"/>
            <a:srcRect/>
            <a:stretch/>
          </p:blipFill>
          <p:spPr bwMode="auto">
            <a:xfrm>
              <a:off x="1399092" y="3468371"/>
              <a:ext cx="1695402" cy="1534856"/>
            </a:xfrm>
            <a:prstGeom prst="rect">
              <a:avLst/>
            </a:prstGeom>
            <a:noFill/>
          </p:spPr>
        </p:pic>
        <p:pic>
          <p:nvPicPr>
            <p:cNvPr id="13" name="Picture 5" descr="L:\楊老師計畫資料\研發成果展覽\抓握玩具\T.jpg"/>
            <p:cNvPicPr>
              <a:picLocks noChangeAspect="1" noChangeArrowheads="1"/>
            </p:cNvPicPr>
            <p:nvPr/>
          </p:nvPicPr>
          <p:blipFill rotWithShape="1">
            <a:blip r:embed="rId14" cstate="email"/>
            <a:srcRect/>
            <a:stretch/>
          </p:blipFill>
          <p:spPr bwMode="auto">
            <a:xfrm>
              <a:off x="6121916" y="3479204"/>
              <a:ext cx="1496292" cy="1524023"/>
            </a:xfrm>
            <a:prstGeom prst="rect">
              <a:avLst/>
            </a:prstGeom>
            <a:noFill/>
          </p:spPr>
        </p:pic>
        <p:pic>
          <p:nvPicPr>
            <p:cNvPr id="14" name="Picture 7" descr="L:\楊老師計畫資料\研發成果展覽\抓握玩具\月亮與星星環.jpg"/>
            <p:cNvPicPr>
              <a:picLocks noChangeAspect="1" noChangeArrowheads="1"/>
            </p:cNvPicPr>
            <p:nvPr/>
          </p:nvPicPr>
          <p:blipFill>
            <a:blip r:embed="rId15" cstate="email"/>
            <a:srcRect/>
            <a:stretch>
              <a:fillRect/>
            </a:stretch>
          </p:blipFill>
          <p:spPr bwMode="auto">
            <a:xfrm>
              <a:off x="3025572" y="1962087"/>
              <a:ext cx="2032030" cy="1524022"/>
            </a:xfrm>
            <a:prstGeom prst="rect">
              <a:avLst/>
            </a:prstGeom>
            <a:noFill/>
          </p:spPr>
        </p:pic>
        <p:pic>
          <p:nvPicPr>
            <p:cNvPr id="15" name="Picture 2" descr="F:\CITD「安全與健康材料之幼兒抓握玩具開發計畫」\研發成果展覽\抓握玩具\成長花環01.jpg"/>
            <p:cNvPicPr>
              <a:picLocks noChangeAspect="1" noChangeArrowheads="1"/>
            </p:cNvPicPr>
            <p:nvPr/>
          </p:nvPicPr>
          <p:blipFill rotWithShape="1">
            <a:blip r:embed="rId16" cstate="email">
              <a:extLst>
                <a:ext uri="{BEBA8EAE-BF5A-486C-A8C5-ECC9F3942E4B}">
                  <a14:imgProps xmlns="" xmlns:a14="http://schemas.microsoft.com/office/drawing/2010/main">
                    <a14:imgLayer r:embed="rId17">
                      <a14:imgEffect>
                        <a14:brightnessContrast bright="20000" contrast="-40000"/>
                      </a14:imgEffect>
                    </a14:imgLayer>
                  </a14:imgProps>
                </a:ext>
                <a:ext uri="{28A0092B-C50C-407E-A947-70E740481C1C}">
                  <a14:useLocalDpi xmlns="" xmlns:a14="http://schemas.microsoft.com/office/drawing/2010/main" val="0"/>
                </a:ext>
              </a:extLst>
            </a:blip>
            <a:srcRect/>
            <a:stretch/>
          </p:blipFill>
          <p:spPr bwMode="auto">
            <a:xfrm>
              <a:off x="2973102" y="3448797"/>
              <a:ext cx="1826313" cy="1554430"/>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2" descr="F:\CITD「安全與健康材料之幼兒抓握玩具開發計畫」\研發成果展覽\抓握玩具\花環2.jpg"/>
            <p:cNvPicPr>
              <a:picLocks noChangeAspect="1" noChangeArrowheads="1"/>
            </p:cNvPicPr>
            <p:nvPr/>
          </p:nvPicPr>
          <p:blipFill>
            <a:blip r:embed="rId18" cstate="email">
              <a:extLst>
                <a:ext uri="{28A0092B-C50C-407E-A947-70E740481C1C}">
                  <a14:useLocalDpi xmlns="" xmlns:a14="http://schemas.microsoft.com/office/drawing/2010/main" val="0"/>
                </a:ext>
              </a:extLst>
            </a:blip>
            <a:srcRect/>
            <a:stretch>
              <a:fillRect/>
            </a:stretch>
          </p:blipFill>
          <p:spPr bwMode="auto">
            <a:xfrm>
              <a:off x="5057601" y="1962087"/>
              <a:ext cx="1787043" cy="1524023"/>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3" descr="F:\CITD「安全與健康材料之幼兒抓握玩具開發計畫」\研發成果展覽\抓握玩具\蝴蝶01 copy.jpg"/>
            <p:cNvPicPr>
              <a:picLocks noChangeAspect="1" noChangeArrowheads="1"/>
            </p:cNvPicPr>
            <p:nvPr/>
          </p:nvPicPr>
          <p:blipFill rotWithShape="1">
            <a:blip r:embed="rId19" cstate="email">
              <a:extLst>
                <a:ext uri="{28A0092B-C50C-407E-A947-70E740481C1C}">
                  <a14:useLocalDpi xmlns="" xmlns:a14="http://schemas.microsoft.com/office/drawing/2010/main" val="0"/>
                </a:ext>
              </a:extLst>
            </a:blip>
            <a:srcRect/>
            <a:stretch/>
          </p:blipFill>
          <p:spPr bwMode="auto">
            <a:xfrm>
              <a:off x="4799416" y="3448796"/>
              <a:ext cx="1322500" cy="1554431"/>
            </a:xfrm>
            <a:prstGeom prst="rect">
              <a:avLst/>
            </a:prstGeom>
            <a:noFill/>
            <a:extLst>
              <a:ext uri="{909E8E84-426E-40DD-AFC4-6F175D3DCCD1}">
                <a14:hiddenFill xmlns="" xmlns:a14="http://schemas.microsoft.com/office/drawing/2010/main">
                  <a:solidFill>
                    <a:srgbClr val="FFFFFF"/>
                  </a:solidFill>
                </a14:hiddenFill>
              </a:ext>
            </a:extLst>
          </p:spPr>
        </p:pic>
        <p:sp>
          <p:nvSpPr>
            <p:cNvPr id="18" name="矩形 17"/>
            <p:cNvSpPr/>
            <p:nvPr/>
          </p:nvSpPr>
          <p:spPr>
            <a:xfrm>
              <a:off x="6732240" y="1962087"/>
              <a:ext cx="885968" cy="1682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0" name="文字方塊 12"/>
          <p:cNvSpPr txBox="1">
            <a:spLocks noChangeArrowheads="1"/>
          </p:cNvSpPr>
          <p:nvPr/>
        </p:nvSpPr>
        <p:spPr bwMode="auto">
          <a:xfrm>
            <a:off x="1623" y="0"/>
            <a:ext cx="9144000" cy="1052735"/>
          </a:xfrm>
          <a:prstGeom prst="rect">
            <a:avLst/>
          </a:prstGeom>
          <a:solidFill>
            <a:schemeClr val="bg1"/>
          </a:solidFill>
          <a:ln w="9525">
            <a:noFill/>
            <a:miter lim="800000"/>
            <a:headEnd/>
            <a:tailEnd/>
          </a:ln>
        </p:spPr>
        <p:txBody>
          <a:bodyPr wrap="square" anchor="ctr" anchorCtr="0">
            <a:noAutofit/>
          </a:bodyPr>
          <a:lstStyle/>
          <a:p>
            <a:r>
              <a:rPr lang="zh-TW" altLang="en-US" sz="3200" dirty="0" smtClean="0">
                <a:latin typeface="標楷體" pitchFamily="65" charset="-120"/>
                <a:ea typeface="標楷體" pitchFamily="65" charset="-120"/>
              </a:rPr>
              <a:t> 創新</a:t>
            </a:r>
            <a:r>
              <a:rPr lang="zh-TW" altLang="en-US" sz="3200" dirty="0">
                <a:latin typeface="標楷體" pitchFamily="65" charset="-120"/>
                <a:ea typeface="標楷體" pitchFamily="65" charset="-120"/>
              </a:rPr>
              <a:t>設計與知識管理研發</a:t>
            </a:r>
            <a:r>
              <a:rPr lang="zh-TW" altLang="en-US" sz="3200" dirty="0" smtClean="0">
                <a:latin typeface="標楷體" pitchFamily="65" charset="-120"/>
                <a:ea typeface="標楷體" pitchFamily="65" charset="-120"/>
              </a:rPr>
              <a:t>中心重要</a:t>
            </a:r>
            <a:r>
              <a:rPr lang="zh-TW" altLang="en-US" sz="3200" dirty="0">
                <a:latin typeface="標楷體" pitchFamily="65" charset="-120"/>
                <a:ea typeface="標楷體" pitchFamily="65" charset="-120"/>
              </a:rPr>
              <a:t>研發</a:t>
            </a:r>
            <a:r>
              <a:rPr lang="zh-TW" altLang="en-US" sz="3200" dirty="0" smtClean="0">
                <a:latin typeface="標楷體" pitchFamily="65" charset="-120"/>
                <a:ea typeface="標楷體" pitchFamily="65" charset="-120"/>
              </a:rPr>
              <a:t>成果</a:t>
            </a:r>
            <a:endParaRPr lang="en-US" altLang="zh-TW" sz="3200" dirty="0" smtClean="0">
              <a:latin typeface="標楷體" pitchFamily="65" charset="-120"/>
              <a:ea typeface="標楷體" pitchFamily="65" charset="-120"/>
            </a:endParaRPr>
          </a:p>
        </p:txBody>
      </p:sp>
      <p:pic>
        <p:nvPicPr>
          <p:cNvPr id="22" name="Picture 3" descr="1102-2 copy"/>
          <p:cNvPicPr>
            <a:picLocks noChangeAspect="1" noChangeArrowheads="1"/>
          </p:cNvPicPr>
          <p:nvPr/>
        </p:nvPicPr>
        <p:blipFill>
          <a:blip r:embed="rId20" cstate="email"/>
          <a:srcRect/>
          <a:stretch>
            <a:fillRect/>
          </a:stretch>
        </p:blipFill>
        <p:spPr bwMode="auto">
          <a:xfrm>
            <a:off x="7380312" y="1259468"/>
            <a:ext cx="1763688" cy="1656184"/>
          </a:xfrm>
          <a:prstGeom prst="rect">
            <a:avLst/>
          </a:prstGeom>
          <a:noFill/>
          <a:ln w="9525">
            <a:noFill/>
            <a:miter lim="800000"/>
            <a:headEnd/>
            <a:tailEnd/>
          </a:ln>
        </p:spPr>
      </p:pic>
      <p:sp>
        <p:nvSpPr>
          <p:cNvPr id="61" name="矩形 60"/>
          <p:cNvSpPr/>
          <p:nvPr/>
        </p:nvSpPr>
        <p:spPr>
          <a:xfrm>
            <a:off x="0" y="1268760"/>
            <a:ext cx="4211960" cy="769441"/>
          </a:xfrm>
          <a:prstGeom prst="rect">
            <a:avLst/>
          </a:prstGeom>
          <a:solidFill>
            <a:schemeClr val="bg1">
              <a:alpha val="53000"/>
            </a:schemeClr>
          </a:solidFill>
        </p:spPr>
        <p:txBody>
          <a:bodyPr wrap="square">
            <a:spAutoFit/>
          </a:bodyPr>
          <a:lstStyle/>
          <a:p>
            <a:r>
              <a:rPr lang="zh-TW" altLang="zh-TW" sz="1600" b="1" dirty="0" smtClean="0">
                <a:solidFill>
                  <a:schemeClr val="tx1">
                    <a:lumMod val="85000"/>
                    <a:lumOff val="15000"/>
                  </a:schemeClr>
                </a:solidFill>
                <a:latin typeface="標楷體" pitchFamily="65" charset="-120"/>
                <a:ea typeface="標楷體" pitchFamily="65" charset="-120"/>
              </a:rPr>
              <a:t>玩偶的家實業</a:t>
            </a:r>
            <a:r>
              <a:rPr lang="en-US" altLang="zh-TW" sz="1600" b="1" dirty="0" smtClean="0">
                <a:solidFill>
                  <a:schemeClr val="tx1">
                    <a:lumMod val="85000"/>
                    <a:lumOff val="15000"/>
                  </a:schemeClr>
                </a:solidFill>
                <a:latin typeface="標楷體" pitchFamily="65" charset="-120"/>
                <a:ea typeface="標楷體" pitchFamily="65" charset="-120"/>
              </a:rPr>
              <a:t>(</a:t>
            </a:r>
            <a:r>
              <a:rPr lang="zh-TW" altLang="en-US" sz="1600" b="1" dirty="0" smtClean="0">
                <a:solidFill>
                  <a:schemeClr val="tx1">
                    <a:lumMod val="85000"/>
                    <a:lumOff val="15000"/>
                  </a:schemeClr>
                </a:solidFill>
                <a:latin typeface="標楷體" pitchFamily="65" charset="-120"/>
                <a:ea typeface="標楷體" pitchFamily="65" charset="-120"/>
              </a:rPr>
              <a:t>股</a:t>
            </a:r>
            <a:r>
              <a:rPr lang="en-US" altLang="zh-TW" sz="1600" b="1" dirty="0" smtClean="0">
                <a:solidFill>
                  <a:schemeClr val="tx1">
                    <a:lumMod val="85000"/>
                    <a:lumOff val="15000"/>
                  </a:schemeClr>
                </a:solidFill>
                <a:latin typeface="標楷體" pitchFamily="65" charset="-120"/>
                <a:ea typeface="標楷體" pitchFamily="65" charset="-120"/>
              </a:rPr>
              <a:t>)</a:t>
            </a:r>
            <a:r>
              <a:rPr lang="zh-TW" altLang="zh-TW" sz="1600" b="1" dirty="0" smtClean="0">
                <a:solidFill>
                  <a:schemeClr val="tx1">
                    <a:lumMod val="85000"/>
                    <a:lumOff val="15000"/>
                  </a:schemeClr>
                </a:solidFill>
                <a:latin typeface="標楷體" pitchFamily="65" charset="-120"/>
                <a:ea typeface="標楷體" pitchFamily="65" charset="-120"/>
              </a:rPr>
              <a:t>公司</a:t>
            </a:r>
            <a:r>
              <a:rPr lang="zh-TW" altLang="en-US" sz="1600" b="1" dirty="0" smtClean="0">
                <a:solidFill>
                  <a:schemeClr val="tx1">
                    <a:lumMod val="85000"/>
                    <a:lumOff val="15000"/>
                  </a:schemeClr>
                </a:solidFill>
                <a:latin typeface="標楷體" pitchFamily="65" charset="-120"/>
                <a:ea typeface="標楷體" pitchFamily="65" charset="-120"/>
              </a:rPr>
              <a:t>產學合作</a:t>
            </a:r>
            <a:endParaRPr lang="en-US" altLang="zh-TW" sz="1600" b="1" dirty="0" smtClean="0">
              <a:solidFill>
                <a:schemeClr val="tx1">
                  <a:lumMod val="85000"/>
                  <a:lumOff val="15000"/>
                </a:schemeClr>
              </a:solidFill>
              <a:latin typeface="標楷體" pitchFamily="65" charset="-120"/>
              <a:ea typeface="標楷體" pitchFamily="65" charset="-120"/>
            </a:endParaRPr>
          </a:p>
          <a:p>
            <a:r>
              <a:rPr lang="zh-TW" altLang="zh-TW" sz="1400" b="1" dirty="0" smtClean="0">
                <a:solidFill>
                  <a:schemeClr val="tx1">
                    <a:lumMod val="75000"/>
                    <a:lumOff val="25000"/>
                  </a:schemeClr>
                </a:solidFill>
                <a:latin typeface="標楷體" pitchFamily="65" charset="-120"/>
                <a:ea typeface="標楷體" pitchFamily="65" charset="-120"/>
              </a:rPr>
              <a:t>兒童扮演、遊戲與家具商品</a:t>
            </a:r>
            <a:r>
              <a:rPr lang="zh-TW" altLang="en-US" sz="1400" b="1" dirty="0" smtClean="0">
                <a:solidFill>
                  <a:schemeClr val="tx1">
                    <a:lumMod val="75000"/>
                    <a:lumOff val="25000"/>
                  </a:schemeClr>
                </a:solidFill>
                <a:latin typeface="標楷體" pitchFamily="65" charset="-120"/>
                <a:ea typeface="標楷體" pitchFamily="65" charset="-120"/>
              </a:rPr>
              <a:t>、</a:t>
            </a:r>
            <a:r>
              <a:rPr lang="zh-TW" altLang="zh-TW" sz="1400" b="1" dirty="0" smtClean="0">
                <a:solidFill>
                  <a:schemeClr val="tx1">
                    <a:lumMod val="75000"/>
                    <a:lumOff val="25000"/>
                  </a:schemeClr>
                </a:solidFill>
                <a:latin typeface="標楷體" pitchFamily="65" charset="-120"/>
                <a:ea typeface="標楷體" pitchFamily="65" charset="-120"/>
              </a:rPr>
              <a:t>設計學齡前兒童產品創新與商品化</a:t>
            </a:r>
            <a:endParaRPr lang="en-US" altLang="zh-TW" sz="1400" b="1" dirty="0" smtClean="0">
              <a:solidFill>
                <a:schemeClr val="tx1">
                  <a:lumMod val="75000"/>
                  <a:lumOff val="25000"/>
                </a:schemeClr>
              </a:solidFill>
              <a:latin typeface="標楷體" pitchFamily="65" charset="-120"/>
              <a:ea typeface="標楷體" pitchFamily="65" charset="-120"/>
            </a:endParaRPr>
          </a:p>
        </p:txBody>
      </p:sp>
      <p:grpSp>
        <p:nvGrpSpPr>
          <p:cNvPr id="8" name="Group 20"/>
          <p:cNvGrpSpPr>
            <a:grpSpLocks noChangeAspect="1"/>
          </p:cNvGrpSpPr>
          <p:nvPr/>
        </p:nvGrpSpPr>
        <p:grpSpPr bwMode="auto">
          <a:xfrm>
            <a:off x="0" y="3645024"/>
            <a:ext cx="5589015" cy="2880320"/>
            <a:chOff x="0" y="1933"/>
            <a:chExt cx="2996" cy="1544"/>
          </a:xfrm>
        </p:grpSpPr>
        <p:sp>
          <p:nvSpPr>
            <p:cNvPr id="1043" name="AutoShape 19"/>
            <p:cNvSpPr>
              <a:spLocks noChangeAspect="1" noChangeArrowheads="1" noTextEdit="1"/>
            </p:cNvSpPr>
            <p:nvPr/>
          </p:nvSpPr>
          <p:spPr bwMode="auto">
            <a:xfrm>
              <a:off x="0" y="1933"/>
              <a:ext cx="2996" cy="1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latin typeface="標楷體" pitchFamily="65" charset="-120"/>
                <a:ea typeface="標楷體" pitchFamily="65" charset="-120"/>
              </a:endParaRPr>
            </a:p>
          </p:txBody>
        </p:sp>
        <p:pic>
          <p:nvPicPr>
            <p:cNvPr id="1045" name="Picture 21"/>
            <p:cNvPicPr>
              <a:picLocks noChangeAspect="1" noChangeArrowheads="1"/>
            </p:cNvPicPr>
            <p:nvPr/>
          </p:nvPicPr>
          <p:blipFill>
            <a:blip r:embed="rId21" cstate="email"/>
            <a:srcRect/>
            <a:stretch>
              <a:fillRect/>
            </a:stretch>
          </p:blipFill>
          <p:spPr bwMode="auto">
            <a:xfrm>
              <a:off x="1502" y="1949"/>
              <a:ext cx="1387" cy="893"/>
            </a:xfrm>
            <a:prstGeom prst="rect">
              <a:avLst/>
            </a:prstGeom>
            <a:noFill/>
            <a:ln w="9525">
              <a:noFill/>
              <a:miter lim="800000"/>
              <a:headEnd/>
              <a:tailEnd/>
            </a:ln>
          </p:spPr>
        </p:pic>
        <p:sp>
          <p:nvSpPr>
            <p:cNvPr id="1046" name="Freeform 22"/>
            <p:cNvSpPr>
              <a:spLocks/>
            </p:cNvSpPr>
            <p:nvPr/>
          </p:nvSpPr>
          <p:spPr bwMode="auto">
            <a:xfrm>
              <a:off x="2294" y="2310"/>
              <a:ext cx="25" cy="37"/>
            </a:xfrm>
            <a:custGeom>
              <a:avLst/>
              <a:gdLst/>
              <a:ahLst/>
              <a:cxnLst>
                <a:cxn ang="0">
                  <a:pos x="4" y="33"/>
                </a:cxn>
                <a:cxn ang="0">
                  <a:pos x="0" y="24"/>
                </a:cxn>
                <a:cxn ang="0">
                  <a:pos x="4" y="16"/>
                </a:cxn>
                <a:cxn ang="0">
                  <a:pos x="4" y="16"/>
                </a:cxn>
                <a:cxn ang="0">
                  <a:pos x="4" y="16"/>
                </a:cxn>
                <a:cxn ang="0">
                  <a:pos x="8" y="0"/>
                </a:cxn>
                <a:cxn ang="0">
                  <a:pos x="21" y="16"/>
                </a:cxn>
                <a:cxn ang="0">
                  <a:pos x="21" y="16"/>
                </a:cxn>
                <a:cxn ang="0">
                  <a:pos x="25" y="24"/>
                </a:cxn>
                <a:cxn ang="0">
                  <a:pos x="21" y="33"/>
                </a:cxn>
                <a:cxn ang="0">
                  <a:pos x="21" y="33"/>
                </a:cxn>
                <a:cxn ang="0">
                  <a:pos x="21" y="33"/>
                </a:cxn>
                <a:cxn ang="0">
                  <a:pos x="13" y="37"/>
                </a:cxn>
                <a:cxn ang="0">
                  <a:pos x="4" y="33"/>
                </a:cxn>
                <a:cxn ang="0">
                  <a:pos x="4" y="33"/>
                </a:cxn>
                <a:cxn ang="0">
                  <a:pos x="4" y="33"/>
                </a:cxn>
              </a:cxnLst>
              <a:rect l="0" t="0" r="r" b="b"/>
              <a:pathLst>
                <a:path w="25" h="37">
                  <a:moveTo>
                    <a:pt x="4" y="33"/>
                  </a:moveTo>
                  <a:lnTo>
                    <a:pt x="0" y="24"/>
                  </a:lnTo>
                  <a:lnTo>
                    <a:pt x="4" y="16"/>
                  </a:lnTo>
                  <a:lnTo>
                    <a:pt x="4" y="16"/>
                  </a:lnTo>
                  <a:lnTo>
                    <a:pt x="4" y="16"/>
                  </a:lnTo>
                  <a:lnTo>
                    <a:pt x="8" y="0"/>
                  </a:lnTo>
                  <a:lnTo>
                    <a:pt x="21" y="16"/>
                  </a:lnTo>
                  <a:lnTo>
                    <a:pt x="21" y="16"/>
                  </a:lnTo>
                  <a:lnTo>
                    <a:pt x="25" y="24"/>
                  </a:lnTo>
                  <a:lnTo>
                    <a:pt x="21" y="33"/>
                  </a:lnTo>
                  <a:lnTo>
                    <a:pt x="21" y="33"/>
                  </a:lnTo>
                  <a:lnTo>
                    <a:pt x="21" y="33"/>
                  </a:lnTo>
                  <a:lnTo>
                    <a:pt x="13" y="37"/>
                  </a:lnTo>
                  <a:lnTo>
                    <a:pt x="4" y="33"/>
                  </a:lnTo>
                  <a:lnTo>
                    <a:pt x="4" y="33"/>
                  </a:lnTo>
                  <a:lnTo>
                    <a:pt x="4" y="33"/>
                  </a:lnTo>
                  <a:close/>
                </a:path>
              </a:pathLst>
            </a:custGeom>
            <a:solidFill>
              <a:srgbClr val="376092"/>
            </a:solidFill>
            <a:ln w="9525">
              <a:noFill/>
              <a:round/>
              <a:headEnd/>
              <a:tailEnd/>
            </a:ln>
          </p:spPr>
          <p:txBody>
            <a:bodyPr vert="horz" wrap="square" lIns="91440" tIns="45720" rIns="91440" bIns="45720" numCol="1" anchor="t" anchorCtr="0" compatLnSpc="1">
              <a:prstTxWarp prst="textNoShape">
                <a:avLst/>
              </a:prstTxWarp>
            </a:bodyPr>
            <a:lstStyle/>
            <a:p>
              <a:endParaRPr lang="zh-TW" altLang="en-US">
                <a:latin typeface="標楷體" pitchFamily="65" charset="-120"/>
                <a:ea typeface="標楷體" pitchFamily="65" charset="-120"/>
              </a:endParaRPr>
            </a:p>
          </p:txBody>
        </p:sp>
        <p:pic>
          <p:nvPicPr>
            <p:cNvPr id="1047" name="Picture 23"/>
            <p:cNvPicPr>
              <a:picLocks noChangeAspect="1" noChangeArrowheads="1"/>
            </p:cNvPicPr>
            <p:nvPr/>
          </p:nvPicPr>
          <p:blipFill>
            <a:blip r:embed="rId22" cstate="email"/>
            <a:srcRect/>
            <a:stretch>
              <a:fillRect/>
            </a:stretch>
          </p:blipFill>
          <p:spPr bwMode="auto">
            <a:xfrm>
              <a:off x="1839" y="2474"/>
              <a:ext cx="599" cy="122"/>
            </a:xfrm>
            <a:prstGeom prst="rect">
              <a:avLst/>
            </a:prstGeom>
            <a:noFill/>
            <a:ln w="9525">
              <a:noFill/>
              <a:miter lim="800000"/>
              <a:headEnd/>
              <a:tailEnd/>
            </a:ln>
          </p:spPr>
        </p:pic>
        <p:sp>
          <p:nvSpPr>
            <p:cNvPr id="1048" name="Rectangle 24"/>
            <p:cNvSpPr>
              <a:spLocks noChangeArrowheads="1"/>
            </p:cNvSpPr>
            <p:nvPr/>
          </p:nvSpPr>
          <p:spPr bwMode="auto">
            <a:xfrm>
              <a:off x="2220" y="2485"/>
              <a:ext cx="110" cy="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000000"/>
                  </a:solidFill>
                  <a:effectLst/>
                  <a:latin typeface="標楷體" pitchFamily="65" charset="-120"/>
                  <a:ea typeface="標楷體" pitchFamily="65" charset="-120"/>
                </a:rPr>
                <a:t>溝槽</a:t>
              </a:r>
              <a:endParaRPr kumimoji="1" lang="zh-TW" sz="1800" b="0" i="0" u="none" strike="noStrike" cap="none" normalizeH="0" baseline="0" smtClean="0">
                <a:ln>
                  <a:noFill/>
                </a:ln>
                <a:solidFill>
                  <a:schemeClr val="tx1"/>
                </a:solidFill>
                <a:effectLst/>
                <a:latin typeface="標楷體" pitchFamily="65" charset="-120"/>
                <a:ea typeface="標楷體" pitchFamily="65" charset="-120"/>
              </a:endParaRPr>
            </a:p>
          </p:txBody>
        </p:sp>
        <p:sp>
          <p:nvSpPr>
            <p:cNvPr id="1049" name="Rectangle 25"/>
            <p:cNvSpPr>
              <a:spLocks noChangeArrowheads="1"/>
            </p:cNvSpPr>
            <p:nvPr/>
          </p:nvSpPr>
          <p:spPr bwMode="auto">
            <a:xfrm>
              <a:off x="2364" y="2485"/>
              <a:ext cx="495" cy="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000000"/>
                  </a:solidFill>
                  <a:effectLst/>
                  <a:latin typeface="標楷體" pitchFamily="65" charset="-120"/>
                  <a:ea typeface="標楷體" pitchFamily="65" charset="-120"/>
                </a:rPr>
                <a:t>提供水分給綠化植物</a:t>
              </a:r>
              <a:endParaRPr kumimoji="1" lang="zh-TW" sz="1800" b="0" i="0" u="none" strike="noStrike" cap="none" normalizeH="0" baseline="0" smtClean="0">
                <a:ln>
                  <a:noFill/>
                </a:ln>
                <a:solidFill>
                  <a:schemeClr val="tx1"/>
                </a:solidFill>
                <a:effectLst/>
                <a:latin typeface="標楷體" pitchFamily="65" charset="-120"/>
                <a:ea typeface="標楷體" pitchFamily="65" charset="-120"/>
              </a:endParaRPr>
            </a:p>
          </p:txBody>
        </p:sp>
        <p:sp>
          <p:nvSpPr>
            <p:cNvPr id="1050" name="Freeform 26"/>
            <p:cNvSpPr>
              <a:spLocks/>
            </p:cNvSpPr>
            <p:nvPr/>
          </p:nvSpPr>
          <p:spPr bwMode="auto">
            <a:xfrm>
              <a:off x="2302" y="2318"/>
              <a:ext cx="41" cy="66"/>
            </a:xfrm>
            <a:custGeom>
              <a:avLst/>
              <a:gdLst/>
              <a:ahLst/>
              <a:cxnLst>
                <a:cxn ang="0">
                  <a:pos x="9" y="61"/>
                </a:cxn>
                <a:cxn ang="0">
                  <a:pos x="0" y="45"/>
                </a:cxn>
                <a:cxn ang="0">
                  <a:pos x="5" y="33"/>
                </a:cxn>
                <a:cxn ang="0">
                  <a:pos x="5" y="33"/>
                </a:cxn>
                <a:cxn ang="0">
                  <a:pos x="5" y="33"/>
                </a:cxn>
                <a:cxn ang="0">
                  <a:pos x="13" y="16"/>
                </a:cxn>
                <a:cxn ang="0">
                  <a:pos x="17" y="0"/>
                </a:cxn>
                <a:cxn ang="0">
                  <a:pos x="25" y="16"/>
                </a:cxn>
                <a:cxn ang="0">
                  <a:pos x="33" y="33"/>
                </a:cxn>
                <a:cxn ang="0">
                  <a:pos x="33" y="33"/>
                </a:cxn>
                <a:cxn ang="0">
                  <a:pos x="41" y="49"/>
                </a:cxn>
                <a:cxn ang="0">
                  <a:pos x="37" y="61"/>
                </a:cxn>
                <a:cxn ang="0">
                  <a:pos x="37" y="61"/>
                </a:cxn>
                <a:cxn ang="0">
                  <a:pos x="37" y="61"/>
                </a:cxn>
                <a:cxn ang="0">
                  <a:pos x="25" y="66"/>
                </a:cxn>
                <a:cxn ang="0">
                  <a:pos x="9" y="61"/>
                </a:cxn>
                <a:cxn ang="0">
                  <a:pos x="9" y="61"/>
                </a:cxn>
                <a:cxn ang="0">
                  <a:pos x="9" y="61"/>
                </a:cxn>
              </a:cxnLst>
              <a:rect l="0" t="0" r="r" b="b"/>
              <a:pathLst>
                <a:path w="41" h="66">
                  <a:moveTo>
                    <a:pt x="9" y="61"/>
                  </a:moveTo>
                  <a:lnTo>
                    <a:pt x="0" y="45"/>
                  </a:lnTo>
                  <a:lnTo>
                    <a:pt x="5" y="33"/>
                  </a:lnTo>
                  <a:lnTo>
                    <a:pt x="5" y="33"/>
                  </a:lnTo>
                  <a:lnTo>
                    <a:pt x="5" y="33"/>
                  </a:lnTo>
                  <a:lnTo>
                    <a:pt x="13" y="16"/>
                  </a:lnTo>
                  <a:lnTo>
                    <a:pt x="17" y="0"/>
                  </a:lnTo>
                  <a:lnTo>
                    <a:pt x="25" y="16"/>
                  </a:lnTo>
                  <a:lnTo>
                    <a:pt x="33" y="33"/>
                  </a:lnTo>
                  <a:lnTo>
                    <a:pt x="33" y="33"/>
                  </a:lnTo>
                  <a:lnTo>
                    <a:pt x="41" y="49"/>
                  </a:lnTo>
                  <a:lnTo>
                    <a:pt x="37" y="61"/>
                  </a:lnTo>
                  <a:lnTo>
                    <a:pt x="37" y="61"/>
                  </a:lnTo>
                  <a:lnTo>
                    <a:pt x="37" y="61"/>
                  </a:lnTo>
                  <a:lnTo>
                    <a:pt x="25" y="66"/>
                  </a:lnTo>
                  <a:lnTo>
                    <a:pt x="9" y="61"/>
                  </a:lnTo>
                  <a:lnTo>
                    <a:pt x="9" y="61"/>
                  </a:lnTo>
                  <a:lnTo>
                    <a:pt x="9" y="61"/>
                  </a:lnTo>
                  <a:close/>
                </a:path>
              </a:pathLst>
            </a:custGeom>
            <a:solidFill>
              <a:srgbClr val="4F81BD"/>
            </a:solidFill>
            <a:ln w="9525">
              <a:noFill/>
              <a:round/>
              <a:headEnd/>
              <a:tailEnd/>
            </a:ln>
          </p:spPr>
          <p:txBody>
            <a:bodyPr vert="horz" wrap="square" lIns="91440" tIns="45720" rIns="91440" bIns="45720" numCol="1" anchor="t" anchorCtr="0" compatLnSpc="1">
              <a:prstTxWarp prst="textNoShape">
                <a:avLst/>
              </a:prstTxWarp>
            </a:bodyPr>
            <a:lstStyle/>
            <a:p>
              <a:endParaRPr lang="zh-TW" altLang="en-US">
                <a:latin typeface="標楷體" pitchFamily="65" charset="-120"/>
                <a:ea typeface="標楷體" pitchFamily="65" charset="-120"/>
              </a:endParaRPr>
            </a:p>
          </p:txBody>
        </p:sp>
        <p:sp>
          <p:nvSpPr>
            <p:cNvPr id="1051" name="Rectangle 27"/>
            <p:cNvSpPr>
              <a:spLocks noChangeArrowheads="1"/>
            </p:cNvSpPr>
            <p:nvPr/>
          </p:nvSpPr>
          <p:spPr bwMode="auto">
            <a:xfrm>
              <a:off x="2327" y="2420"/>
              <a:ext cx="4" cy="172"/>
            </a:xfrm>
            <a:prstGeom prst="rect">
              <a:avLst/>
            </a:prstGeom>
            <a:solidFill>
              <a:srgbClr val="404040"/>
            </a:solidFill>
            <a:ln w="0">
              <a:solidFill>
                <a:srgbClr val="40404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latin typeface="標楷體" pitchFamily="65" charset="-120"/>
                <a:ea typeface="標楷體" pitchFamily="65" charset="-120"/>
              </a:endParaRPr>
            </a:p>
          </p:txBody>
        </p:sp>
        <p:pic>
          <p:nvPicPr>
            <p:cNvPr id="1052" name="Picture 28"/>
            <p:cNvPicPr>
              <a:picLocks noChangeAspect="1" noChangeArrowheads="1"/>
            </p:cNvPicPr>
            <p:nvPr/>
          </p:nvPicPr>
          <p:blipFill>
            <a:blip r:embed="rId23" cstate="email"/>
            <a:srcRect/>
            <a:stretch>
              <a:fillRect/>
            </a:stretch>
          </p:blipFill>
          <p:spPr bwMode="auto">
            <a:xfrm>
              <a:off x="21" y="2121"/>
              <a:ext cx="1481" cy="701"/>
            </a:xfrm>
            <a:prstGeom prst="rect">
              <a:avLst/>
            </a:prstGeom>
            <a:noFill/>
            <a:ln w="9525">
              <a:noFill/>
              <a:miter lim="800000"/>
              <a:headEnd/>
              <a:tailEnd/>
            </a:ln>
          </p:spPr>
        </p:pic>
        <p:pic>
          <p:nvPicPr>
            <p:cNvPr id="1053" name="Picture 29"/>
            <p:cNvPicPr>
              <a:picLocks noChangeAspect="1" noChangeArrowheads="1"/>
            </p:cNvPicPr>
            <p:nvPr/>
          </p:nvPicPr>
          <p:blipFill>
            <a:blip r:embed="rId24" cstate="email"/>
            <a:srcRect/>
            <a:stretch>
              <a:fillRect/>
            </a:stretch>
          </p:blipFill>
          <p:spPr bwMode="auto">
            <a:xfrm>
              <a:off x="21" y="2842"/>
              <a:ext cx="1481" cy="635"/>
            </a:xfrm>
            <a:prstGeom prst="rect">
              <a:avLst/>
            </a:prstGeom>
            <a:noFill/>
            <a:ln w="9525">
              <a:noFill/>
              <a:miter lim="800000"/>
              <a:headEnd/>
              <a:tailEnd/>
            </a:ln>
          </p:spPr>
        </p:pic>
        <p:pic>
          <p:nvPicPr>
            <p:cNvPr id="1054" name="Picture 30"/>
            <p:cNvPicPr>
              <a:picLocks noChangeAspect="1" noChangeArrowheads="1"/>
            </p:cNvPicPr>
            <p:nvPr/>
          </p:nvPicPr>
          <p:blipFill>
            <a:blip r:embed="rId25" cstate="email"/>
            <a:srcRect/>
            <a:stretch>
              <a:fillRect/>
            </a:stretch>
          </p:blipFill>
          <p:spPr bwMode="auto">
            <a:xfrm>
              <a:off x="1502" y="2842"/>
              <a:ext cx="1387" cy="635"/>
            </a:xfrm>
            <a:prstGeom prst="rect">
              <a:avLst/>
            </a:prstGeom>
            <a:noFill/>
            <a:ln w="9525">
              <a:noFill/>
              <a:miter lim="800000"/>
              <a:headEnd/>
              <a:tailEnd/>
            </a:ln>
          </p:spPr>
        </p:pic>
        <p:sp>
          <p:nvSpPr>
            <p:cNvPr id="1055" name="Rectangle 31"/>
            <p:cNvSpPr>
              <a:spLocks noChangeArrowheads="1"/>
            </p:cNvSpPr>
            <p:nvPr/>
          </p:nvSpPr>
          <p:spPr bwMode="auto">
            <a:xfrm>
              <a:off x="2491" y="3047"/>
              <a:ext cx="385" cy="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800" b="0" i="0" u="none" strike="noStrike" cap="none" normalizeH="0" baseline="0" smtClean="0">
                  <a:ln>
                    <a:noFill/>
                  </a:ln>
                  <a:solidFill>
                    <a:srgbClr val="000000"/>
                  </a:solidFill>
                  <a:effectLst/>
                  <a:latin typeface="標楷體" pitchFamily="65" charset="-120"/>
                  <a:ea typeface="標楷體" pitchFamily="65" charset="-120"/>
                </a:rPr>
                <a:t>搭配滑軌可拉出</a:t>
              </a:r>
              <a:endParaRPr kumimoji="1" lang="zh-TW" sz="1800" b="0" i="0" u="none" strike="noStrike" cap="none" normalizeH="0" baseline="0" smtClean="0">
                <a:ln>
                  <a:noFill/>
                </a:ln>
                <a:solidFill>
                  <a:schemeClr val="tx1"/>
                </a:solidFill>
                <a:effectLst/>
                <a:latin typeface="標楷體" pitchFamily="65" charset="-120"/>
                <a:ea typeface="標楷體" pitchFamily="65" charset="-120"/>
              </a:endParaRPr>
            </a:p>
          </p:txBody>
        </p:sp>
        <p:sp>
          <p:nvSpPr>
            <p:cNvPr id="1056" name="Rectangle 32"/>
            <p:cNvSpPr>
              <a:spLocks noChangeArrowheads="1"/>
            </p:cNvSpPr>
            <p:nvPr/>
          </p:nvSpPr>
          <p:spPr bwMode="auto">
            <a:xfrm>
              <a:off x="21" y="1949"/>
              <a:ext cx="1489" cy="160"/>
            </a:xfrm>
            <a:prstGeom prst="rect">
              <a:avLst/>
            </a:prstGeom>
            <a:solidFill>
              <a:srgbClr val="F2F2F2"/>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latin typeface="標楷體" pitchFamily="65" charset="-120"/>
                <a:ea typeface="標楷體" pitchFamily="65" charset="-120"/>
              </a:endParaRPr>
            </a:p>
          </p:txBody>
        </p:sp>
        <p:sp>
          <p:nvSpPr>
            <p:cNvPr id="1057" name="Rectangle 33"/>
            <p:cNvSpPr>
              <a:spLocks noChangeArrowheads="1"/>
            </p:cNvSpPr>
            <p:nvPr/>
          </p:nvSpPr>
          <p:spPr bwMode="auto">
            <a:xfrm>
              <a:off x="62" y="1933"/>
              <a:ext cx="880" cy="26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kumimoji="1" lang="zh-TW" sz="1600" b="1" i="0" u="none" strike="noStrike" cap="none" normalizeH="0" baseline="0" dirty="0" smtClean="0">
                  <a:ln>
                    <a:noFill/>
                  </a:ln>
                  <a:solidFill>
                    <a:srgbClr val="000000"/>
                  </a:solidFill>
                  <a:effectLst/>
                  <a:latin typeface="標楷體" pitchFamily="65" charset="-120"/>
                  <a:ea typeface="標楷體" pitchFamily="65" charset="-120"/>
                </a:rPr>
                <a:t>壬北企業</a:t>
              </a:r>
              <a:r>
                <a:rPr lang="zh-TW" altLang="zh-TW" sz="1600" b="1" dirty="0" smtClean="0">
                  <a:solidFill>
                    <a:srgbClr val="000000"/>
                  </a:solidFill>
                  <a:latin typeface="標楷體" pitchFamily="65" charset="-120"/>
                  <a:ea typeface="標楷體" pitchFamily="65" charset="-120"/>
                </a:rPr>
                <a:t>產學合作</a:t>
              </a:r>
              <a:endParaRPr lang="zh-TW" altLang="zh-TW" sz="1600" dirty="0" smtClean="0">
                <a:latin typeface="標楷體" pitchFamily="65" charset="-120"/>
                <a:ea typeface="標楷體" pitchFamily="65"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sz="1600" b="0" i="0" u="none" strike="noStrike" cap="none" normalizeH="0" baseline="0" dirty="0" smtClean="0">
                <a:ln>
                  <a:noFill/>
                </a:ln>
                <a:solidFill>
                  <a:schemeClr val="tx1"/>
                </a:solidFill>
                <a:effectLst/>
                <a:latin typeface="標楷體" pitchFamily="65" charset="-120"/>
                <a:ea typeface="標楷體" pitchFamily="65" charset="-120"/>
              </a:endParaRPr>
            </a:p>
          </p:txBody>
        </p:sp>
        <p:sp>
          <p:nvSpPr>
            <p:cNvPr id="1058" name="Rectangle 34"/>
            <p:cNvSpPr>
              <a:spLocks noChangeArrowheads="1"/>
            </p:cNvSpPr>
            <p:nvPr/>
          </p:nvSpPr>
          <p:spPr bwMode="auto">
            <a:xfrm>
              <a:off x="594" y="1976"/>
              <a:ext cx="0" cy="1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sz="1600" b="0" i="0" u="none" strike="noStrike" cap="none" normalizeH="0" baseline="0" dirty="0" smtClean="0">
                <a:ln>
                  <a:noFill/>
                </a:ln>
                <a:solidFill>
                  <a:schemeClr val="tx1"/>
                </a:solidFill>
                <a:effectLst/>
                <a:latin typeface="標楷體" pitchFamily="65" charset="-120"/>
                <a:ea typeface="標楷體" pitchFamily="65" charset="-120"/>
              </a:endParaRPr>
            </a:p>
          </p:txBody>
        </p:sp>
        <p:sp>
          <p:nvSpPr>
            <p:cNvPr id="1059" name="Rectangle 35"/>
            <p:cNvSpPr>
              <a:spLocks noChangeArrowheads="1"/>
            </p:cNvSpPr>
            <p:nvPr/>
          </p:nvSpPr>
          <p:spPr bwMode="auto">
            <a:xfrm>
              <a:off x="959" y="1933"/>
              <a:ext cx="866" cy="23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400" b="0" i="0" u="none" strike="noStrike" cap="none" normalizeH="0" baseline="0" dirty="0" smtClean="0">
                  <a:ln>
                    <a:noFill/>
                  </a:ln>
                  <a:solidFill>
                    <a:srgbClr val="000000"/>
                  </a:solidFill>
                  <a:effectLst/>
                  <a:latin typeface="標楷體" pitchFamily="65" charset="-120"/>
                  <a:ea typeface="標楷體" pitchFamily="65" charset="-120"/>
                </a:rPr>
                <a:t>新材料加工技術與</a:t>
              </a:r>
              <a:endParaRPr kumimoji="1" lang="en-US" altLang="zh-TW" sz="1400" b="0" i="0" u="none" strike="noStrike" cap="none" normalizeH="0" baseline="0" dirty="0" smtClean="0">
                <a:ln>
                  <a:noFill/>
                </a:ln>
                <a:solidFill>
                  <a:srgbClr val="000000"/>
                </a:solidFill>
                <a:effectLst/>
                <a:latin typeface="標楷體" pitchFamily="65" charset="-120"/>
                <a:ea typeface="標楷體" pitchFamily="65"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sz="1400" b="0" i="0" u="none" strike="noStrike" cap="none" normalizeH="0" baseline="0" dirty="0" smtClean="0">
                  <a:ln>
                    <a:noFill/>
                  </a:ln>
                  <a:solidFill>
                    <a:srgbClr val="000000"/>
                  </a:solidFill>
                  <a:effectLst/>
                  <a:latin typeface="標楷體" pitchFamily="65" charset="-120"/>
                  <a:ea typeface="標楷體" pitchFamily="65" charset="-120"/>
                </a:rPr>
                <a:t>創新廚具模</a:t>
              </a:r>
              <a:r>
                <a:rPr kumimoji="1" lang="zh-TW" altLang="en-US" sz="1400" b="0" i="0" u="none" strike="noStrike" cap="none" normalizeH="0" baseline="0" dirty="0" smtClean="0">
                  <a:ln>
                    <a:noFill/>
                  </a:ln>
                  <a:solidFill>
                    <a:srgbClr val="000000"/>
                  </a:solidFill>
                  <a:effectLst/>
                  <a:latin typeface="標楷體" pitchFamily="65" charset="-120"/>
                  <a:ea typeface="標楷體" pitchFamily="65" charset="-120"/>
                </a:rPr>
                <a:t>組化開發</a:t>
              </a:r>
              <a:endParaRPr kumimoji="1" lang="zh-TW" sz="1400" b="0" i="0" u="none" strike="noStrike" cap="none" normalizeH="0" baseline="0" dirty="0" smtClean="0">
                <a:ln>
                  <a:noFill/>
                </a:ln>
                <a:solidFill>
                  <a:schemeClr val="tx1"/>
                </a:solidFill>
                <a:effectLst/>
                <a:latin typeface="標楷體" pitchFamily="65" charset="-120"/>
                <a:ea typeface="標楷體" pitchFamily="65" charset="-120"/>
              </a:endParaRPr>
            </a:p>
          </p:txBody>
        </p:sp>
      </p:grpSp>
      <p:sp>
        <p:nvSpPr>
          <p:cNvPr id="105" name="矩形 104"/>
          <p:cNvSpPr/>
          <p:nvPr/>
        </p:nvSpPr>
        <p:spPr>
          <a:xfrm>
            <a:off x="5436096" y="4221088"/>
            <a:ext cx="3707904" cy="1231106"/>
          </a:xfrm>
          <a:prstGeom prst="rect">
            <a:avLst/>
          </a:prstGeom>
          <a:solidFill>
            <a:schemeClr val="bg1">
              <a:alpha val="79000"/>
            </a:schemeClr>
          </a:solidFill>
        </p:spPr>
        <p:txBody>
          <a:bodyPr wrap="square">
            <a:spAutoFit/>
          </a:bodyPr>
          <a:lstStyle/>
          <a:p>
            <a:r>
              <a:rPr lang="zh-TW" altLang="zh-TW" sz="1600" b="1" dirty="0" smtClean="0">
                <a:latin typeface="標楷體" pitchFamily="65" charset="-120"/>
                <a:ea typeface="標楷體" pitchFamily="65" charset="-120"/>
              </a:rPr>
              <a:t>國靖家具裝潢有限公司</a:t>
            </a:r>
            <a:r>
              <a:rPr lang="zh-TW" altLang="en-US" sz="1600" b="1" dirty="0" smtClean="0">
                <a:latin typeface="標楷體" pitchFamily="65" charset="-120"/>
                <a:ea typeface="標楷體" pitchFamily="65" charset="-120"/>
              </a:rPr>
              <a:t>產學合作</a:t>
            </a:r>
            <a:endParaRPr lang="en-US" altLang="zh-TW" sz="1600" b="1" dirty="0" smtClean="0">
              <a:latin typeface="標楷體" pitchFamily="65" charset="-120"/>
              <a:ea typeface="標楷體" pitchFamily="65" charset="-120"/>
            </a:endParaRPr>
          </a:p>
          <a:p>
            <a:r>
              <a:rPr lang="zh-TW" altLang="en-US" sz="1400" dirty="0" smtClean="0">
                <a:latin typeface="標楷體" pitchFamily="65" charset="-120"/>
                <a:ea typeface="標楷體" pitchFamily="65" charset="-120"/>
              </a:rPr>
              <a:t>居家休閒家具</a:t>
            </a:r>
          </a:p>
          <a:p>
            <a:r>
              <a:rPr lang="zh-TW" altLang="en-US" sz="1400" dirty="0" smtClean="0">
                <a:latin typeface="標楷體" pitchFamily="65" charset="-120"/>
                <a:ea typeface="標楷體" pitchFamily="65" charset="-120"/>
              </a:rPr>
              <a:t>客廳家具</a:t>
            </a:r>
          </a:p>
          <a:p>
            <a:r>
              <a:rPr lang="zh-TW" altLang="en-US" sz="1400" dirty="0" smtClean="0">
                <a:latin typeface="標楷體" pitchFamily="65" charset="-120"/>
                <a:ea typeface="標楷體" pitchFamily="65" charset="-120"/>
              </a:rPr>
              <a:t>碳纖維材質應用於</a:t>
            </a:r>
            <a:r>
              <a:rPr lang="en-US" altLang="zh-TW" sz="1400" dirty="0" smtClean="0">
                <a:latin typeface="標楷體" pitchFamily="65" charset="-120"/>
                <a:ea typeface="標楷體" pitchFamily="65" charset="-120"/>
              </a:rPr>
              <a:t>SOHO</a:t>
            </a:r>
            <a:r>
              <a:rPr lang="zh-TW" altLang="en-US" sz="1400" dirty="0" smtClean="0">
                <a:latin typeface="標楷體" pitchFamily="65" charset="-120"/>
                <a:ea typeface="標楷體" pitchFamily="65" charset="-120"/>
              </a:rPr>
              <a:t>工作桌椅</a:t>
            </a:r>
            <a:endParaRPr lang="en-US" altLang="zh-TW" sz="1400" dirty="0" smtClean="0">
              <a:latin typeface="標楷體" pitchFamily="65" charset="-120"/>
              <a:ea typeface="標楷體" pitchFamily="65" charset="-120"/>
            </a:endParaRPr>
          </a:p>
          <a:p>
            <a:endParaRPr lang="zh-TW" altLang="en-US" sz="1600" dirty="0">
              <a:latin typeface="標楷體" pitchFamily="65" charset="-120"/>
              <a:ea typeface="標楷體" pitchFamily="65" charset="-120"/>
            </a:endParaRPr>
          </a:p>
        </p:txBody>
      </p:sp>
    </p:spTree>
    <p:extLst>
      <p:ext uri="{BB962C8B-B14F-4D97-AF65-F5344CB8AC3E}">
        <p14:creationId xmlns="" xmlns:p14="http://schemas.microsoft.com/office/powerpoint/2010/main" val="30042702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9" name="直線接點 9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94" name="Rectangle 5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kumimoji="0" lang="zh-TW" altLang="en-US" sz="1800" i="0">
              <a:solidFill>
                <a:srgbClr val="FFFFFF"/>
              </a:solidFill>
              <a:latin typeface="Arial" charset="0"/>
              <a:ea typeface="微軟正黑體" pitchFamily="34" charset="-120"/>
            </a:endParaRPr>
          </a:p>
        </p:txBody>
      </p:sp>
      <p:sp>
        <p:nvSpPr>
          <p:cNvPr id="8196" name="Rectangle 72"/>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pPr eaLnBrk="1" hangingPunct="1"/>
            <a:endParaRPr lang="zh-TW" altLang="zh-TW" sz="1800" i="0">
              <a:solidFill>
                <a:srgbClr val="FFFFFF"/>
              </a:solidFill>
              <a:latin typeface="Arial" charset="0"/>
            </a:endParaRPr>
          </a:p>
        </p:txBody>
      </p:sp>
      <p:sp>
        <p:nvSpPr>
          <p:cNvPr id="44" name="文字方塊 12"/>
          <p:cNvSpPr txBox="1">
            <a:spLocks noChangeArrowheads="1"/>
          </p:cNvSpPr>
          <p:nvPr/>
        </p:nvSpPr>
        <p:spPr bwMode="auto">
          <a:xfrm>
            <a:off x="0" y="243346"/>
            <a:ext cx="9144000" cy="707886"/>
          </a:xfrm>
          <a:prstGeom prst="rect">
            <a:avLst/>
          </a:prstGeom>
          <a:solidFill>
            <a:schemeClr val="bg1"/>
          </a:solidFill>
          <a:ln w="9525">
            <a:noFill/>
            <a:miter lim="800000"/>
            <a:headEnd/>
            <a:tailEnd/>
          </a:ln>
        </p:spPr>
        <p:txBody>
          <a:bodyPr wrap="square">
            <a:spAutoFit/>
          </a:bodyPr>
          <a:lstStyle/>
          <a:p>
            <a:r>
              <a:rPr lang="zh-TW" altLang="en-US" sz="4000" dirty="0" smtClean="0">
                <a:latin typeface="標楷體" pitchFamily="65" charset="-120"/>
                <a:ea typeface="標楷體" pitchFamily="65" charset="-120"/>
              </a:rPr>
              <a:t>建築系</a:t>
            </a:r>
            <a:r>
              <a:rPr lang="zh-TW" altLang="en-US" sz="4000" dirty="0" smtClean="0">
                <a:latin typeface="標楷體" pitchFamily="65" charset="-120"/>
                <a:ea typeface="標楷體" pitchFamily="65" charset="-120"/>
              </a:rPr>
              <a:t>所研發</a:t>
            </a:r>
            <a:r>
              <a:rPr lang="zh-TW" altLang="en-US" sz="4000" dirty="0" smtClean="0">
                <a:latin typeface="標楷體" pitchFamily="65" charset="-120"/>
                <a:ea typeface="標楷體" pitchFamily="65" charset="-120"/>
              </a:rPr>
              <a:t>團隊發展方向與成果</a:t>
            </a:r>
            <a:endParaRPr lang="en-US" altLang="zh-TW" sz="1200" dirty="0">
              <a:latin typeface="標楷體" pitchFamily="65" charset="-120"/>
              <a:ea typeface="標楷體" pitchFamily="65" charset="-120"/>
            </a:endParaRPr>
          </a:p>
        </p:txBody>
      </p:sp>
      <p:sp>
        <p:nvSpPr>
          <p:cNvPr id="80900" name="AutoShape 4"/>
          <p:cNvSpPr>
            <a:spLocks noChangeAspect="1" noChangeArrowheads="1" noTextEdit="1"/>
          </p:cNvSpPr>
          <p:nvPr/>
        </p:nvSpPr>
        <p:spPr bwMode="auto">
          <a:xfrm>
            <a:off x="1619250" y="981075"/>
            <a:ext cx="6265118" cy="5710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03" name="Freeform 7"/>
          <p:cNvSpPr>
            <a:spLocks/>
          </p:cNvSpPr>
          <p:nvPr/>
        </p:nvSpPr>
        <p:spPr bwMode="auto">
          <a:xfrm>
            <a:off x="3884613" y="3140968"/>
            <a:ext cx="1517650" cy="1517650"/>
          </a:xfrm>
          <a:custGeom>
            <a:avLst/>
            <a:gdLst/>
            <a:ahLst/>
            <a:cxnLst>
              <a:cxn ang="0">
                <a:pos x="7" y="1287"/>
              </a:cxn>
              <a:cxn ang="0">
                <a:pos x="44" y="1075"/>
              </a:cxn>
              <a:cxn ang="0">
                <a:pos x="113" y="876"/>
              </a:cxn>
              <a:cxn ang="0">
                <a:pos x="207" y="691"/>
              </a:cxn>
              <a:cxn ang="0">
                <a:pos x="328" y="522"/>
              </a:cxn>
              <a:cxn ang="0">
                <a:pos x="469" y="373"/>
              </a:cxn>
              <a:cxn ang="0">
                <a:pos x="632" y="245"/>
              </a:cxn>
              <a:cxn ang="0">
                <a:pos x="812" y="142"/>
              </a:cxn>
              <a:cxn ang="0">
                <a:pos x="1008" y="65"/>
              </a:cxn>
              <a:cxn ang="0">
                <a:pos x="1216" y="17"/>
              </a:cxn>
              <a:cxn ang="0">
                <a:pos x="1434" y="0"/>
              </a:cxn>
              <a:cxn ang="0">
                <a:pos x="1653" y="17"/>
              </a:cxn>
              <a:cxn ang="0">
                <a:pos x="1860" y="65"/>
              </a:cxn>
              <a:cxn ang="0">
                <a:pos x="2056" y="142"/>
              </a:cxn>
              <a:cxn ang="0">
                <a:pos x="2236" y="245"/>
              </a:cxn>
              <a:cxn ang="0">
                <a:pos x="2399" y="373"/>
              </a:cxn>
              <a:cxn ang="0">
                <a:pos x="2542" y="522"/>
              </a:cxn>
              <a:cxn ang="0">
                <a:pos x="2661" y="691"/>
              </a:cxn>
              <a:cxn ang="0">
                <a:pos x="2757" y="876"/>
              </a:cxn>
              <a:cxn ang="0">
                <a:pos x="2824" y="1075"/>
              </a:cxn>
              <a:cxn ang="0">
                <a:pos x="2861" y="1287"/>
              </a:cxn>
              <a:cxn ang="0">
                <a:pos x="2867" y="1508"/>
              </a:cxn>
              <a:cxn ang="0">
                <a:pos x="2840" y="1724"/>
              </a:cxn>
              <a:cxn ang="0">
                <a:pos x="2782" y="1928"/>
              </a:cxn>
              <a:cxn ang="0">
                <a:pos x="2695" y="2117"/>
              </a:cxn>
              <a:cxn ang="0">
                <a:pos x="2584" y="2293"/>
              </a:cxn>
              <a:cxn ang="0">
                <a:pos x="2448" y="2448"/>
              </a:cxn>
              <a:cxn ang="0">
                <a:pos x="2293" y="2584"/>
              </a:cxn>
              <a:cxn ang="0">
                <a:pos x="2118" y="2696"/>
              </a:cxn>
              <a:cxn ang="0">
                <a:pos x="1928" y="2782"/>
              </a:cxn>
              <a:cxn ang="0">
                <a:pos x="1723" y="2839"/>
              </a:cxn>
              <a:cxn ang="0">
                <a:pos x="1509" y="2867"/>
              </a:cxn>
              <a:cxn ang="0">
                <a:pos x="1288" y="2861"/>
              </a:cxn>
              <a:cxn ang="0">
                <a:pos x="1076" y="2824"/>
              </a:cxn>
              <a:cxn ang="0">
                <a:pos x="876" y="2756"/>
              </a:cxn>
              <a:cxn ang="0">
                <a:pos x="690" y="2662"/>
              </a:cxn>
              <a:cxn ang="0">
                <a:pos x="522" y="2541"/>
              </a:cxn>
              <a:cxn ang="0">
                <a:pos x="372" y="2399"/>
              </a:cxn>
              <a:cxn ang="0">
                <a:pos x="244" y="2237"/>
              </a:cxn>
              <a:cxn ang="0">
                <a:pos x="141" y="2056"/>
              </a:cxn>
              <a:cxn ang="0">
                <a:pos x="64" y="1861"/>
              </a:cxn>
              <a:cxn ang="0">
                <a:pos x="16" y="1652"/>
              </a:cxn>
              <a:cxn ang="0">
                <a:pos x="0" y="1435"/>
              </a:cxn>
            </a:cxnLst>
            <a:rect l="0" t="0" r="r" b="b"/>
            <a:pathLst>
              <a:path w="2868" h="2869">
                <a:moveTo>
                  <a:pt x="0" y="1435"/>
                </a:moveTo>
                <a:lnTo>
                  <a:pt x="1" y="1360"/>
                </a:lnTo>
                <a:lnTo>
                  <a:pt x="7" y="1287"/>
                </a:lnTo>
                <a:lnTo>
                  <a:pt x="16" y="1215"/>
                </a:lnTo>
                <a:lnTo>
                  <a:pt x="30" y="1145"/>
                </a:lnTo>
                <a:lnTo>
                  <a:pt x="44" y="1075"/>
                </a:lnTo>
                <a:lnTo>
                  <a:pt x="64" y="1008"/>
                </a:lnTo>
                <a:lnTo>
                  <a:pt x="86" y="941"/>
                </a:lnTo>
                <a:lnTo>
                  <a:pt x="113" y="876"/>
                </a:lnTo>
                <a:lnTo>
                  <a:pt x="141" y="813"/>
                </a:lnTo>
                <a:lnTo>
                  <a:pt x="173" y="750"/>
                </a:lnTo>
                <a:lnTo>
                  <a:pt x="207" y="691"/>
                </a:lnTo>
                <a:lnTo>
                  <a:pt x="244" y="633"/>
                </a:lnTo>
                <a:lnTo>
                  <a:pt x="284" y="576"/>
                </a:lnTo>
                <a:lnTo>
                  <a:pt x="328" y="522"/>
                </a:lnTo>
                <a:lnTo>
                  <a:pt x="372" y="470"/>
                </a:lnTo>
                <a:lnTo>
                  <a:pt x="420" y="421"/>
                </a:lnTo>
                <a:lnTo>
                  <a:pt x="469" y="373"/>
                </a:lnTo>
                <a:lnTo>
                  <a:pt x="522" y="327"/>
                </a:lnTo>
                <a:lnTo>
                  <a:pt x="575" y="285"/>
                </a:lnTo>
                <a:lnTo>
                  <a:pt x="632" y="245"/>
                </a:lnTo>
                <a:lnTo>
                  <a:pt x="690" y="208"/>
                </a:lnTo>
                <a:lnTo>
                  <a:pt x="750" y="173"/>
                </a:lnTo>
                <a:lnTo>
                  <a:pt x="812" y="142"/>
                </a:lnTo>
                <a:lnTo>
                  <a:pt x="876" y="112"/>
                </a:lnTo>
                <a:lnTo>
                  <a:pt x="941" y="87"/>
                </a:lnTo>
                <a:lnTo>
                  <a:pt x="1008" y="65"/>
                </a:lnTo>
                <a:lnTo>
                  <a:pt x="1076" y="45"/>
                </a:lnTo>
                <a:lnTo>
                  <a:pt x="1145" y="29"/>
                </a:lnTo>
                <a:lnTo>
                  <a:pt x="1216" y="17"/>
                </a:lnTo>
                <a:lnTo>
                  <a:pt x="1288" y="8"/>
                </a:lnTo>
                <a:lnTo>
                  <a:pt x="1361" y="2"/>
                </a:lnTo>
                <a:lnTo>
                  <a:pt x="1434" y="0"/>
                </a:lnTo>
                <a:lnTo>
                  <a:pt x="1509" y="2"/>
                </a:lnTo>
                <a:lnTo>
                  <a:pt x="1580" y="8"/>
                </a:lnTo>
                <a:lnTo>
                  <a:pt x="1653" y="17"/>
                </a:lnTo>
                <a:lnTo>
                  <a:pt x="1723" y="29"/>
                </a:lnTo>
                <a:lnTo>
                  <a:pt x="1793" y="45"/>
                </a:lnTo>
                <a:lnTo>
                  <a:pt x="1860" y="65"/>
                </a:lnTo>
                <a:lnTo>
                  <a:pt x="1928" y="87"/>
                </a:lnTo>
                <a:lnTo>
                  <a:pt x="1993" y="112"/>
                </a:lnTo>
                <a:lnTo>
                  <a:pt x="2056" y="142"/>
                </a:lnTo>
                <a:lnTo>
                  <a:pt x="2118" y="173"/>
                </a:lnTo>
                <a:lnTo>
                  <a:pt x="2178" y="208"/>
                </a:lnTo>
                <a:lnTo>
                  <a:pt x="2236" y="245"/>
                </a:lnTo>
                <a:lnTo>
                  <a:pt x="2293" y="285"/>
                </a:lnTo>
                <a:lnTo>
                  <a:pt x="2347" y="327"/>
                </a:lnTo>
                <a:lnTo>
                  <a:pt x="2399" y="373"/>
                </a:lnTo>
                <a:lnTo>
                  <a:pt x="2448" y="421"/>
                </a:lnTo>
                <a:lnTo>
                  <a:pt x="2496" y="470"/>
                </a:lnTo>
                <a:lnTo>
                  <a:pt x="2542" y="522"/>
                </a:lnTo>
                <a:lnTo>
                  <a:pt x="2584" y="576"/>
                </a:lnTo>
                <a:lnTo>
                  <a:pt x="2624" y="633"/>
                </a:lnTo>
                <a:lnTo>
                  <a:pt x="2661" y="691"/>
                </a:lnTo>
                <a:lnTo>
                  <a:pt x="2695" y="750"/>
                </a:lnTo>
                <a:lnTo>
                  <a:pt x="2727" y="813"/>
                </a:lnTo>
                <a:lnTo>
                  <a:pt x="2757" y="876"/>
                </a:lnTo>
                <a:lnTo>
                  <a:pt x="2782" y="941"/>
                </a:lnTo>
                <a:lnTo>
                  <a:pt x="2804" y="1008"/>
                </a:lnTo>
                <a:lnTo>
                  <a:pt x="2824" y="1075"/>
                </a:lnTo>
                <a:lnTo>
                  <a:pt x="2840" y="1145"/>
                </a:lnTo>
                <a:lnTo>
                  <a:pt x="2852" y="1215"/>
                </a:lnTo>
                <a:lnTo>
                  <a:pt x="2861" y="1287"/>
                </a:lnTo>
                <a:lnTo>
                  <a:pt x="2867" y="1360"/>
                </a:lnTo>
                <a:lnTo>
                  <a:pt x="2868" y="1435"/>
                </a:lnTo>
                <a:lnTo>
                  <a:pt x="2867" y="1508"/>
                </a:lnTo>
                <a:lnTo>
                  <a:pt x="2861" y="1581"/>
                </a:lnTo>
                <a:lnTo>
                  <a:pt x="2852" y="1652"/>
                </a:lnTo>
                <a:lnTo>
                  <a:pt x="2840" y="1724"/>
                </a:lnTo>
                <a:lnTo>
                  <a:pt x="2824" y="1792"/>
                </a:lnTo>
                <a:lnTo>
                  <a:pt x="2804" y="1861"/>
                </a:lnTo>
                <a:lnTo>
                  <a:pt x="2782" y="1928"/>
                </a:lnTo>
                <a:lnTo>
                  <a:pt x="2757" y="1992"/>
                </a:lnTo>
                <a:lnTo>
                  <a:pt x="2727" y="2056"/>
                </a:lnTo>
                <a:lnTo>
                  <a:pt x="2695" y="2117"/>
                </a:lnTo>
                <a:lnTo>
                  <a:pt x="2661" y="2179"/>
                </a:lnTo>
                <a:lnTo>
                  <a:pt x="2624" y="2237"/>
                </a:lnTo>
                <a:lnTo>
                  <a:pt x="2584" y="2293"/>
                </a:lnTo>
                <a:lnTo>
                  <a:pt x="2542" y="2347"/>
                </a:lnTo>
                <a:lnTo>
                  <a:pt x="2496" y="2399"/>
                </a:lnTo>
                <a:lnTo>
                  <a:pt x="2448" y="2448"/>
                </a:lnTo>
                <a:lnTo>
                  <a:pt x="2399" y="2496"/>
                </a:lnTo>
                <a:lnTo>
                  <a:pt x="2347" y="2541"/>
                </a:lnTo>
                <a:lnTo>
                  <a:pt x="2293" y="2584"/>
                </a:lnTo>
                <a:lnTo>
                  <a:pt x="2236" y="2624"/>
                </a:lnTo>
                <a:lnTo>
                  <a:pt x="2178" y="2662"/>
                </a:lnTo>
                <a:lnTo>
                  <a:pt x="2118" y="2696"/>
                </a:lnTo>
                <a:lnTo>
                  <a:pt x="2056" y="2727"/>
                </a:lnTo>
                <a:lnTo>
                  <a:pt x="1993" y="2756"/>
                </a:lnTo>
                <a:lnTo>
                  <a:pt x="1928" y="2782"/>
                </a:lnTo>
                <a:lnTo>
                  <a:pt x="1860" y="2805"/>
                </a:lnTo>
                <a:lnTo>
                  <a:pt x="1793" y="2824"/>
                </a:lnTo>
                <a:lnTo>
                  <a:pt x="1723" y="2839"/>
                </a:lnTo>
                <a:lnTo>
                  <a:pt x="1653" y="2852"/>
                </a:lnTo>
                <a:lnTo>
                  <a:pt x="1580" y="2861"/>
                </a:lnTo>
                <a:lnTo>
                  <a:pt x="1509" y="2867"/>
                </a:lnTo>
                <a:lnTo>
                  <a:pt x="1434" y="2869"/>
                </a:lnTo>
                <a:lnTo>
                  <a:pt x="1361" y="2867"/>
                </a:lnTo>
                <a:lnTo>
                  <a:pt x="1288" y="2861"/>
                </a:lnTo>
                <a:lnTo>
                  <a:pt x="1216" y="2852"/>
                </a:lnTo>
                <a:lnTo>
                  <a:pt x="1145" y="2839"/>
                </a:lnTo>
                <a:lnTo>
                  <a:pt x="1076" y="2824"/>
                </a:lnTo>
                <a:lnTo>
                  <a:pt x="1008" y="2805"/>
                </a:lnTo>
                <a:lnTo>
                  <a:pt x="941" y="2782"/>
                </a:lnTo>
                <a:lnTo>
                  <a:pt x="876" y="2756"/>
                </a:lnTo>
                <a:lnTo>
                  <a:pt x="812" y="2727"/>
                </a:lnTo>
                <a:lnTo>
                  <a:pt x="750" y="2696"/>
                </a:lnTo>
                <a:lnTo>
                  <a:pt x="690" y="2662"/>
                </a:lnTo>
                <a:lnTo>
                  <a:pt x="632" y="2624"/>
                </a:lnTo>
                <a:lnTo>
                  <a:pt x="575" y="2584"/>
                </a:lnTo>
                <a:lnTo>
                  <a:pt x="522" y="2541"/>
                </a:lnTo>
                <a:lnTo>
                  <a:pt x="469" y="2496"/>
                </a:lnTo>
                <a:lnTo>
                  <a:pt x="420" y="2448"/>
                </a:lnTo>
                <a:lnTo>
                  <a:pt x="372" y="2399"/>
                </a:lnTo>
                <a:lnTo>
                  <a:pt x="328" y="2347"/>
                </a:lnTo>
                <a:lnTo>
                  <a:pt x="284" y="2293"/>
                </a:lnTo>
                <a:lnTo>
                  <a:pt x="244" y="2237"/>
                </a:lnTo>
                <a:lnTo>
                  <a:pt x="207" y="2179"/>
                </a:lnTo>
                <a:lnTo>
                  <a:pt x="173" y="2117"/>
                </a:lnTo>
                <a:lnTo>
                  <a:pt x="141" y="2056"/>
                </a:lnTo>
                <a:lnTo>
                  <a:pt x="113" y="1992"/>
                </a:lnTo>
                <a:lnTo>
                  <a:pt x="86" y="1928"/>
                </a:lnTo>
                <a:lnTo>
                  <a:pt x="64" y="1861"/>
                </a:lnTo>
                <a:lnTo>
                  <a:pt x="44" y="1792"/>
                </a:lnTo>
                <a:lnTo>
                  <a:pt x="30" y="1724"/>
                </a:lnTo>
                <a:lnTo>
                  <a:pt x="16" y="1652"/>
                </a:lnTo>
                <a:lnTo>
                  <a:pt x="7" y="1581"/>
                </a:lnTo>
                <a:lnTo>
                  <a:pt x="1" y="1508"/>
                </a:lnTo>
                <a:lnTo>
                  <a:pt x="0" y="1435"/>
                </a:lnTo>
                <a:close/>
              </a:path>
            </a:pathLst>
          </a:cu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zh-TW" altLang="en-US"/>
          </a:p>
        </p:txBody>
      </p:sp>
      <p:sp>
        <p:nvSpPr>
          <p:cNvPr id="80906" name="Rectangle 10"/>
          <p:cNvSpPr>
            <a:spLocks noChangeArrowheads="1"/>
          </p:cNvSpPr>
          <p:nvPr/>
        </p:nvSpPr>
        <p:spPr bwMode="auto">
          <a:xfrm>
            <a:off x="4027885" y="3645024"/>
            <a:ext cx="123110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400" b="0" i="0" u="none" strike="noStrike" cap="none" normalizeH="0" baseline="0" dirty="0" smtClean="0">
                <a:ln>
                  <a:noFill/>
                </a:ln>
                <a:solidFill>
                  <a:srgbClr val="FFFF00"/>
                </a:solidFill>
                <a:effectLst/>
                <a:latin typeface="標楷體" pitchFamily="65" charset="-120"/>
                <a:ea typeface="標楷體" pitchFamily="65" charset="-120"/>
              </a:rPr>
              <a:t>環境永續</a:t>
            </a:r>
          </a:p>
        </p:txBody>
      </p:sp>
      <p:sp>
        <p:nvSpPr>
          <p:cNvPr id="80908" name="Freeform 12"/>
          <p:cNvSpPr>
            <a:spLocks/>
          </p:cNvSpPr>
          <p:nvPr/>
        </p:nvSpPr>
        <p:spPr bwMode="auto">
          <a:xfrm>
            <a:off x="2895600" y="3141663"/>
            <a:ext cx="884238" cy="1482725"/>
          </a:xfrm>
          <a:custGeom>
            <a:avLst/>
            <a:gdLst/>
            <a:ahLst/>
            <a:cxnLst>
              <a:cxn ang="0">
                <a:pos x="1670" y="1401"/>
              </a:cxn>
              <a:cxn ang="0">
                <a:pos x="919" y="2803"/>
              </a:cxn>
              <a:cxn ang="0">
                <a:pos x="919" y="2102"/>
              </a:cxn>
              <a:cxn ang="0">
                <a:pos x="0" y="2102"/>
              </a:cxn>
              <a:cxn ang="0">
                <a:pos x="0" y="701"/>
              </a:cxn>
              <a:cxn ang="0">
                <a:pos x="919" y="701"/>
              </a:cxn>
              <a:cxn ang="0">
                <a:pos x="919" y="0"/>
              </a:cxn>
              <a:cxn ang="0">
                <a:pos x="1670" y="1401"/>
              </a:cxn>
            </a:cxnLst>
            <a:rect l="0" t="0" r="r" b="b"/>
            <a:pathLst>
              <a:path w="1670" h="2803">
                <a:moveTo>
                  <a:pt x="1670" y="1401"/>
                </a:moveTo>
                <a:lnTo>
                  <a:pt x="919" y="2803"/>
                </a:lnTo>
                <a:lnTo>
                  <a:pt x="919" y="2102"/>
                </a:lnTo>
                <a:lnTo>
                  <a:pt x="0" y="2102"/>
                </a:lnTo>
                <a:lnTo>
                  <a:pt x="0" y="701"/>
                </a:lnTo>
                <a:lnTo>
                  <a:pt x="919" y="701"/>
                </a:lnTo>
                <a:lnTo>
                  <a:pt x="919" y="0"/>
                </a:lnTo>
                <a:lnTo>
                  <a:pt x="1670" y="1401"/>
                </a:lnTo>
                <a:close/>
              </a:path>
            </a:pathLst>
          </a:custGeom>
          <a:blipFill dpi="0" rotWithShape="0">
            <a:blip r:embed="rId3" cstate="email"/>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10" name="Freeform 14"/>
          <p:cNvSpPr>
            <a:spLocks/>
          </p:cNvSpPr>
          <p:nvPr/>
        </p:nvSpPr>
        <p:spPr bwMode="auto">
          <a:xfrm>
            <a:off x="2895600" y="3141663"/>
            <a:ext cx="884238" cy="1482725"/>
          </a:xfrm>
          <a:custGeom>
            <a:avLst/>
            <a:gdLst/>
            <a:ahLst/>
            <a:cxnLst>
              <a:cxn ang="0">
                <a:pos x="1670" y="1401"/>
              </a:cxn>
              <a:cxn ang="0">
                <a:pos x="919" y="2803"/>
              </a:cxn>
              <a:cxn ang="0">
                <a:pos x="919" y="2102"/>
              </a:cxn>
              <a:cxn ang="0">
                <a:pos x="0" y="2102"/>
              </a:cxn>
              <a:cxn ang="0">
                <a:pos x="0" y="701"/>
              </a:cxn>
              <a:cxn ang="0">
                <a:pos x="919" y="701"/>
              </a:cxn>
              <a:cxn ang="0">
                <a:pos x="919" y="0"/>
              </a:cxn>
              <a:cxn ang="0">
                <a:pos x="1670" y="1401"/>
              </a:cxn>
            </a:cxnLst>
            <a:rect l="0" t="0" r="r" b="b"/>
            <a:pathLst>
              <a:path w="1670" h="2803">
                <a:moveTo>
                  <a:pt x="1670" y="1401"/>
                </a:moveTo>
                <a:lnTo>
                  <a:pt x="919" y="2803"/>
                </a:lnTo>
                <a:lnTo>
                  <a:pt x="919" y="2102"/>
                </a:lnTo>
                <a:lnTo>
                  <a:pt x="0" y="2102"/>
                </a:lnTo>
                <a:lnTo>
                  <a:pt x="0" y="701"/>
                </a:lnTo>
                <a:lnTo>
                  <a:pt x="919" y="701"/>
                </a:lnTo>
                <a:lnTo>
                  <a:pt x="919" y="0"/>
                </a:lnTo>
                <a:lnTo>
                  <a:pt x="1670" y="1401"/>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11" name="Rectangle 15"/>
          <p:cNvSpPr>
            <a:spLocks noChangeArrowheads="1"/>
          </p:cNvSpPr>
          <p:nvPr/>
        </p:nvSpPr>
        <p:spPr bwMode="auto">
          <a:xfrm>
            <a:off x="3025775" y="3803650"/>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都市再生</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13" name="Freeform 17"/>
          <p:cNvSpPr>
            <a:spLocks/>
          </p:cNvSpPr>
          <p:nvPr/>
        </p:nvSpPr>
        <p:spPr bwMode="auto">
          <a:xfrm>
            <a:off x="3913188" y="2100263"/>
            <a:ext cx="1357313" cy="946150"/>
          </a:xfrm>
          <a:custGeom>
            <a:avLst/>
            <a:gdLst/>
            <a:ahLst/>
            <a:cxnLst>
              <a:cxn ang="0">
                <a:pos x="1282" y="1789"/>
              </a:cxn>
              <a:cxn ang="0">
                <a:pos x="0" y="1048"/>
              </a:cxn>
              <a:cxn ang="0">
                <a:pos x="641" y="1048"/>
              </a:cxn>
              <a:cxn ang="0">
                <a:pos x="641" y="0"/>
              </a:cxn>
              <a:cxn ang="0">
                <a:pos x="1923" y="0"/>
              </a:cxn>
              <a:cxn ang="0">
                <a:pos x="1923" y="1048"/>
              </a:cxn>
              <a:cxn ang="0">
                <a:pos x="2564" y="1048"/>
              </a:cxn>
              <a:cxn ang="0">
                <a:pos x="1282" y="1789"/>
              </a:cxn>
            </a:cxnLst>
            <a:rect l="0" t="0" r="r" b="b"/>
            <a:pathLst>
              <a:path w="2564" h="1789">
                <a:moveTo>
                  <a:pt x="1282" y="1789"/>
                </a:moveTo>
                <a:lnTo>
                  <a:pt x="0" y="1048"/>
                </a:lnTo>
                <a:lnTo>
                  <a:pt x="641" y="1048"/>
                </a:lnTo>
                <a:lnTo>
                  <a:pt x="641" y="0"/>
                </a:lnTo>
                <a:lnTo>
                  <a:pt x="1923" y="0"/>
                </a:lnTo>
                <a:lnTo>
                  <a:pt x="1923" y="1048"/>
                </a:lnTo>
                <a:lnTo>
                  <a:pt x="2564" y="1048"/>
                </a:lnTo>
                <a:lnTo>
                  <a:pt x="1282" y="1789"/>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15" name="Freeform 19"/>
          <p:cNvSpPr>
            <a:spLocks/>
          </p:cNvSpPr>
          <p:nvPr/>
        </p:nvSpPr>
        <p:spPr bwMode="auto">
          <a:xfrm>
            <a:off x="3913188" y="2100263"/>
            <a:ext cx="1357313" cy="946150"/>
          </a:xfrm>
          <a:custGeom>
            <a:avLst/>
            <a:gdLst/>
            <a:ahLst/>
            <a:cxnLst>
              <a:cxn ang="0">
                <a:pos x="1282" y="1789"/>
              </a:cxn>
              <a:cxn ang="0">
                <a:pos x="0" y="1048"/>
              </a:cxn>
              <a:cxn ang="0">
                <a:pos x="641" y="1048"/>
              </a:cxn>
              <a:cxn ang="0">
                <a:pos x="641" y="0"/>
              </a:cxn>
              <a:cxn ang="0">
                <a:pos x="1923" y="0"/>
              </a:cxn>
              <a:cxn ang="0">
                <a:pos x="1923" y="1048"/>
              </a:cxn>
              <a:cxn ang="0">
                <a:pos x="2564" y="1048"/>
              </a:cxn>
              <a:cxn ang="0">
                <a:pos x="1282" y="1789"/>
              </a:cxn>
            </a:cxnLst>
            <a:rect l="0" t="0" r="r" b="b"/>
            <a:pathLst>
              <a:path w="2564" h="1789">
                <a:moveTo>
                  <a:pt x="1282" y="1789"/>
                </a:moveTo>
                <a:lnTo>
                  <a:pt x="0" y="1048"/>
                </a:lnTo>
                <a:lnTo>
                  <a:pt x="641" y="1048"/>
                </a:lnTo>
                <a:lnTo>
                  <a:pt x="641" y="0"/>
                </a:lnTo>
                <a:lnTo>
                  <a:pt x="1923" y="0"/>
                </a:lnTo>
                <a:lnTo>
                  <a:pt x="1923" y="1048"/>
                </a:lnTo>
                <a:lnTo>
                  <a:pt x="2564" y="1048"/>
                </a:lnTo>
                <a:lnTo>
                  <a:pt x="1282" y="1789"/>
                </a:lnTo>
                <a:close/>
              </a:path>
            </a:pathLst>
          </a:custGeom>
          <a:no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16" name="Rectangle 20"/>
          <p:cNvSpPr>
            <a:spLocks noChangeArrowheads="1"/>
          </p:cNvSpPr>
          <p:nvPr/>
        </p:nvSpPr>
        <p:spPr bwMode="auto">
          <a:xfrm>
            <a:off x="4283075" y="2486025"/>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綠能產業</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18" name="Freeform 22"/>
          <p:cNvSpPr>
            <a:spLocks/>
          </p:cNvSpPr>
          <p:nvPr/>
        </p:nvSpPr>
        <p:spPr bwMode="auto">
          <a:xfrm>
            <a:off x="5421313" y="3165475"/>
            <a:ext cx="947738" cy="1419225"/>
          </a:xfrm>
          <a:custGeom>
            <a:avLst/>
            <a:gdLst/>
            <a:ahLst/>
            <a:cxnLst>
              <a:cxn ang="0">
                <a:pos x="0" y="1337"/>
              </a:cxn>
              <a:cxn ang="0">
                <a:pos x="781" y="0"/>
              </a:cxn>
              <a:cxn ang="0">
                <a:pos x="778" y="671"/>
              </a:cxn>
              <a:cxn ang="0">
                <a:pos x="1792" y="675"/>
              </a:cxn>
              <a:cxn ang="0">
                <a:pos x="1784" y="2017"/>
              </a:cxn>
              <a:cxn ang="0">
                <a:pos x="770" y="2012"/>
              </a:cxn>
              <a:cxn ang="0">
                <a:pos x="766" y="2683"/>
              </a:cxn>
              <a:cxn ang="0">
                <a:pos x="0" y="1337"/>
              </a:cxn>
            </a:cxnLst>
            <a:rect l="0" t="0" r="r" b="b"/>
            <a:pathLst>
              <a:path w="1792" h="2683">
                <a:moveTo>
                  <a:pt x="0" y="1337"/>
                </a:moveTo>
                <a:lnTo>
                  <a:pt x="781" y="0"/>
                </a:lnTo>
                <a:lnTo>
                  <a:pt x="778" y="671"/>
                </a:lnTo>
                <a:lnTo>
                  <a:pt x="1792" y="675"/>
                </a:lnTo>
                <a:lnTo>
                  <a:pt x="1784" y="2017"/>
                </a:lnTo>
                <a:lnTo>
                  <a:pt x="770" y="2012"/>
                </a:lnTo>
                <a:lnTo>
                  <a:pt x="766" y="2683"/>
                </a:lnTo>
                <a:lnTo>
                  <a:pt x="0" y="1337"/>
                </a:lnTo>
                <a:close/>
              </a:path>
            </a:pathLst>
          </a:custGeom>
          <a:blipFill dpi="0" rotWithShape="0">
            <a:blip r:embed="rId4" cstate="email"/>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20" name="Freeform 24"/>
          <p:cNvSpPr>
            <a:spLocks/>
          </p:cNvSpPr>
          <p:nvPr/>
        </p:nvSpPr>
        <p:spPr bwMode="auto">
          <a:xfrm>
            <a:off x="5421313" y="3165475"/>
            <a:ext cx="947738" cy="1419225"/>
          </a:xfrm>
          <a:custGeom>
            <a:avLst/>
            <a:gdLst/>
            <a:ahLst/>
            <a:cxnLst>
              <a:cxn ang="0">
                <a:pos x="0" y="1337"/>
              </a:cxn>
              <a:cxn ang="0">
                <a:pos x="781" y="0"/>
              </a:cxn>
              <a:cxn ang="0">
                <a:pos x="778" y="671"/>
              </a:cxn>
              <a:cxn ang="0">
                <a:pos x="1792" y="675"/>
              </a:cxn>
              <a:cxn ang="0">
                <a:pos x="1784" y="2017"/>
              </a:cxn>
              <a:cxn ang="0">
                <a:pos x="770" y="2012"/>
              </a:cxn>
              <a:cxn ang="0">
                <a:pos x="766" y="2683"/>
              </a:cxn>
              <a:cxn ang="0">
                <a:pos x="0" y="1337"/>
              </a:cxn>
            </a:cxnLst>
            <a:rect l="0" t="0" r="r" b="b"/>
            <a:pathLst>
              <a:path w="1792" h="2683">
                <a:moveTo>
                  <a:pt x="0" y="1337"/>
                </a:moveTo>
                <a:lnTo>
                  <a:pt x="781" y="0"/>
                </a:lnTo>
                <a:lnTo>
                  <a:pt x="778" y="671"/>
                </a:lnTo>
                <a:lnTo>
                  <a:pt x="1792" y="675"/>
                </a:lnTo>
                <a:lnTo>
                  <a:pt x="1784" y="2017"/>
                </a:lnTo>
                <a:lnTo>
                  <a:pt x="770" y="2012"/>
                </a:lnTo>
                <a:lnTo>
                  <a:pt x="766" y="2683"/>
                </a:lnTo>
                <a:lnTo>
                  <a:pt x="0" y="1337"/>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21" name="Rectangle 25"/>
          <p:cNvSpPr>
            <a:spLocks noChangeArrowheads="1"/>
          </p:cNvSpPr>
          <p:nvPr/>
        </p:nvSpPr>
        <p:spPr bwMode="auto">
          <a:xfrm>
            <a:off x="5581650" y="3790950"/>
            <a:ext cx="2476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資</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22" name="Rectangle 26"/>
          <p:cNvSpPr>
            <a:spLocks noChangeArrowheads="1"/>
          </p:cNvSpPr>
          <p:nvPr/>
        </p:nvSpPr>
        <p:spPr bwMode="auto">
          <a:xfrm>
            <a:off x="5737225" y="3792538"/>
            <a:ext cx="2476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訊</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23" name="Rectangle 27"/>
          <p:cNvSpPr>
            <a:spLocks noChangeArrowheads="1"/>
          </p:cNvSpPr>
          <p:nvPr/>
        </p:nvSpPr>
        <p:spPr bwMode="auto">
          <a:xfrm>
            <a:off x="5892800" y="3792538"/>
            <a:ext cx="2476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教</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24" name="Rectangle 28"/>
          <p:cNvSpPr>
            <a:spLocks noChangeArrowheads="1"/>
          </p:cNvSpPr>
          <p:nvPr/>
        </p:nvSpPr>
        <p:spPr bwMode="auto">
          <a:xfrm>
            <a:off x="6049963" y="3794125"/>
            <a:ext cx="2476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育</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26" name="Freeform 30"/>
          <p:cNvSpPr>
            <a:spLocks/>
          </p:cNvSpPr>
          <p:nvPr/>
        </p:nvSpPr>
        <p:spPr bwMode="auto">
          <a:xfrm>
            <a:off x="3952875" y="4687888"/>
            <a:ext cx="1285875" cy="896938"/>
          </a:xfrm>
          <a:custGeom>
            <a:avLst/>
            <a:gdLst/>
            <a:ahLst/>
            <a:cxnLst>
              <a:cxn ang="0">
                <a:pos x="1215" y="0"/>
              </a:cxn>
              <a:cxn ang="0">
                <a:pos x="2430" y="701"/>
              </a:cxn>
              <a:cxn ang="0">
                <a:pos x="1823" y="701"/>
              </a:cxn>
              <a:cxn ang="0">
                <a:pos x="1823" y="1695"/>
              </a:cxn>
              <a:cxn ang="0">
                <a:pos x="608" y="1695"/>
              </a:cxn>
              <a:cxn ang="0">
                <a:pos x="608" y="701"/>
              </a:cxn>
              <a:cxn ang="0">
                <a:pos x="0" y="701"/>
              </a:cxn>
              <a:cxn ang="0">
                <a:pos x="1215" y="0"/>
              </a:cxn>
            </a:cxnLst>
            <a:rect l="0" t="0" r="r" b="b"/>
            <a:pathLst>
              <a:path w="2430" h="1695">
                <a:moveTo>
                  <a:pt x="1215" y="0"/>
                </a:moveTo>
                <a:lnTo>
                  <a:pt x="2430" y="701"/>
                </a:lnTo>
                <a:lnTo>
                  <a:pt x="1823" y="701"/>
                </a:lnTo>
                <a:lnTo>
                  <a:pt x="1823" y="1695"/>
                </a:lnTo>
                <a:lnTo>
                  <a:pt x="608" y="1695"/>
                </a:lnTo>
                <a:lnTo>
                  <a:pt x="608" y="701"/>
                </a:lnTo>
                <a:lnTo>
                  <a:pt x="0" y="701"/>
                </a:lnTo>
                <a:lnTo>
                  <a:pt x="1215" y="0"/>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28" name="Freeform 32"/>
          <p:cNvSpPr>
            <a:spLocks/>
          </p:cNvSpPr>
          <p:nvPr/>
        </p:nvSpPr>
        <p:spPr bwMode="auto">
          <a:xfrm>
            <a:off x="3952875" y="4687888"/>
            <a:ext cx="1285875" cy="896938"/>
          </a:xfrm>
          <a:custGeom>
            <a:avLst/>
            <a:gdLst/>
            <a:ahLst/>
            <a:cxnLst>
              <a:cxn ang="0">
                <a:pos x="1215" y="0"/>
              </a:cxn>
              <a:cxn ang="0">
                <a:pos x="2430" y="701"/>
              </a:cxn>
              <a:cxn ang="0">
                <a:pos x="1823" y="701"/>
              </a:cxn>
              <a:cxn ang="0">
                <a:pos x="1823" y="1695"/>
              </a:cxn>
              <a:cxn ang="0">
                <a:pos x="608" y="1695"/>
              </a:cxn>
              <a:cxn ang="0">
                <a:pos x="608" y="701"/>
              </a:cxn>
              <a:cxn ang="0">
                <a:pos x="0" y="701"/>
              </a:cxn>
              <a:cxn ang="0">
                <a:pos x="1215" y="0"/>
              </a:cxn>
            </a:cxnLst>
            <a:rect l="0" t="0" r="r" b="b"/>
            <a:pathLst>
              <a:path w="2430" h="1695">
                <a:moveTo>
                  <a:pt x="1215" y="0"/>
                </a:moveTo>
                <a:lnTo>
                  <a:pt x="2430" y="701"/>
                </a:lnTo>
                <a:lnTo>
                  <a:pt x="1823" y="701"/>
                </a:lnTo>
                <a:lnTo>
                  <a:pt x="1823" y="1695"/>
                </a:lnTo>
                <a:lnTo>
                  <a:pt x="608" y="1695"/>
                </a:lnTo>
                <a:lnTo>
                  <a:pt x="608" y="701"/>
                </a:lnTo>
                <a:lnTo>
                  <a:pt x="0" y="701"/>
                </a:lnTo>
                <a:lnTo>
                  <a:pt x="1215" y="0"/>
                </a:lnTo>
                <a:close/>
              </a:path>
            </a:pathLst>
          </a:custGeom>
          <a:no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29" name="Rectangle 33"/>
          <p:cNvSpPr>
            <a:spLocks noChangeArrowheads="1"/>
          </p:cNvSpPr>
          <p:nvPr/>
        </p:nvSpPr>
        <p:spPr bwMode="auto">
          <a:xfrm>
            <a:off x="4281488" y="5064125"/>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人文教育</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30" name="Rectangle 34"/>
          <p:cNvSpPr>
            <a:spLocks noChangeArrowheads="1"/>
          </p:cNvSpPr>
          <p:nvPr/>
        </p:nvSpPr>
        <p:spPr bwMode="auto">
          <a:xfrm>
            <a:off x="3368675" y="995363"/>
            <a:ext cx="126365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1" name="Rectangle 35"/>
          <p:cNvSpPr>
            <a:spLocks noChangeArrowheads="1"/>
          </p:cNvSpPr>
          <p:nvPr/>
        </p:nvSpPr>
        <p:spPr bwMode="auto">
          <a:xfrm>
            <a:off x="3368675" y="995363"/>
            <a:ext cx="1263650" cy="315913"/>
          </a:xfrm>
          <a:prstGeom prst="rect">
            <a:avLst/>
          </a:prstGeom>
          <a:noFill/>
          <a:ln w="15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2" name="Rectangle 36"/>
          <p:cNvSpPr>
            <a:spLocks noChangeArrowheads="1"/>
          </p:cNvSpPr>
          <p:nvPr/>
        </p:nvSpPr>
        <p:spPr bwMode="auto">
          <a:xfrm>
            <a:off x="3665538" y="1085850"/>
            <a:ext cx="7683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節能實驗室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33" name="Rectangle 37"/>
          <p:cNvSpPr>
            <a:spLocks noChangeArrowheads="1"/>
          </p:cNvSpPr>
          <p:nvPr/>
        </p:nvSpPr>
        <p:spPr bwMode="auto">
          <a:xfrm>
            <a:off x="4789488" y="995363"/>
            <a:ext cx="1262063"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4" name="Rectangle 38"/>
          <p:cNvSpPr>
            <a:spLocks noChangeArrowheads="1"/>
          </p:cNvSpPr>
          <p:nvPr/>
        </p:nvSpPr>
        <p:spPr bwMode="auto">
          <a:xfrm>
            <a:off x="4789488" y="995363"/>
            <a:ext cx="1262063"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5" name="Rectangle 39"/>
          <p:cNvSpPr>
            <a:spLocks noChangeArrowheads="1"/>
          </p:cNvSpPr>
          <p:nvPr/>
        </p:nvSpPr>
        <p:spPr bwMode="auto">
          <a:xfrm>
            <a:off x="4953000" y="1085850"/>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都市生態實驗室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36" name="Rectangle 40"/>
          <p:cNvSpPr>
            <a:spLocks noChangeArrowheads="1"/>
          </p:cNvSpPr>
          <p:nvPr/>
        </p:nvSpPr>
        <p:spPr bwMode="auto">
          <a:xfrm>
            <a:off x="1633538" y="2967038"/>
            <a:ext cx="1104900" cy="3952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7" name="Rectangle 41"/>
          <p:cNvSpPr>
            <a:spLocks noChangeArrowheads="1"/>
          </p:cNvSpPr>
          <p:nvPr/>
        </p:nvSpPr>
        <p:spPr bwMode="auto">
          <a:xfrm>
            <a:off x="1633538" y="2967038"/>
            <a:ext cx="1104900" cy="395288"/>
          </a:xfrm>
          <a:prstGeom prst="rect">
            <a:avLst/>
          </a:prstGeom>
          <a:noFill/>
          <a:ln w="15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38" name="Rectangle 42"/>
          <p:cNvSpPr>
            <a:spLocks noChangeArrowheads="1"/>
          </p:cNvSpPr>
          <p:nvPr/>
        </p:nvSpPr>
        <p:spPr bwMode="auto">
          <a:xfrm>
            <a:off x="1717675" y="3017838"/>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都市環境再生研</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39" name="Rectangle 43"/>
          <p:cNvSpPr>
            <a:spLocks noChangeArrowheads="1"/>
          </p:cNvSpPr>
          <p:nvPr/>
        </p:nvSpPr>
        <p:spPr bwMode="auto">
          <a:xfrm>
            <a:off x="2051050" y="3178175"/>
            <a:ext cx="3492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40" name="Rectangle 44"/>
          <p:cNvSpPr>
            <a:spLocks noChangeArrowheads="1"/>
          </p:cNvSpPr>
          <p:nvPr/>
        </p:nvSpPr>
        <p:spPr bwMode="auto">
          <a:xfrm>
            <a:off x="1633538" y="3441700"/>
            <a:ext cx="1104900" cy="3937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1" name="Rectangle 45"/>
          <p:cNvSpPr>
            <a:spLocks noChangeArrowheads="1"/>
          </p:cNvSpPr>
          <p:nvPr/>
        </p:nvSpPr>
        <p:spPr bwMode="auto">
          <a:xfrm>
            <a:off x="1633538" y="3441700"/>
            <a:ext cx="1104900" cy="393700"/>
          </a:xfrm>
          <a:prstGeom prst="rect">
            <a:avLst/>
          </a:prstGeom>
          <a:noFill/>
          <a:ln w="15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2" name="Rectangle 46"/>
          <p:cNvSpPr>
            <a:spLocks noChangeArrowheads="1"/>
          </p:cNvSpPr>
          <p:nvPr/>
        </p:nvSpPr>
        <p:spPr bwMode="auto">
          <a:xfrm>
            <a:off x="1717675" y="3490913"/>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永續都市社區規</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43" name="Rectangle 47"/>
          <p:cNvSpPr>
            <a:spLocks noChangeArrowheads="1"/>
          </p:cNvSpPr>
          <p:nvPr/>
        </p:nvSpPr>
        <p:spPr bwMode="auto">
          <a:xfrm>
            <a:off x="1784350" y="3651250"/>
            <a:ext cx="9080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劃服務研究室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44" name="Rectangle 48"/>
          <p:cNvSpPr>
            <a:spLocks noChangeArrowheads="1"/>
          </p:cNvSpPr>
          <p:nvPr/>
        </p:nvSpPr>
        <p:spPr bwMode="auto">
          <a:xfrm>
            <a:off x="1633538" y="4624388"/>
            <a:ext cx="110490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5" name="Rectangle 49"/>
          <p:cNvSpPr>
            <a:spLocks noChangeArrowheads="1"/>
          </p:cNvSpPr>
          <p:nvPr/>
        </p:nvSpPr>
        <p:spPr bwMode="auto">
          <a:xfrm>
            <a:off x="1633538" y="4624388"/>
            <a:ext cx="1104900"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6" name="Rectangle 50"/>
          <p:cNvSpPr>
            <a:spLocks noChangeArrowheads="1"/>
          </p:cNvSpPr>
          <p:nvPr/>
        </p:nvSpPr>
        <p:spPr bwMode="auto">
          <a:xfrm>
            <a:off x="1717675" y="4714875"/>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建築防災研究室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47" name="Rectangle 51"/>
          <p:cNvSpPr>
            <a:spLocks noChangeArrowheads="1"/>
          </p:cNvSpPr>
          <p:nvPr/>
        </p:nvSpPr>
        <p:spPr bwMode="auto">
          <a:xfrm>
            <a:off x="1633538" y="4151313"/>
            <a:ext cx="110490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8" name="Rectangle 52"/>
          <p:cNvSpPr>
            <a:spLocks noChangeArrowheads="1"/>
          </p:cNvSpPr>
          <p:nvPr/>
        </p:nvSpPr>
        <p:spPr bwMode="auto">
          <a:xfrm>
            <a:off x="1633538" y="4151313"/>
            <a:ext cx="1104900"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49" name="Rectangle 53"/>
          <p:cNvSpPr>
            <a:spLocks noChangeArrowheads="1"/>
          </p:cNvSpPr>
          <p:nvPr/>
        </p:nvSpPr>
        <p:spPr bwMode="auto">
          <a:xfrm>
            <a:off x="1717675" y="4162425"/>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建築空間文化研</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50" name="Rectangle 54"/>
          <p:cNvSpPr>
            <a:spLocks noChangeArrowheads="1"/>
          </p:cNvSpPr>
          <p:nvPr/>
        </p:nvSpPr>
        <p:spPr bwMode="auto">
          <a:xfrm>
            <a:off x="2051050" y="4322763"/>
            <a:ext cx="3492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51" name="Rectangle 55"/>
          <p:cNvSpPr>
            <a:spLocks noChangeArrowheads="1"/>
          </p:cNvSpPr>
          <p:nvPr/>
        </p:nvSpPr>
        <p:spPr bwMode="auto">
          <a:xfrm>
            <a:off x="3368675" y="6359525"/>
            <a:ext cx="112395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52" name="Rectangle 56"/>
          <p:cNvSpPr>
            <a:spLocks noChangeArrowheads="1"/>
          </p:cNvSpPr>
          <p:nvPr/>
        </p:nvSpPr>
        <p:spPr bwMode="auto">
          <a:xfrm>
            <a:off x="3368675" y="6359525"/>
            <a:ext cx="1123950"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53" name="Rectangle 57"/>
          <p:cNvSpPr>
            <a:spLocks noChangeArrowheads="1"/>
          </p:cNvSpPr>
          <p:nvPr/>
        </p:nvSpPr>
        <p:spPr bwMode="auto">
          <a:xfrm>
            <a:off x="3462338" y="6451600"/>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人與環境研究室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54" name="Rectangle 58"/>
          <p:cNvSpPr>
            <a:spLocks noChangeArrowheads="1"/>
          </p:cNvSpPr>
          <p:nvPr/>
        </p:nvSpPr>
        <p:spPr bwMode="auto">
          <a:xfrm>
            <a:off x="4632325" y="5886450"/>
            <a:ext cx="1163638"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55" name="Rectangle 59"/>
          <p:cNvSpPr>
            <a:spLocks noChangeArrowheads="1"/>
          </p:cNvSpPr>
          <p:nvPr/>
        </p:nvSpPr>
        <p:spPr bwMode="auto">
          <a:xfrm>
            <a:off x="4632325" y="5886450"/>
            <a:ext cx="1163638"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56" name="Rectangle 60"/>
          <p:cNvSpPr>
            <a:spLocks noChangeArrowheads="1"/>
          </p:cNvSpPr>
          <p:nvPr/>
        </p:nvSpPr>
        <p:spPr bwMode="auto">
          <a:xfrm>
            <a:off x="4678363" y="5897563"/>
            <a:ext cx="987450" cy="33855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誘導式結構認知</a:t>
            </a:r>
            <a:endParaRPr kumimoji="1" lang="en-US" altLang="zh-TW" sz="1100" b="0" i="0" u="none" strike="noStrike" cap="none" normalizeH="0" baseline="0" dirty="0" smtClean="0">
              <a:ln>
                <a:noFill/>
              </a:ln>
              <a:solidFill>
                <a:srgbClr val="000000"/>
              </a:solidFill>
              <a:effectLst/>
              <a:latin typeface="華康標楷體" charset="-120"/>
              <a:ea typeface="華康標楷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100" b="0" i="0" u="none" strike="noStrike" cap="none" normalizeH="0" baseline="0" dirty="0" smtClean="0">
                <a:ln>
                  <a:noFill/>
                </a:ln>
                <a:solidFill>
                  <a:srgbClr val="000000"/>
                </a:solidFill>
                <a:effectLst/>
                <a:latin typeface="華康標楷體" charset="-120"/>
                <a:ea typeface="華康標楷體" charset="-120"/>
              </a:rPr>
              <a:t>  </a:t>
            </a:r>
            <a:r>
              <a:rPr kumimoji="1" lang="zh-TW" sz="1100" b="0" i="0" u="none" strike="noStrike" cap="none" normalizeH="0" baseline="0" dirty="0" smtClean="0">
                <a:ln>
                  <a:noFill/>
                </a:ln>
                <a:solidFill>
                  <a:srgbClr val="000000"/>
                </a:solidFill>
                <a:effectLst/>
                <a:latin typeface="華康標楷體" charset="-120"/>
                <a:ea typeface="華康標楷體" charset="-120"/>
              </a:rPr>
              <a:t>模</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57" name="Rectangle 61"/>
          <p:cNvSpPr>
            <a:spLocks noChangeArrowheads="1"/>
          </p:cNvSpPr>
          <p:nvPr/>
        </p:nvSpPr>
        <p:spPr bwMode="auto">
          <a:xfrm>
            <a:off x="4946650" y="6057900"/>
            <a:ext cx="6286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式研究室</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58" name="Rectangle 62"/>
          <p:cNvSpPr>
            <a:spLocks noChangeArrowheads="1"/>
          </p:cNvSpPr>
          <p:nvPr/>
        </p:nvSpPr>
        <p:spPr bwMode="auto">
          <a:xfrm>
            <a:off x="4632325" y="6359525"/>
            <a:ext cx="1163638"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59" name="Rectangle 63"/>
          <p:cNvSpPr>
            <a:spLocks noChangeArrowheads="1"/>
          </p:cNvSpPr>
          <p:nvPr/>
        </p:nvSpPr>
        <p:spPr bwMode="auto">
          <a:xfrm>
            <a:off x="4632325" y="6359525"/>
            <a:ext cx="1163638"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0" name="Rectangle 64"/>
          <p:cNvSpPr>
            <a:spLocks noChangeArrowheads="1"/>
          </p:cNvSpPr>
          <p:nvPr/>
        </p:nvSpPr>
        <p:spPr bwMode="auto">
          <a:xfrm>
            <a:off x="4678363" y="6370638"/>
            <a:ext cx="987450" cy="33855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空間構成與演變</a:t>
            </a:r>
            <a:endParaRPr kumimoji="1" lang="en-US" altLang="zh-TW" sz="1100" b="0" i="0" u="none" strike="noStrike" cap="none" normalizeH="0" baseline="0" dirty="0" smtClean="0">
              <a:ln>
                <a:noFill/>
              </a:ln>
              <a:solidFill>
                <a:srgbClr val="000000"/>
              </a:solidFill>
              <a:effectLst/>
              <a:latin typeface="華康標楷體" charset="-120"/>
              <a:ea typeface="華康標楷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lang="zh-TW" altLang="en-US" sz="1100" dirty="0" smtClean="0">
                <a:solidFill>
                  <a:srgbClr val="000000"/>
                </a:solidFill>
                <a:latin typeface="華康標楷體" charset="-120"/>
                <a:ea typeface="華康標楷體" charset="-120"/>
              </a:rPr>
              <a:t>   </a:t>
            </a:r>
            <a:r>
              <a:rPr kumimoji="1" lang="zh-TW" sz="1100" b="0" i="0" u="none" strike="noStrike" cap="none" normalizeH="0" baseline="0" dirty="0" smtClean="0">
                <a:ln>
                  <a:noFill/>
                </a:ln>
                <a:solidFill>
                  <a:srgbClr val="000000"/>
                </a:solidFill>
                <a:effectLst/>
                <a:latin typeface="華康標楷體" charset="-120"/>
                <a:ea typeface="華康標楷體" charset="-120"/>
              </a:rPr>
              <a:t>研</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61" name="Rectangle 65"/>
          <p:cNvSpPr>
            <a:spLocks noChangeArrowheads="1"/>
          </p:cNvSpPr>
          <p:nvPr/>
        </p:nvSpPr>
        <p:spPr bwMode="auto">
          <a:xfrm>
            <a:off x="5080000" y="6530975"/>
            <a:ext cx="3492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62" name="Rectangle 66"/>
          <p:cNvSpPr>
            <a:spLocks noChangeArrowheads="1"/>
          </p:cNvSpPr>
          <p:nvPr/>
        </p:nvSpPr>
        <p:spPr bwMode="auto">
          <a:xfrm>
            <a:off x="6524625" y="4151313"/>
            <a:ext cx="1128713"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3" name="Rectangle 67"/>
          <p:cNvSpPr>
            <a:spLocks noChangeArrowheads="1"/>
          </p:cNvSpPr>
          <p:nvPr/>
        </p:nvSpPr>
        <p:spPr bwMode="auto">
          <a:xfrm>
            <a:off x="6524625" y="4151313"/>
            <a:ext cx="1128713"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4" name="Rectangle 68"/>
          <p:cNvSpPr>
            <a:spLocks noChangeArrowheads="1"/>
          </p:cNvSpPr>
          <p:nvPr/>
        </p:nvSpPr>
        <p:spPr bwMode="auto">
          <a:xfrm>
            <a:off x="6621463" y="4241800"/>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數位構築研究室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65" name="Rectangle 69"/>
          <p:cNvSpPr>
            <a:spLocks noChangeArrowheads="1"/>
          </p:cNvSpPr>
          <p:nvPr/>
        </p:nvSpPr>
        <p:spPr bwMode="auto">
          <a:xfrm>
            <a:off x="4789488" y="1468438"/>
            <a:ext cx="1262063"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6" name="Rectangle 70"/>
          <p:cNvSpPr>
            <a:spLocks noChangeArrowheads="1"/>
          </p:cNvSpPr>
          <p:nvPr/>
        </p:nvSpPr>
        <p:spPr bwMode="auto">
          <a:xfrm>
            <a:off x="4789488" y="1468438"/>
            <a:ext cx="1262063"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7" name="Rectangle 71"/>
          <p:cNvSpPr>
            <a:spLocks noChangeArrowheads="1"/>
          </p:cNvSpPr>
          <p:nvPr/>
        </p:nvSpPr>
        <p:spPr bwMode="auto">
          <a:xfrm>
            <a:off x="4953000" y="1558925"/>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健康環境實驗室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68" name="Rectangle 72"/>
          <p:cNvSpPr>
            <a:spLocks noChangeArrowheads="1"/>
          </p:cNvSpPr>
          <p:nvPr/>
        </p:nvSpPr>
        <p:spPr bwMode="auto">
          <a:xfrm>
            <a:off x="3368675" y="5886450"/>
            <a:ext cx="112395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69" name="Rectangle 73"/>
          <p:cNvSpPr>
            <a:spLocks noChangeArrowheads="1"/>
          </p:cNvSpPr>
          <p:nvPr/>
        </p:nvSpPr>
        <p:spPr bwMode="auto">
          <a:xfrm>
            <a:off x="3368675" y="5886450"/>
            <a:ext cx="1123950"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70" name="Rectangle 74"/>
          <p:cNvSpPr>
            <a:spLocks noChangeArrowheads="1"/>
          </p:cNvSpPr>
          <p:nvPr/>
        </p:nvSpPr>
        <p:spPr bwMode="auto">
          <a:xfrm>
            <a:off x="3397250" y="5897563"/>
            <a:ext cx="987450" cy="33855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地景生態與文化</a:t>
            </a:r>
            <a:endParaRPr kumimoji="1" lang="en-US" altLang="zh-TW" sz="1100" b="0" i="0" u="none" strike="noStrike" cap="none" normalizeH="0" baseline="0" dirty="0" smtClean="0">
              <a:ln>
                <a:noFill/>
              </a:ln>
              <a:solidFill>
                <a:srgbClr val="000000"/>
              </a:solidFill>
              <a:effectLst/>
              <a:latin typeface="華康標楷體" charset="-120"/>
              <a:ea typeface="華康標楷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lang="zh-TW" altLang="en-US" sz="1100" dirty="0" smtClean="0">
                <a:solidFill>
                  <a:srgbClr val="000000"/>
                </a:solidFill>
                <a:latin typeface="華康標楷體" charset="-120"/>
                <a:ea typeface="華康標楷體" charset="-120"/>
              </a:rPr>
              <a:t>    </a:t>
            </a:r>
            <a:r>
              <a:rPr kumimoji="1" lang="zh-TW" sz="1100" b="0" i="0" u="none" strike="noStrike" cap="none" normalizeH="0" baseline="0" dirty="0" smtClean="0">
                <a:ln>
                  <a:noFill/>
                </a:ln>
                <a:solidFill>
                  <a:srgbClr val="000000"/>
                </a:solidFill>
                <a:effectLst/>
                <a:latin typeface="華康標楷體" charset="-120"/>
                <a:ea typeface="華康標楷體" charset="-120"/>
              </a:rPr>
              <a:t>研</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71" name="Rectangle 75"/>
          <p:cNvSpPr>
            <a:spLocks noChangeArrowheads="1"/>
          </p:cNvSpPr>
          <p:nvPr/>
        </p:nvSpPr>
        <p:spPr bwMode="auto">
          <a:xfrm>
            <a:off x="3797300" y="6057900"/>
            <a:ext cx="3492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72" name="Rectangle 76"/>
          <p:cNvSpPr>
            <a:spLocks noChangeArrowheads="1"/>
          </p:cNvSpPr>
          <p:nvPr/>
        </p:nvSpPr>
        <p:spPr bwMode="auto">
          <a:xfrm>
            <a:off x="6524625" y="3203575"/>
            <a:ext cx="110490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73" name="Rectangle 77"/>
          <p:cNvSpPr>
            <a:spLocks noChangeArrowheads="1"/>
          </p:cNvSpPr>
          <p:nvPr/>
        </p:nvSpPr>
        <p:spPr bwMode="auto">
          <a:xfrm>
            <a:off x="6524625" y="3203575"/>
            <a:ext cx="1104900" cy="315913"/>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74" name="Rectangle 78"/>
          <p:cNvSpPr>
            <a:spLocks noChangeArrowheads="1"/>
          </p:cNvSpPr>
          <p:nvPr/>
        </p:nvSpPr>
        <p:spPr bwMode="auto">
          <a:xfrm>
            <a:off x="6610350" y="3214688"/>
            <a:ext cx="10477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設計資訊與教育</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75" name="Rectangle 79"/>
          <p:cNvSpPr>
            <a:spLocks noChangeArrowheads="1"/>
          </p:cNvSpPr>
          <p:nvPr/>
        </p:nvSpPr>
        <p:spPr bwMode="auto">
          <a:xfrm>
            <a:off x="6877050" y="3375025"/>
            <a:ext cx="4889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研究室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76" name="Rectangle 80"/>
          <p:cNvSpPr>
            <a:spLocks noChangeArrowheads="1"/>
          </p:cNvSpPr>
          <p:nvPr/>
        </p:nvSpPr>
        <p:spPr bwMode="auto">
          <a:xfrm>
            <a:off x="6524625" y="3678238"/>
            <a:ext cx="1117600" cy="3143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77" name="Rectangle 81"/>
          <p:cNvSpPr>
            <a:spLocks noChangeArrowheads="1"/>
          </p:cNvSpPr>
          <p:nvPr/>
        </p:nvSpPr>
        <p:spPr bwMode="auto">
          <a:xfrm>
            <a:off x="6524625" y="3678238"/>
            <a:ext cx="1117600" cy="314325"/>
          </a:xfrm>
          <a:prstGeom prst="rect">
            <a:avLst/>
          </a:prstGeom>
          <a:noFill/>
          <a:ln w="317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78" name="Rectangle 82"/>
          <p:cNvSpPr>
            <a:spLocks noChangeArrowheads="1"/>
          </p:cNvSpPr>
          <p:nvPr/>
        </p:nvSpPr>
        <p:spPr bwMode="auto">
          <a:xfrm>
            <a:off x="6548438" y="3689350"/>
            <a:ext cx="11874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規劃與數位都市研</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79" name="Rectangle 83"/>
          <p:cNvSpPr>
            <a:spLocks noChangeArrowheads="1"/>
          </p:cNvSpPr>
          <p:nvPr/>
        </p:nvSpPr>
        <p:spPr bwMode="auto">
          <a:xfrm>
            <a:off x="6950075" y="3849688"/>
            <a:ext cx="3492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smtClean="0">
                <a:ln>
                  <a:noFill/>
                </a:ln>
                <a:solidFill>
                  <a:srgbClr val="000000"/>
                </a:solidFill>
                <a:effectLst/>
                <a:latin typeface="華康標楷體" charset="-120"/>
                <a:ea typeface="華康標楷體" charset="-120"/>
              </a:rPr>
              <a:t>究室</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80" name="Rectangle 84"/>
          <p:cNvSpPr>
            <a:spLocks noChangeArrowheads="1"/>
          </p:cNvSpPr>
          <p:nvPr/>
        </p:nvSpPr>
        <p:spPr bwMode="auto">
          <a:xfrm>
            <a:off x="3368675" y="1468438"/>
            <a:ext cx="1263650" cy="3159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81" name="Rectangle 85"/>
          <p:cNvSpPr>
            <a:spLocks noChangeArrowheads="1"/>
          </p:cNvSpPr>
          <p:nvPr/>
        </p:nvSpPr>
        <p:spPr bwMode="auto">
          <a:xfrm>
            <a:off x="3368675" y="1468438"/>
            <a:ext cx="1263650" cy="315913"/>
          </a:xfrm>
          <a:prstGeom prst="rect">
            <a:avLst/>
          </a:prstGeom>
          <a:noFill/>
          <a:ln w="158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0982" name="Rectangle 86"/>
          <p:cNvSpPr>
            <a:spLocks noChangeArrowheads="1"/>
          </p:cNvSpPr>
          <p:nvPr/>
        </p:nvSpPr>
        <p:spPr bwMode="auto">
          <a:xfrm>
            <a:off x="3398838" y="1479550"/>
            <a:ext cx="1128514" cy="33855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建築生命週期規劃</a:t>
            </a:r>
            <a:endParaRPr kumimoji="1" lang="en-US" altLang="zh-TW" sz="1100" b="0" i="0" u="none" strike="noStrike" cap="none" normalizeH="0" baseline="0" dirty="0" smtClean="0">
              <a:ln>
                <a:noFill/>
              </a:ln>
              <a:solidFill>
                <a:srgbClr val="000000"/>
              </a:solidFill>
              <a:effectLst/>
              <a:latin typeface="華康標楷體" charset="-120"/>
              <a:ea typeface="華康標楷體"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lang="zh-TW" altLang="en-US" sz="1100" dirty="0" smtClean="0">
                <a:solidFill>
                  <a:srgbClr val="000000"/>
                </a:solidFill>
                <a:latin typeface="華康標楷體" charset="-120"/>
                <a:ea typeface="華康標楷體" charset="-120"/>
              </a:rPr>
              <a:t>  </a:t>
            </a:r>
            <a:r>
              <a:rPr kumimoji="1" lang="zh-TW" sz="1100" b="0" i="0" u="none" strike="noStrike" cap="none" normalizeH="0" baseline="0" dirty="0" smtClean="0">
                <a:ln>
                  <a:noFill/>
                </a:ln>
                <a:solidFill>
                  <a:srgbClr val="000000"/>
                </a:solidFill>
                <a:effectLst/>
                <a:latin typeface="華康標楷體" charset="-120"/>
                <a:ea typeface="華康標楷體" charset="-120"/>
              </a:rPr>
              <a:t>與</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83" name="Rectangle 87"/>
          <p:cNvSpPr>
            <a:spLocks noChangeArrowheads="1"/>
          </p:cNvSpPr>
          <p:nvPr/>
        </p:nvSpPr>
        <p:spPr bwMode="auto">
          <a:xfrm>
            <a:off x="3665538" y="1639888"/>
            <a:ext cx="768350" cy="1666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100" b="0" i="0" u="none" strike="noStrike" cap="none" normalizeH="0" baseline="0" dirty="0" smtClean="0">
                <a:ln>
                  <a:noFill/>
                </a:ln>
                <a:solidFill>
                  <a:srgbClr val="000000"/>
                </a:solidFill>
                <a:effectLst/>
                <a:latin typeface="華康標楷體" charset="-120"/>
                <a:ea typeface="華康標楷體" charset="-120"/>
              </a:rPr>
              <a:t>管理研究室</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85" name="Freeform 89"/>
          <p:cNvSpPr>
            <a:spLocks/>
          </p:cNvSpPr>
          <p:nvPr/>
        </p:nvSpPr>
        <p:spPr bwMode="auto">
          <a:xfrm>
            <a:off x="1790700" y="5570538"/>
            <a:ext cx="947738" cy="947738"/>
          </a:xfrm>
          <a:custGeom>
            <a:avLst/>
            <a:gdLst/>
            <a:ahLst/>
            <a:cxnLst>
              <a:cxn ang="0">
                <a:pos x="179" y="0"/>
              </a:cxn>
              <a:cxn ang="0">
                <a:pos x="161" y="0"/>
              </a:cxn>
              <a:cxn ang="0">
                <a:pos x="143" y="3"/>
              </a:cxn>
              <a:cxn ang="0">
                <a:pos x="125" y="7"/>
              </a:cxn>
              <a:cxn ang="0">
                <a:pos x="109" y="13"/>
              </a:cxn>
              <a:cxn ang="0">
                <a:pos x="94" y="21"/>
              </a:cxn>
              <a:cxn ang="0">
                <a:pos x="64" y="40"/>
              </a:cxn>
              <a:cxn ang="0">
                <a:pos x="40" y="64"/>
              </a:cxn>
              <a:cxn ang="0">
                <a:pos x="21" y="94"/>
              </a:cxn>
              <a:cxn ang="0">
                <a:pos x="13" y="109"/>
              </a:cxn>
              <a:cxn ang="0">
                <a:pos x="7" y="125"/>
              </a:cxn>
              <a:cxn ang="0">
                <a:pos x="3" y="143"/>
              </a:cxn>
              <a:cxn ang="0">
                <a:pos x="0" y="161"/>
              </a:cxn>
              <a:cxn ang="0">
                <a:pos x="0" y="179"/>
              </a:cxn>
              <a:cxn ang="0">
                <a:pos x="0" y="179"/>
              </a:cxn>
              <a:cxn ang="0">
                <a:pos x="0" y="1619"/>
              </a:cxn>
              <a:cxn ang="0">
                <a:pos x="2" y="1637"/>
              </a:cxn>
              <a:cxn ang="0">
                <a:pos x="6" y="1655"/>
              </a:cxn>
              <a:cxn ang="0">
                <a:pos x="10" y="1671"/>
              </a:cxn>
              <a:cxn ang="0">
                <a:pos x="18" y="1688"/>
              </a:cxn>
              <a:cxn ang="0">
                <a:pos x="30" y="1710"/>
              </a:cxn>
              <a:cxn ang="0">
                <a:pos x="52" y="1737"/>
              </a:cxn>
              <a:cxn ang="0">
                <a:pos x="79" y="1758"/>
              </a:cxn>
              <a:cxn ang="0">
                <a:pos x="101" y="1771"/>
              </a:cxn>
              <a:cxn ang="0">
                <a:pos x="118" y="1777"/>
              </a:cxn>
              <a:cxn ang="0">
                <a:pos x="134" y="1783"/>
              </a:cxn>
              <a:cxn ang="0">
                <a:pos x="152" y="1786"/>
              </a:cxn>
              <a:cxn ang="0">
                <a:pos x="170" y="1789"/>
              </a:cxn>
              <a:cxn ang="0">
                <a:pos x="179" y="1789"/>
              </a:cxn>
              <a:cxn ang="0">
                <a:pos x="1610" y="1789"/>
              </a:cxn>
              <a:cxn ang="0">
                <a:pos x="1619" y="1789"/>
              </a:cxn>
              <a:cxn ang="0">
                <a:pos x="1637" y="1786"/>
              </a:cxn>
              <a:cxn ang="0">
                <a:pos x="1655" y="1783"/>
              </a:cxn>
              <a:cxn ang="0">
                <a:pos x="1671" y="1777"/>
              </a:cxn>
              <a:cxn ang="0">
                <a:pos x="1688" y="1771"/>
              </a:cxn>
              <a:cxn ang="0">
                <a:pos x="1710" y="1758"/>
              </a:cxn>
              <a:cxn ang="0">
                <a:pos x="1737" y="1737"/>
              </a:cxn>
              <a:cxn ang="0">
                <a:pos x="1758" y="1710"/>
              </a:cxn>
              <a:cxn ang="0">
                <a:pos x="1771" y="1688"/>
              </a:cxn>
              <a:cxn ang="0">
                <a:pos x="1777" y="1671"/>
              </a:cxn>
              <a:cxn ang="0">
                <a:pos x="1783" y="1655"/>
              </a:cxn>
              <a:cxn ang="0">
                <a:pos x="1786" y="1637"/>
              </a:cxn>
              <a:cxn ang="0">
                <a:pos x="1789" y="1619"/>
              </a:cxn>
              <a:cxn ang="0">
                <a:pos x="1789" y="1610"/>
              </a:cxn>
              <a:cxn ang="0">
                <a:pos x="1789" y="179"/>
              </a:cxn>
              <a:cxn ang="0">
                <a:pos x="1788" y="161"/>
              </a:cxn>
              <a:cxn ang="0">
                <a:pos x="1785" y="143"/>
              </a:cxn>
              <a:cxn ang="0">
                <a:pos x="1780" y="125"/>
              </a:cxn>
              <a:cxn ang="0">
                <a:pos x="1774" y="109"/>
              </a:cxn>
              <a:cxn ang="0">
                <a:pos x="1767" y="94"/>
              </a:cxn>
              <a:cxn ang="0">
                <a:pos x="1747" y="64"/>
              </a:cxn>
              <a:cxn ang="0">
                <a:pos x="1724" y="40"/>
              </a:cxn>
              <a:cxn ang="0">
                <a:pos x="1695" y="21"/>
              </a:cxn>
              <a:cxn ang="0">
                <a:pos x="1679" y="13"/>
              </a:cxn>
              <a:cxn ang="0">
                <a:pos x="1663" y="7"/>
              </a:cxn>
              <a:cxn ang="0">
                <a:pos x="1646" y="3"/>
              </a:cxn>
              <a:cxn ang="0">
                <a:pos x="1628" y="0"/>
              </a:cxn>
              <a:cxn ang="0">
                <a:pos x="1610" y="0"/>
              </a:cxn>
              <a:cxn ang="0">
                <a:pos x="1610" y="0"/>
              </a:cxn>
            </a:cxnLst>
            <a:rect l="0" t="0" r="r" b="b"/>
            <a:pathLst>
              <a:path w="1789" h="1789">
                <a:moveTo>
                  <a:pt x="1610" y="0"/>
                </a:moveTo>
                <a:lnTo>
                  <a:pt x="179" y="0"/>
                </a:lnTo>
                <a:lnTo>
                  <a:pt x="170" y="0"/>
                </a:lnTo>
                <a:lnTo>
                  <a:pt x="161" y="0"/>
                </a:lnTo>
                <a:lnTo>
                  <a:pt x="152" y="1"/>
                </a:lnTo>
                <a:lnTo>
                  <a:pt x="143" y="3"/>
                </a:lnTo>
                <a:lnTo>
                  <a:pt x="134" y="6"/>
                </a:lnTo>
                <a:lnTo>
                  <a:pt x="125" y="7"/>
                </a:lnTo>
                <a:lnTo>
                  <a:pt x="118" y="10"/>
                </a:lnTo>
                <a:lnTo>
                  <a:pt x="109" y="13"/>
                </a:lnTo>
                <a:lnTo>
                  <a:pt x="101" y="18"/>
                </a:lnTo>
                <a:lnTo>
                  <a:pt x="94" y="21"/>
                </a:lnTo>
                <a:lnTo>
                  <a:pt x="79" y="30"/>
                </a:lnTo>
                <a:lnTo>
                  <a:pt x="64" y="40"/>
                </a:lnTo>
                <a:lnTo>
                  <a:pt x="52" y="52"/>
                </a:lnTo>
                <a:lnTo>
                  <a:pt x="40" y="64"/>
                </a:lnTo>
                <a:lnTo>
                  <a:pt x="30" y="79"/>
                </a:lnTo>
                <a:lnTo>
                  <a:pt x="21" y="94"/>
                </a:lnTo>
                <a:lnTo>
                  <a:pt x="18" y="101"/>
                </a:lnTo>
                <a:lnTo>
                  <a:pt x="13" y="109"/>
                </a:lnTo>
                <a:lnTo>
                  <a:pt x="10" y="118"/>
                </a:lnTo>
                <a:lnTo>
                  <a:pt x="7" y="125"/>
                </a:lnTo>
                <a:lnTo>
                  <a:pt x="6" y="134"/>
                </a:lnTo>
                <a:lnTo>
                  <a:pt x="3" y="143"/>
                </a:lnTo>
                <a:lnTo>
                  <a:pt x="2" y="152"/>
                </a:lnTo>
                <a:lnTo>
                  <a:pt x="0" y="161"/>
                </a:lnTo>
                <a:lnTo>
                  <a:pt x="0" y="170"/>
                </a:lnTo>
                <a:lnTo>
                  <a:pt x="0" y="179"/>
                </a:lnTo>
                <a:lnTo>
                  <a:pt x="0" y="179"/>
                </a:lnTo>
                <a:lnTo>
                  <a:pt x="0" y="179"/>
                </a:lnTo>
                <a:lnTo>
                  <a:pt x="0" y="1610"/>
                </a:lnTo>
                <a:lnTo>
                  <a:pt x="0" y="1619"/>
                </a:lnTo>
                <a:lnTo>
                  <a:pt x="0" y="1628"/>
                </a:lnTo>
                <a:lnTo>
                  <a:pt x="2" y="1637"/>
                </a:lnTo>
                <a:lnTo>
                  <a:pt x="3" y="1646"/>
                </a:lnTo>
                <a:lnTo>
                  <a:pt x="6" y="1655"/>
                </a:lnTo>
                <a:lnTo>
                  <a:pt x="7" y="1662"/>
                </a:lnTo>
                <a:lnTo>
                  <a:pt x="10" y="1671"/>
                </a:lnTo>
                <a:lnTo>
                  <a:pt x="13" y="1679"/>
                </a:lnTo>
                <a:lnTo>
                  <a:pt x="18" y="1688"/>
                </a:lnTo>
                <a:lnTo>
                  <a:pt x="21" y="1695"/>
                </a:lnTo>
                <a:lnTo>
                  <a:pt x="30" y="1710"/>
                </a:lnTo>
                <a:lnTo>
                  <a:pt x="40" y="1723"/>
                </a:lnTo>
                <a:lnTo>
                  <a:pt x="52" y="1737"/>
                </a:lnTo>
                <a:lnTo>
                  <a:pt x="64" y="1747"/>
                </a:lnTo>
                <a:lnTo>
                  <a:pt x="79" y="1758"/>
                </a:lnTo>
                <a:lnTo>
                  <a:pt x="94" y="1767"/>
                </a:lnTo>
                <a:lnTo>
                  <a:pt x="101" y="1771"/>
                </a:lnTo>
                <a:lnTo>
                  <a:pt x="109" y="1774"/>
                </a:lnTo>
                <a:lnTo>
                  <a:pt x="118" y="1777"/>
                </a:lnTo>
                <a:lnTo>
                  <a:pt x="125" y="1780"/>
                </a:lnTo>
                <a:lnTo>
                  <a:pt x="134" y="1783"/>
                </a:lnTo>
                <a:lnTo>
                  <a:pt x="143" y="1785"/>
                </a:lnTo>
                <a:lnTo>
                  <a:pt x="152" y="1786"/>
                </a:lnTo>
                <a:lnTo>
                  <a:pt x="161" y="1788"/>
                </a:lnTo>
                <a:lnTo>
                  <a:pt x="170" y="1789"/>
                </a:lnTo>
                <a:lnTo>
                  <a:pt x="179" y="1789"/>
                </a:lnTo>
                <a:lnTo>
                  <a:pt x="179" y="1789"/>
                </a:lnTo>
                <a:lnTo>
                  <a:pt x="179" y="1789"/>
                </a:lnTo>
                <a:lnTo>
                  <a:pt x="1610" y="1789"/>
                </a:lnTo>
                <a:lnTo>
                  <a:pt x="1610" y="1789"/>
                </a:lnTo>
                <a:lnTo>
                  <a:pt x="1619" y="1789"/>
                </a:lnTo>
                <a:lnTo>
                  <a:pt x="1628" y="1788"/>
                </a:lnTo>
                <a:lnTo>
                  <a:pt x="1637" y="1786"/>
                </a:lnTo>
                <a:lnTo>
                  <a:pt x="1646" y="1785"/>
                </a:lnTo>
                <a:lnTo>
                  <a:pt x="1655" y="1783"/>
                </a:lnTo>
                <a:lnTo>
                  <a:pt x="1663" y="1780"/>
                </a:lnTo>
                <a:lnTo>
                  <a:pt x="1671" y="1777"/>
                </a:lnTo>
                <a:lnTo>
                  <a:pt x="1679" y="1774"/>
                </a:lnTo>
                <a:lnTo>
                  <a:pt x="1688" y="1771"/>
                </a:lnTo>
                <a:lnTo>
                  <a:pt x="1695" y="1767"/>
                </a:lnTo>
                <a:lnTo>
                  <a:pt x="1710" y="1758"/>
                </a:lnTo>
                <a:lnTo>
                  <a:pt x="1724" y="1747"/>
                </a:lnTo>
                <a:lnTo>
                  <a:pt x="1737" y="1737"/>
                </a:lnTo>
                <a:lnTo>
                  <a:pt x="1747" y="1723"/>
                </a:lnTo>
                <a:lnTo>
                  <a:pt x="1758" y="1710"/>
                </a:lnTo>
                <a:lnTo>
                  <a:pt x="1767" y="1695"/>
                </a:lnTo>
                <a:lnTo>
                  <a:pt x="1771" y="1688"/>
                </a:lnTo>
                <a:lnTo>
                  <a:pt x="1774" y="1679"/>
                </a:lnTo>
                <a:lnTo>
                  <a:pt x="1777" y="1671"/>
                </a:lnTo>
                <a:lnTo>
                  <a:pt x="1780" y="1662"/>
                </a:lnTo>
                <a:lnTo>
                  <a:pt x="1783" y="1655"/>
                </a:lnTo>
                <a:lnTo>
                  <a:pt x="1785" y="1646"/>
                </a:lnTo>
                <a:lnTo>
                  <a:pt x="1786" y="1637"/>
                </a:lnTo>
                <a:lnTo>
                  <a:pt x="1788" y="1628"/>
                </a:lnTo>
                <a:lnTo>
                  <a:pt x="1789" y="1619"/>
                </a:lnTo>
                <a:lnTo>
                  <a:pt x="1789" y="1610"/>
                </a:lnTo>
                <a:lnTo>
                  <a:pt x="1789" y="1610"/>
                </a:lnTo>
                <a:lnTo>
                  <a:pt x="1789" y="1610"/>
                </a:lnTo>
                <a:lnTo>
                  <a:pt x="1789" y="179"/>
                </a:lnTo>
                <a:lnTo>
                  <a:pt x="1789" y="170"/>
                </a:lnTo>
                <a:lnTo>
                  <a:pt x="1788" y="161"/>
                </a:lnTo>
                <a:lnTo>
                  <a:pt x="1786" y="152"/>
                </a:lnTo>
                <a:lnTo>
                  <a:pt x="1785" y="143"/>
                </a:lnTo>
                <a:lnTo>
                  <a:pt x="1783" y="134"/>
                </a:lnTo>
                <a:lnTo>
                  <a:pt x="1780" y="125"/>
                </a:lnTo>
                <a:lnTo>
                  <a:pt x="1777" y="118"/>
                </a:lnTo>
                <a:lnTo>
                  <a:pt x="1774" y="109"/>
                </a:lnTo>
                <a:lnTo>
                  <a:pt x="1771" y="101"/>
                </a:lnTo>
                <a:lnTo>
                  <a:pt x="1767" y="94"/>
                </a:lnTo>
                <a:lnTo>
                  <a:pt x="1758" y="79"/>
                </a:lnTo>
                <a:lnTo>
                  <a:pt x="1747" y="64"/>
                </a:lnTo>
                <a:lnTo>
                  <a:pt x="1737" y="52"/>
                </a:lnTo>
                <a:lnTo>
                  <a:pt x="1724" y="40"/>
                </a:lnTo>
                <a:lnTo>
                  <a:pt x="1710" y="30"/>
                </a:lnTo>
                <a:lnTo>
                  <a:pt x="1695" y="21"/>
                </a:lnTo>
                <a:lnTo>
                  <a:pt x="1688" y="18"/>
                </a:lnTo>
                <a:lnTo>
                  <a:pt x="1679" y="13"/>
                </a:lnTo>
                <a:lnTo>
                  <a:pt x="1671" y="10"/>
                </a:lnTo>
                <a:lnTo>
                  <a:pt x="1663" y="7"/>
                </a:lnTo>
                <a:lnTo>
                  <a:pt x="1655" y="6"/>
                </a:lnTo>
                <a:lnTo>
                  <a:pt x="1646" y="3"/>
                </a:lnTo>
                <a:lnTo>
                  <a:pt x="1637" y="1"/>
                </a:lnTo>
                <a:lnTo>
                  <a:pt x="1628" y="0"/>
                </a:lnTo>
                <a:lnTo>
                  <a:pt x="1619" y="0"/>
                </a:lnTo>
                <a:lnTo>
                  <a:pt x="1610" y="0"/>
                </a:lnTo>
                <a:lnTo>
                  <a:pt x="1610" y="0"/>
                </a:lnTo>
                <a:lnTo>
                  <a:pt x="1610"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88" name="Rectangle 92"/>
          <p:cNvSpPr>
            <a:spLocks noChangeArrowheads="1"/>
          </p:cNvSpPr>
          <p:nvPr/>
        </p:nvSpPr>
        <p:spPr bwMode="auto">
          <a:xfrm>
            <a:off x="1874838" y="5872163"/>
            <a:ext cx="9080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零碳建築研</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89" name="Rectangle 93"/>
          <p:cNvSpPr>
            <a:spLocks noChangeArrowheads="1"/>
          </p:cNvSpPr>
          <p:nvPr/>
        </p:nvSpPr>
        <p:spPr bwMode="auto">
          <a:xfrm>
            <a:off x="2030413" y="6057900"/>
            <a:ext cx="5778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究中心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91" name="Freeform 95"/>
          <p:cNvSpPr>
            <a:spLocks/>
          </p:cNvSpPr>
          <p:nvPr/>
        </p:nvSpPr>
        <p:spPr bwMode="auto">
          <a:xfrm>
            <a:off x="1712913" y="1152525"/>
            <a:ext cx="946150" cy="947738"/>
          </a:xfrm>
          <a:custGeom>
            <a:avLst/>
            <a:gdLst/>
            <a:ahLst/>
            <a:cxnLst>
              <a:cxn ang="0">
                <a:pos x="179" y="0"/>
              </a:cxn>
              <a:cxn ang="0">
                <a:pos x="159" y="0"/>
              </a:cxn>
              <a:cxn ang="0">
                <a:pos x="142" y="3"/>
              </a:cxn>
              <a:cxn ang="0">
                <a:pos x="125" y="7"/>
              </a:cxn>
              <a:cxn ang="0">
                <a:pos x="109" y="13"/>
              </a:cxn>
              <a:cxn ang="0">
                <a:pos x="92" y="21"/>
              </a:cxn>
              <a:cxn ang="0">
                <a:pos x="64" y="40"/>
              </a:cxn>
              <a:cxn ang="0">
                <a:pos x="40" y="64"/>
              </a:cxn>
              <a:cxn ang="0">
                <a:pos x="21" y="92"/>
              </a:cxn>
              <a:cxn ang="0">
                <a:pos x="13" y="109"/>
              </a:cxn>
              <a:cxn ang="0">
                <a:pos x="7" y="125"/>
              </a:cxn>
              <a:cxn ang="0">
                <a:pos x="3" y="142"/>
              </a:cxn>
              <a:cxn ang="0">
                <a:pos x="0" y="160"/>
              </a:cxn>
              <a:cxn ang="0">
                <a:pos x="0" y="179"/>
              </a:cxn>
              <a:cxn ang="0">
                <a:pos x="0" y="1610"/>
              </a:cxn>
              <a:cxn ang="0">
                <a:pos x="0" y="1628"/>
              </a:cxn>
              <a:cxn ang="0">
                <a:pos x="3" y="1646"/>
              </a:cxn>
              <a:cxn ang="0">
                <a:pos x="7" y="1662"/>
              </a:cxn>
              <a:cxn ang="0">
                <a:pos x="13" y="1679"/>
              </a:cxn>
              <a:cxn ang="0">
                <a:pos x="21" y="1695"/>
              </a:cxn>
              <a:cxn ang="0">
                <a:pos x="40" y="1723"/>
              </a:cxn>
              <a:cxn ang="0">
                <a:pos x="64" y="1747"/>
              </a:cxn>
              <a:cxn ang="0">
                <a:pos x="92" y="1767"/>
              </a:cxn>
              <a:cxn ang="0">
                <a:pos x="109" y="1774"/>
              </a:cxn>
              <a:cxn ang="0">
                <a:pos x="125" y="1780"/>
              </a:cxn>
              <a:cxn ang="0">
                <a:pos x="142" y="1785"/>
              </a:cxn>
              <a:cxn ang="0">
                <a:pos x="159" y="1788"/>
              </a:cxn>
              <a:cxn ang="0">
                <a:pos x="179" y="1789"/>
              </a:cxn>
              <a:cxn ang="0">
                <a:pos x="179" y="1789"/>
              </a:cxn>
              <a:cxn ang="0">
                <a:pos x="1619" y="1788"/>
              </a:cxn>
              <a:cxn ang="0">
                <a:pos x="1637" y="1786"/>
              </a:cxn>
              <a:cxn ang="0">
                <a:pos x="1655" y="1783"/>
              </a:cxn>
              <a:cxn ang="0">
                <a:pos x="1671" y="1777"/>
              </a:cxn>
              <a:cxn ang="0">
                <a:pos x="1688" y="1771"/>
              </a:cxn>
              <a:cxn ang="0">
                <a:pos x="1710" y="1758"/>
              </a:cxn>
              <a:cxn ang="0">
                <a:pos x="1735" y="1735"/>
              </a:cxn>
              <a:cxn ang="0">
                <a:pos x="1758" y="1710"/>
              </a:cxn>
              <a:cxn ang="0">
                <a:pos x="1771" y="1688"/>
              </a:cxn>
              <a:cxn ang="0">
                <a:pos x="1777" y="1671"/>
              </a:cxn>
              <a:cxn ang="0">
                <a:pos x="1783" y="1655"/>
              </a:cxn>
              <a:cxn ang="0">
                <a:pos x="1786" y="1637"/>
              </a:cxn>
              <a:cxn ang="0">
                <a:pos x="1788" y="1619"/>
              </a:cxn>
              <a:cxn ang="0">
                <a:pos x="1789" y="1610"/>
              </a:cxn>
              <a:cxn ang="0">
                <a:pos x="1789" y="179"/>
              </a:cxn>
              <a:cxn ang="0">
                <a:pos x="1788" y="160"/>
              </a:cxn>
              <a:cxn ang="0">
                <a:pos x="1785" y="142"/>
              </a:cxn>
              <a:cxn ang="0">
                <a:pos x="1780" y="125"/>
              </a:cxn>
              <a:cxn ang="0">
                <a:pos x="1774" y="109"/>
              </a:cxn>
              <a:cxn ang="0">
                <a:pos x="1767" y="92"/>
              </a:cxn>
              <a:cxn ang="0">
                <a:pos x="1747" y="64"/>
              </a:cxn>
              <a:cxn ang="0">
                <a:pos x="1724" y="40"/>
              </a:cxn>
              <a:cxn ang="0">
                <a:pos x="1695" y="21"/>
              </a:cxn>
              <a:cxn ang="0">
                <a:pos x="1679" y="13"/>
              </a:cxn>
              <a:cxn ang="0">
                <a:pos x="1662" y="7"/>
              </a:cxn>
              <a:cxn ang="0">
                <a:pos x="1646" y="3"/>
              </a:cxn>
              <a:cxn ang="0">
                <a:pos x="1628" y="0"/>
              </a:cxn>
              <a:cxn ang="0">
                <a:pos x="1610" y="0"/>
              </a:cxn>
              <a:cxn ang="0">
                <a:pos x="1610" y="0"/>
              </a:cxn>
            </a:cxnLst>
            <a:rect l="0" t="0" r="r" b="b"/>
            <a:pathLst>
              <a:path w="1789" h="1789">
                <a:moveTo>
                  <a:pt x="1610" y="0"/>
                </a:moveTo>
                <a:lnTo>
                  <a:pt x="179" y="0"/>
                </a:lnTo>
                <a:lnTo>
                  <a:pt x="168" y="0"/>
                </a:lnTo>
                <a:lnTo>
                  <a:pt x="159" y="0"/>
                </a:lnTo>
                <a:lnTo>
                  <a:pt x="151" y="2"/>
                </a:lnTo>
                <a:lnTo>
                  <a:pt x="142" y="3"/>
                </a:lnTo>
                <a:lnTo>
                  <a:pt x="134" y="4"/>
                </a:lnTo>
                <a:lnTo>
                  <a:pt x="125" y="7"/>
                </a:lnTo>
                <a:lnTo>
                  <a:pt x="116" y="10"/>
                </a:lnTo>
                <a:lnTo>
                  <a:pt x="109" y="13"/>
                </a:lnTo>
                <a:lnTo>
                  <a:pt x="101" y="16"/>
                </a:lnTo>
                <a:lnTo>
                  <a:pt x="92" y="21"/>
                </a:lnTo>
                <a:lnTo>
                  <a:pt x="79" y="30"/>
                </a:lnTo>
                <a:lnTo>
                  <a:pt x="64" y="40"/>
                </a:lnTo>
                <a:lnTo>
                  <a:pt x="52" y="52"/>
                </a:lnTo>
                <a:lnTo>
                  <a:pt x="40" y="64"/>
                </a:lnTo>
                <a:lnTo>
                  <a:pt x="30" y="79"/>
                </a:lnTo>
                <a:lnTo>
                  <a:pt x="21" y="92"/>
                </a:lnTo>
                <a:lnTo>
                  <a:pt x="16" y="101"/>
                </a:lnTo>
                <a:lnTo>
                  <a:pt x="13" y="109"/>
                </a:lnTo>
                <a:lnTo>
                  <a:pt x="10" y="116"/>
                </a:lnTo>
                <a:lnTo>
                  <a:pt x="7" y="125"/>
                </a:lnTo>
                <a:lnTo>
                  <a:pt x="4" y="134"/>
                </a:lnTo>
                <a:lnTo>
                  <a:pt x="3" y="142"/>
                </a:lnTo>
                <a:lnTo>
                  <a:pt x="1" y="151"/>
                </a:lnTo>
                <a:lnTo>
                  <a:pt x="0" y="160"/>
                </a:lnTo>
                <a:lnTo>
                  <a:pt x="0" y="168"/>
                </a:lnTo>
                <a:lnTo>
                  <a:pt x="0" y="179"/>
                </a:lnTo>
                <a:lnTo>
                  <a:pt x="0" y="179"/>
                </a:lnTo>
                <a:lnTo>
                  <a:pt x="0" y="1610"/>
                </a:lnTo>
                <a:lnTo>
                  <a:pt x="0" y="1619"/>
                </a:lnTo>
                <a:lnTo>
                  <a:pt x="0" y="1628"/>
                </a:lnTo>
                <a:lnTo>
                  <a:pt x="1" y="1637"/>
                </a:lnTo>
                <a:lnTo>
                  <a:pt x="3" y="1646"/>
                </a:lnTo>
                <a:lnTo>
                  <a:pt x="4" y="1655"/>
                </a:lnTo>
                <a:lnTo>
                  <a:pt x="7" y="1662"/>
                </a:lnTo>
                <a:lnTo>
                  <a:pt x="10" y="1671"/>
                </a:lnTo>
                <a:lnTo>
                  <a:pt x="13" y="1679"/>
                </a:lnTo>
                <a:lnTo>
                  <a:pt x="16" y="1688"/>
                </a:lnTo>
                <a:lnTo>
                  <a:pt x="21" y="1695"/>
                </a:lnTo>
                <a:lnTo>
                  <a:pt x="30" y="1710"/>
                </a:lnTo>
                <a:lnTo>
                  <a:pt x="40" y="1723"/>
                </a:lnTo>
                <a:lnTo>
                  <a:pt x="52" y="1735"/>
                </a:lnTo>
                <a:lnTo>
                  <a:pt x="64" y="1747"/>
                </a:lnTo>
                <a:lnTo>
                  <a:pt x="79" y="1758"/>
                </a:lnTo>
                <a:lnTo>
                  <a:pt x="92" y="1767"/>
                </a:lnTo>
                <a:lnTo>
                  <a:pt x="101" y="1771"/>
                </a:lnTo>
                <a:lnTo>
                  <a:pt x="109" y="1774"/>
                </a:lnTo>
                <a:lnTo>
                  <a:pt x="116" y="1777"/>
                </a:lnTo>
                <a:lnTo>
                  <a:pt x="125" y="1780"/>
                </a:lnTo>
                <a:lnTo>
                  <a:pt x="134" y="1783"/>
                </a:lnTo>
                <a:lnTo>
                  <a:pt x="142" y="1785"/>
                </a:lnTo>
                <a:lnTo>
                  <a:pt x="151" y="1786"/>
                </a:lnTo>
                <a:lnTo>
                  <a:pt x="159" y="1788"/>
                </a:lnTo>
                <a:lnTo>
                  <a:pt x="168" y="1788"/>
                </a:lnTo>
                <a:lnTo>
                  <a:pt x="179" y="1789"/>
                </a:lnTo>
                <a:lnTo>
                  <a:pt x="179" y="1789"/>
                </a:lnTo>
                <a:lnTo>
                  <a:pt x="179" y="1789"/>
                </a:lnTo>
                <a:lnTo>
                  <a:pt x="1610" y="1789"/>
                </a:lnTo>
                <a:lnTo>
                  <a:pt x="1619" y="1788"/>
                </a:lnTo>
                <a:lnTo>
                  <a:pt x="1628" y="1788"/>
                </a:lnTo>
                <a:lnTo>
                  <a:pt x="1637" y="1786"/>
                </a:lnTo>
                <a:lnTo>
                  <a:pt x="1646" y="1785"/>
                </a:lnTo>
                <a:lnTo>
                  <a:pt x="1655" y="1783"/>
                </a:lnTo>
                <a:lnTo>
                  <a:pt x="1662" y="1780"/>
                </a:lnTo>
                <a:lnTo>
                  <a:pt x="1671" y="1777"/>
                </a:lnTo>
                <a:lnTo>
                  <a:pt x="1679" y="1774"/>
                </a:lnTo>
                <a:lnTo>
                  <a:pt x="1688" y="1771"/>
                </a:lnTo>
                <a:lnTo>
                  <a:pt x="1695" y="1767"/>
                </a:lnTo>
                <a:lnTo>
                  <a:pt x="1710" y="1758"/>
                </a:lnTo>
                <a:lnTo>
                  <a:pt x="1724" y="1747"/>
                </a:lnTo>
                <a:lnTo>
                  <a:pt x="1735" y="1735"/>
                </a:lnTo>
                <a:lnTo>
                  <a:pt x="1747" y="1723"/>
                </a:lnTo>
                <a:lnTo>
                  <a:pt x="1758" y="1710"/>
                </a:lnTo>
                <a:lnTo>
                  <a:pt x="1767" y="1695"/>
                </a:lnTo>
                <a:lnTo>
                  <a:pt x="1771" y="1688"/>
                </a:lnTo>
                <a:lnTo>
                  <a:pt x="1774" y="1679"/>
                </a:lnTo>
                <a:lnTo>
                  <a:pt x="1777" y="1671"/>
                </a:lnTo>
                <a:lnTo>
                  <a:pt x="1780" y="1662"/>
                </a:lnTo>
                <a:lnTo>
                  <a:pt x="1783" y="1655"/>
                </a:lnTo>
                <a:lnTo>
                  <a:pt x="1785" y="1646"/>
                </a:lnTo>
                <a:lnTo>
                  <a:pt x="1786" y="1637"/>
                </a:lnTo>
                <a:lnTo>
                  <a:pt x="1788" y="1628"/>
                </a:lnTo>
                <a:lnTo>
                  <a:pt x="1788" y="1619"/>
                </a:lnTo>
                <a:lnTo>
                  <a:pt x="1789" y="1610"/>
                </a:lnTo>
                <a:lnTo>
                  <a:pt x="1789" y="1610"/>
                </a:lnTo>
                <a:lnTo>
                  <a:pt x="1789" y="1610"/>
                </a:lnTo>
                <a:lnTo>
                  <a:pt x="1789" y="179"/>
                </a:lnTo>
                <a:lnTo>
                  <a:pt x="1788" y="168"/>
                </a:lnTo>
                <a:lnTo>
                  <a:pt x="1788" y="160"/>
                </a:lnTo>
                <a:lnTo>
                  <a:pt x="1786" y="151"/>
                </a:lnTo>
                <a:lnTo>
                  <a:pt x="1785" y="142"/>
                </a:lnTo>
                <a:lnTo>
                  <a:pt x="1783" y="134"/>
                </a:lnTo>
                <a:lnTo>
                  <a:pt x="1780" y="125"/>
                </a:lnTo>
                <a:lnTo>
                  <a:pt x="1777" y="116"/>
                </a:lnTo>
                <a:lnTo>
                  <a:pt x="1774" y="109"/>
                </a:lnTo>
                <a:lnTo>
                  <a:pt x="1771" y="101"/>
                </a:lnTo>
                <a:lnTo>
                  <a:pt x="1767" y="92"/>
                </a:lnTo>
                <a:lnTo>
                  <a:pt x="1758" y="79"/>
                </a:lnTo>
                <a:lnTo>
                  <a:pt x="1747" y="64"/>
                </a:lnTo>
                <a:lnTo>
                  <a:pt x="1735" y="52"/>
                </a:lnTo>
                <a:lnTo>
                  <a:pt x="1724" y="40"/>
                </a:lnTo>
                <a:lnTo>
                  <a:pt x="1710" y="30"/>
                </a:lnTo>
                <a:lnTo>
                  <a:pt x="1695" y="21"/>
                </a:lnTo>
                <a:lnTo>
                  <a:pt x="1688" y="16"/>
                </a:lnTo>
                <a:lnTo>
                  <a:pt x="1679" y="13"/>
                </a:lnTo>
                <a:lnTo>
                  <a:pt x="1671" y="10"/>
                </a:lnTo>
                <a:lnTo>
                  <a:pt x="1662" y="7"/>
                </a:lnTo>
                <a:lnTo>
                  <a:pt x="1655" y="4"/>
                </a:lnTo>
                <a:lnTo>
                  <a:pt x="1646" y="3"/>
                </a:lnTo>
                <a:lnTo>
                  <a:pt x="1637" y="2"/>
                </a:lnTo>
                <a:lnTo>
                  <a:pt x="1628" y="0"/>
                </a:lnTo>
                <a:lnTo>
                  <a:pt x="1619" y="0"/>
                </a:lnTo>
                <a:lnTo>
                  <a:pt x="1610" y="0"/>
                </a:lnTo>
                <a:lnTo>
                  <a:pt x="1610" y="0"/>
                </a:lnTo>
                <a:lnTo>
                  <a:pt x="1610"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94" name="Rectangle 98"/>
          <p:cNvSpPr>
            <a:spLocks noChangeArrowheads="1"/>
          </p:cNvSpPr>
          <p:nvPr/>
        </p:nvSpPr>
        <p:spPr bwMode="auto">
          <a:xfrm>
            <a:off x="1795463" y="1454150"/>
            <a:ext cx="908050" cy="18466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創新綠建材</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95" name="Rectangle 99"/>
          <p:cNvSpPr>
            <a:spLocks noChangeArrowheads="1"/>
          </p:cNvSpPr>
          <p:nvPr/>
        </p:nvSpPr>
        <p:spPr bwMode="auto">
          <a:xfrm>
            <a:off x="1873250" y="1639888"/>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研發中心</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97" name="Freeform 101"/>
          <p:cNvSpPr>
            <a:spLocks/>
          </p:cNvSpPr>
          <p:nvPr/>
        </p:nvSpPr>
        <p:spPr bwMode="auto">
          <a:xfrm>
            <a:off x="6367463" y="1152525"/>
            <a:ext cx="946150" cy="947738"/>
          </a:xfrm>
          <a:custGeom>
            <a:avLst/>
            <a:gdLst/>
            <a:ahLst/>
            <a:cxnLst>
              <a:cxn ang="0">
                <a:pos x="179" y="0"/>
              </a:cxn>
              <a:cxn ang="0">
                <a:pos x="161" y="0"/>
              </a:cxn>
              <a:cxn ang="0">
                <a:pos x="143" y="3"/>
              </a:cxn>
              <a:cxn ang="0">
                <a:pos x="125" y="7"/>
              </a:cxn>
              <a:cxn ang="0">
                <a:pos x="109" y="13"/>
              </a:cxn>
              <a:cxn ang="0">
                <a:pos x="94" y="21"/>
              </a:cxn>
              <a:cxn ang="0">
                <a:pos x="64" y="40"/>
              </a:cxn>
              <a:cxn ang="0">
                <a:pos x="40" y="64"/>
              </a:cxn>
              <a:cxn ang="0">
                <a:pos x="21" y="94"/>
              </a:cxn>
              <a:cxn ang="0">
                <a:pos x="13" y="109"/>
              </a:cxn>
              <a:cxn ang="0">
                <a:pos x="7" y="125"/>
              </a:cxn>
              <a:cxn ang="0">
                <a:pos x="3" y="143"/>
              </a:cxn>
              <a:cxn ang="0">
                <a:pos x="0" y="161"/>
              </a:cxn>
              <a:cxn ang="0">
                <a:pos x="0" y="179"/>
              </a:cxn>
              <a:cxn ang="0">
                <a:pos x="0" y="1610"/>
              </a:cxn>
              <a:cxn ang="0">
                <a:pos x="0" y="1628"/>
              </a:cxn>
              <a:cxn ang="0">
                <a:pos x="3" y="1646"/>
              </a:cxn>
              <a:cxn ang="0">
                <a:pos x="7" y="1662"/>
              </a:cxn>
              <a:cxn ang="0">
                <a:pos x="13" y="1679"/>
              </a:cxn>
              <a:cxn ang="0">
                <a:pos x="21" y="1695"/>
              </a:cxn>
              <a:cxn ang="0">
                <a:pos x="40" y="1723"/>
              </a:cxn>
              <a:cxn ang="0">
                <a:pos x="64" y="1747"/>
              </a:cxn>
              <a:cxn ang="0">
                <a:pos x="94" y="1767"/>
              </a:cxn>
              <a:cxn ang="0">
                <a:pos x="109" y="1774"/>
              </a:cxn>
              <a:cxn ang="0">
                <a:pos x="125" y="1780"/>
              </a:cxn>
              <a:cxn ang="0">
                <a:pos x="143" y="1785"/>
              </a:cxn>
              <a:cxn ang="0">
                <a:pos x="161" y="1788"/>
              </a:cxn>
              <a:cxn ang="0">
                <a:pos x="179" y="1789"/>
              </a:cxn>
              <a:cxn ang="0">
                <a:pos x="179" y="1789"/>
              </a:cxn>
              <a:cxn ang="0">
                <a:pos x="1610" y="1789"/>
              </a:cxn>
              <a:cxn ang="0">
                <a:pos x="1628" y="1788"/>
              </a:cxn>
              <a:cxn ang="0">
                <a:pos x="1646" y="1785"/>
              </a:cxn>
              <a:cxn ang="0">
                <a:pos x="1662" y="1780"/>
              </a:cxn>
              <a:cxn ang="0">
                <a:pos x="1679" y="1774"/>
              </a:cxn>
              <a:cxn ang="0">
                <a:pos x="1695" y="1767"/>
              </a:cxn>
              <a:cxn ang="0">
                <a:pos x="1723" y="1747"/>
              </a:cxn>
              <a:cxn ang="0">
                <a:pos x="1747" y="1723"/>
              </a:cxn>
              <a:cxn ang="0">
                <a:pos x="1767" y="1695"/>
              </a:cxn>
              <a:cxn ang="0">
                <a:pos x="1774" y="1679"/>
              </a:cxn>
              <a:cxn ang="0">
                <a:pos x="1780" y="1662"/>
              </a:cxn>
              <a:cxn ang="0">
                <a:pos x="1785" y="1646"/>
              </a:cxn>
              <a:cxn ang="0">
                <a:pos x="1788" y="1628"/>
              </a:cxn>
              <a:cxn ang="0">
                <a:pos x="1789" y="1610"/>
              </a:cxn>
              <a:cxn ang="0">
                <a:pos x="1789" y="1610"/>
              </a:cxn>
              <a:cxn ang="0">
                <a:pos x="1789" y="170"/>
              </a:cxn>
              <a:cxn ang="0">
                <a:pos x="1786" y="152"/>
              </a:cxn>
              <a:cxn ang="0">
                <a:pos x="1783" y="134"/>
              </a:cxn>
              <a:cxn ang="0">
                <a:pos x="1777" y="118"/>
              </a:cxn>
              <a:cxn ang="0">
                <a:pos x="1771" y="101"/>
              </a:cxn>
              <a:cxn ang="0">
                <a:pos x="1758" y="79"/>
              </a:cxn>
              <a:cxn ang="0">
                <a:pos x="1737" y="52"/>
              </a:cxn>
              <a:cxn ang="0">
                <a:pos x="1710" y="30"/>
              </a:cxn>
              <a:cxn ang="0">
                <a:pos x="1688" y="18"/>
              </a:cxn>
              <a:cxn ang="0">
                <a:pos x="1671" y="10"/>
              </a:cxn>
              <a:cxn ang="0">
                <a:pos x="1655" y="6"/>
              </a:cxn>
              <a:cxn ang="0">
                <a:pos x="1637" y="2"/>
              </a:cxn>
              <a:cxn ang="0">
                <a:pos x="1619" y="0"/>
              </a:cxn>
              <a:cxn ang="0">
                <a:pos x="1610" y="0"/>
              </a:cxn>
            </a:cxnLst>
            <a:rect l="0" t="0" r="r" b="b"/>
            <a:pathLst>
              <a:path w="1789" h="1789">
                <a:moveTo>
                  <a:pt x="1610" y="0"/>
                </a:moveTo>
                <a:lnTo>
                  <a:pt x="179" y="0"/>
                </a:lnTo>
                <a:lnTo>
                  <a:pt x="170" y="0"/>
                </a:lnTo>
                <a:lnTo>
                  <a:pt x="161" y="0"/>
                </a:lnTo>
                <a:lnTo>
                  <a:pt x="152" y="2"/>
                </a:lnTo>
                <a:lnTo>
                  <a:pt x="143" y="3"/>
                </a:lnTo>
                <a:lnTo>
                  <a:pt x="134" y="6"/>
                </a:lnTo>
                <a:lnTo>
                  <a:pt x="125" y="7"/>
                </a:lnTo>
                <a:lnTo>
                  <a:pt x="118" y="10"/>
                </a:lnTo>
                <a:lnTo>
                  <a:pt x="109" y="13"/>
                </a:lnTo>
                <a:lnTo>
                  <a:pt x="101" y="18"/>
                </a:lnTo>
                <a:lnTo>
                  <a:pt x="94" y="21"/>
                </a:lnTo>
                <a:lnTo>
                  <a:pt x="79" y="30"/>
                </a:lnTo>
                <a:lnTo>
                  <a:pt x="64" y="40"/>
                </a:lnTo>
                <a:lnTo>
                  <a:pt x="52" y="52"/>
                </a:lnTo>
                <a:lnTo>
                  <a:pt x="40" y="64"/>
                </a:lnTo>
                <a:lnTo>
                  <a:pt x="30" y="79"/>
                </a:lnTo>
                <a:lnTo>
                  <a:pt x="21" y="94"/>
                </a:lnTo>
                <a:lnTo>
                  <a:pt x="18" y="101"/>
                </a:lnTo>
                <a:lnTo>
                  <a:pt x="13" y="109"/>
                </a:lnTo>
                <a:lnTo>
                  <a:pt x="10" y="118"/>
                </a:lnTo>
                <a:lnTo>
                  <a:pt x="7" y="125"/>
                </a:lnTo>
                <a:lnTo>
                  <a:pt x="6" y="134"/>
                </a:lnTo>
                <a:lnTo>
                  <a:pt x="3" y="143"/>
                </a:lnTo>
                <a:lnTo>
                  <a:pt x="1" y="152"/>
                </a:lnTo>
                <a:lnTo>
                  <a:pt x="0" y="161"/>
                </a:lnTo>
                <a:lnTo>
                  <a:pt x="0" y="170"/>
                </a:lnTo>
                <a:lnTo>
                  <a:pt x="0" y="179"/>
                </a:lnTo>
                <a:lnTo>
                  <a:pt x="0" y="179"/>
                </a:lnTo>
                <a:lnTo>
                  <a:pt x="0" y="1610"/>
                </a:lnTo>
                <a:lnTo>
                  <a:pt x="0" y="1619"/>
                </a:lnTo>
                <a:lnTo>
                  <a:pt x="0" y="1628"/>
                </a:lnTo>
                <a:lnTo>
                  <a:pt x="1" y="1637"/>
                </a:lnTo>
                <a:lnTo>
                  <a:pt x="3" y="1646"/>
                </a:lnTo>
                <a:lnTo>
                  <a:pt x="6" y="1655"/>
                </a:lnTo>
                <a:lnTo>
                  <a:pt x="7" y="1662"/>
                </a:lnTo>
                <a:lnTo>
                  <a:pt x="10" y="1671"/>
                </a:lnTo>
                <a:lnTo>
                  <a:pt x="13" y="1679"/>
                </a:lnTo>
                <a:lnTo>
                  <a:pt x="18" y="1688"/>
                </a:lnTo>
                <a:lnTo>
                  <a:pt x="21" y="1695"/>
                </a:lnTo>
                <a:lnTo>
                  <a:pt x="30" y="1710"/>
                </a:lnTo>
                <a:lnTo>
                  <a:pt x="40" y="1723"/>
                </a:lnTo>
                <a:lnTo>
                  <a:pt x="52" y="1737"/>
                </a:lnTo>
                <a:lnTo>
                  <a:pt x="64" y="1747"/>
                </a:lnTo>
                <a:lnTo>
                  <a:pt x="79" y="1758"/>
                </a:lnTo>
                <a:lnTo>
                  <a:pt x="94" y="1767"/>
                </a:lnTo>
                <a:lnTo>
                  <a:pt x="101" y="1771"/>
                </a:lnTo>
                <a:lnTo>
                  <a:pt x="109" y="1774"/>
                </a:lnTo>
                <a:lnTo>
                  <a:pt x="118" y="1777"/>
                </a:lnTo>
                <a:lnTo>
                  <a:pt x="125" y="1780"/>
                </a:lnTo>
                <a:lnTo>
                  <a:pt x="134" y="1783"/>
                </a:lnTo>
                <a:lnTo>
                  <a:pt x="143" y="1785"/>
                </a:lnTo>
                <a:lnTo>
                  <a:pt x="152" y="1786"/>
                </a:lnTo>
                <a:lnTo>
                  <a:pt x="161" y="1788"/>
                </a:lnTo>
                <a:lnTo>
                  <a:pt x="170" y="1789"/>
                </a:lnTo>
                <a:lnTo>
                  <a:pt x="179" y="1789"/>
                </a:lnTo>
                <a:lnTo>
                  <a:pt x="179" y="1789"/>
                </a:lnTo>
                <a:lnTo>
                  <a:pt x="179" y="1789"/>
                </a:lnTo>
                <a:lnTo>
                  <a:pt x="1610" y="1789"/>
                </a:lnTo>
                <a:lnTo>
                  <a:pt x="1610" y="1789"/>
                </a:lnTo>
                <a:lnTo>
                  <a:pt x="1619" y="1789"/>
                </a:lnTo>
                <a:lnTo>
                  <a:pt x="1628" y="1788"/>
                </a:lnTo>
                <a:lnTo>
                  <a:pt x="1637" y="1786"/>
                </a:lnTo>
                <a:lnTo>
                  <a:pt x="1646" y="1785"/>
                </a:lnTo>
                <a:lnTo>
                  <a:pt x="1655" y="1783"/>
                </a:lnTo>
                <a:lnTo>
                  <a:pt x="1662" y="1780"/>
                </a:lnTo>
                <a:lnTo>
                  <a:pt x="1671" y="1777"/>
                </a:lnTo>
                <a:lnTo>
                  <a:pt x="1679" y="1774"/>
                </a:lnTo>
                <a:lnTo>
                  <a:pt x="1688" y="1771"/>
                </a:lnTo>
                <a:lnTo>
                  <a:pt x="1695" y="1767"/>
                </a:lnTo>
                <a:lnTo>
                  <a:pt x="1710" y="1758"/>
                </a:lnTo>
                <a:lnTo>
                  <a:pt x="1723" y="1747"/>
                </a:lnTo>
                <a:lnTo>
                  <a:pt x="1737" y="1737"/>
                </a:lnTo>
                <a:lnTo>
                  <a:pt x="1747" y="1723"/>
                </a:lnTo>
                <a:lnTo>
                  <a:pt x="1758" y="1710"/>
                </a:lnTo>
                <a:lnTo>
                  <a:pt x="1767" y="1695"/>
                </a:lnTo>
                <a:lnTo>
                  <a:pt x="1771" y="1688"/>
                </a:lnTo>
                <a:lnTo>
                  <a:pt x="1774" y="1679"/>
                </a:lnTo>
                <a:lnTo>
                  <a:pt x="1777" y="1671"/>
                </a:lnTo>
                <a:lnTo>
                  <a:pt x="1780" y="1662"/>
                </a:lnTo>
                <a:lnTo>
                  <a:pt x="1783" y="1655"/>
                </a:lnTo>
                <a:lnTo>
                  <a:pt x="1785" y="1646"/>
                </a:lnTo>
                <a:lnTo>
                  <a:pt x="1786" y="1637"/>
                </a:lnTo>
                <a:lnTo>
                  <a:pt x="1788" y="1628"/>
                </a:lnTo>
                <a:lnTo>
                  <a:pt x="1789" y="1619"/>
                </a:lnTo>
                <a:lnTo>
                  <a:pt x="1789" y="1610"/>
                </a:lnTo>
                <a:lnTo>
                  <a:pt x="1789" y="1610"/>
                </a:lnTo>
                <a:lnTo>
                  <a:pt x="1789" y="1610"/>
                </a:lnTo>
                <a:lnTo>
                  <a:pt x="1789" y="179"/>
                </a:lnTo>
                <a:lnTo>
                  <a:pt x="1789" y="170"/>
                </a:lnTo>
                <a:lnTo>
                  <a:pt x="1788" y="161"/>
                </a:lnTo>
                <a:lnTo>
                  <a:pt x="1786" y="152"/>
                </a:lnTo>
                <a:lnTo>
                  <a:pt x="1785" y="143"/>
                </a:lnTo>
                <a:lnTo>
                  <a:pt x="1783" y="134"/>
                </a:lnTo>
                <a:lnTo>
                  <a:pt x="1780" y="125"/>
                </a:lnTo>
                <a:lnTo>
                  <a:pt x="1777" y="118"/>
                </a:lnTo>
                <a:lnTo>
                  <a:pt x="1774" y="109"/>
                </a:lnTo>
                <a:lnTo>
                  <a:pt x="1771" y="101"/>
                </a:lnTo>
                <a:lnTo>
                  <a:pt x="1767" y="94"/>
                </a:lnTo>
                <a:lnTo>
                  <a:pt x="1758" y="79"/>
                </a:lnTo>
                <a:lnTo>
                  <a:pt x="1747" y="64"/>
                </a:lnTo>
                <a:lnTo>
                  <a:pt x="1737" y="52"/>
                </a:lnTo>
                <a:lnTo>
                  <a:pt x="1723" y="40"/>
                </a:lnTo>
                <a:lnTo>
                  <a:pt x="1710" y="30"/>
                </a:lnTo>
                <a:lnTo>
                  <a:pt x="1695" y="21"/>
                </a:lnTo>
                <a:lnTo>
                  <a:pt x="1688" y="18"/>
                </a:lnTo>
                <a:lnTo>
                  <a:pt x="1679" y="13"/>
                </a:lnTo>
                <a:lnTo>
                  <a:pt x="1671" y="10"/>
                </a:lnTo>
                <a:lnTo>
                  <a:pt x="1662" y="7"/>
                </a:lnTo>
                <a:lnTo>
                  <a:pt x="1655" y="6"/>
                </a:lnTo>
                <a:lnTo>
                  <a:pt x="1646" y="3"/>
                </a:lnTo>
                <a:lnTo>
                  <a:pt x="1637" y="2"/>
                </a:lnTo>
                <a:lnTo>
                  <a:pt x="1628" y="0"/>
                </a:lnTo>
                <a:lnTo>
                  <a:pt x="1619" y="0"/>
                </a:lnTo>
                <a:lnTo>
                  <a:pt x="1610" y="0"/>
                </a:lnTo>
                <a:lnTo>
                  <a:pt x="1610" y="0"/>
                </a:lnTo>
                <a:lnTo>
                  <a:pt x="1610"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00" name="Rectangle 104"/>
          <p:cNvSpPr>
            <a:spLocks noChangeArrowheads="1"/>
          </p:cNvSpPr>
          <p:nvPr/>
        </p:nvSpPr>
        <p:spPr bwMode="auto">
          <a:xfrm>
            <a:off x="6451600" y="1360488"/>
            <a:ext cx="9080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dirty="0" smtClean="0">
                <a:ln>
                  <a:noFill/>
                </a:ln>
                <a:solidFill>
                  <a:srgbClr val="000000"/>
                </a:solidFill>
                <a:effectLst/>
                <a:latin typeface="華康標楷體" charset="-120"/>
                <a:ea typeface="華康標楷體" charset="-120"/>
              </a:rPr>
              <a:t>永續環境與</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1001" name="Rectangle 105"/>
          <p:cNvSpPr>
            <a:spLocks noChangeArrowheads="1"/>
          </p:cNvSpPr>
          <p:nvPr/>
        </p:nvSpPr>
        <p:spPr bwMode="auto">
          <a:xfrm>
            <a:off x="6451600" y="1547813"/>
            <a:ext cx="9080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綠建築研發</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1002" name="Rectangle 106"/>
          <p:cNvSpPr>
            <a:spLocks noChangeArrowheads="1"/>
          </p:cNvSpPr>
          <p:nvPr/>
        </p:nvSpPr>
        <p:spPr bwMode="auto">
          <a:xfrm>
            <a:off x="6684963" y="1735138"/>
            <a:ext cx="4127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中心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1004" name="Freeform 108"/>
          <p:cNvSpPr>
            <a:spLocks/>
          </p:cNvSpPr>
          <p:nvPr/>
        </p:nvSpPr>
        <p:spPr bwMode="auto">
          <a:xfrm>
            <a:off x="6367463" y="5570538"/>
            <a:ext cx="946150" cy="947738"/>
          </a:xfrm>
          <a:custGeom>
            <a:avLst/>
            <a:gdLst/>
            <a:ahLst/>
            <a:cxnLst>
              <a:cxn ang="0">
                <a:pos x="179" y="0"/>
              </a:cxn>
              <a:cxn ang="0">
                <a:pos x="161" y="0"/>
              </a:cxn>
              <a:cxn ang="0">
                <a:pos x="143" y="3"/>
              </a:cxn>
              <a:cxn ang="0">
                <a:pos x="125" y="7"/>
              </a:cxn>
              <a:cxn ang="0">
                <a:pos x="109" y="13"/>
              </a:cxn>
              <a:cxn ang="0">
                <a:pos x="94" y="21"/>
              </a:cxn>
              <a:cxn ang="0">
                <a:pos x="64" y="40"/>
              </a:cxn>
              <a:cxn ang="0">
                <a:pos x="40" y="64"/>
              </a:cxn>
              <a:cxn ang="0">
                <a:pos x="21" y="94"/>
              </a:cxn>
              <a:cxn ang="0">
                <a:pos x="13" y="109"/>
              </a:cxn>
              <a:cxn ang="0">
                <a:pos x="7" y="125"/>
              </a:cxn>
              <a:cxn ang="0">
                <a:pos x="3" y="143"/>
              </a:cxn>
              <a:cxn ang="0">
                <a:pos x="0" y="161"/>
              </a:cxn>
              <a:cxn ang="0">
                <a:pos x="0" y="179"/>
              </a:cxn>
              <a:cxn ang="0">
                <a:pos x="0" y="1610"/>
              </a:cxn>
              <a:cxn ang="0">
                <a:pos x="0" y="1628"/>
              </a:cxn>
              <a:cxn ang="0">
                <a:pos x="3" y="1646"/>
              </a:cxn>
              <a:cxn ang="0">
                <a:pos x="7" y="1662"/>
              </a:cxn>
              <a:cxn ang="0">
                <a:pos x="13" y="1679"/>
              </a:cxn>
              <a:cxn ang="0">
                <a:pos x="21" y="1695"/>
              </a:cxn>
              <a:cxn ang="0">
                <a:pos x="40" y="1723"/>
              </a:cxn>
              <a:cxn ang="0">
                <a:pos x="64" y="1747"/>
              </a:cxn>
              <a:cxn ang="0">
                <a:pos x="94" y="1767"/>
              </a:cxn>
              <a:cxn ang="0">
                <a:pos x="109" y="1774"/>
              </a:cxn>
              <a:cxn ang="0">
                <a:pos x="125" y="1780"/>
              </a:cxn>
              <a:cxn ang="0">
                <a:pos x="143" y="1785"/>
              </a:cxn>
              <a:cxn ang="0">
                <a:pos x="161" y="1788"/>
              </a:cxn>
              <a:cxn ang="0">
                <a:pos x="179" y="1789"/>
              </a:cxn>
              <a:cxn ang="0">
                <a:pos x="179" y="1789"/>
              </a:cxn>
              <a:cxn ang="0">
                <a:pos x="1610" y="1789"/>
              </a:cxn>
              <a:cxn ang="0">
                <a:pos x="1628" y="1788"/>
              </a:cxn>
              <a:cxn ang="0">
                <a:pos x="1646" y="1785"/>
              </a:cxn>
              <a:cxn ang="0">
                <a:pos x="1662" y="1780"/>
              </a:cxn>
              <a:cxn ang="0">
                <a:pos x="1679" y="1774"/>
              </a:cxn>
              <a:cxn ang="0">
                <a:pos x="1695" y="1767"/>
              </a:cxn>
              <a:cxn ang="0">
                <a:pos x="1723" y="1747"/>
              </a:cxn>
              <a:cxn ang="0">
                <a:pos x="1747" y="1723"/>
              </a:cxn>
              <a:cxn ang="0">
                <a:pos x="1767" y="1695"/>
              </a:cxn>
              <a:cxn ang="0">
                <a:pos x="1774" y="1679"/>
              </a:cxn>
              <a:cxn ang="0">
                <a:pos x="1780" y="1662"/>
              </a:cxn>
              <a:cxn ang="0">
                <a:pos x="1785" y="1646"/>
              </a:cxn>
              <a:cxn ang="0">
                <a:pos x="1788" y="1628"/>
              </a:cxn>
              <a:cxn ang="0">
                <a:pos x="1789" y="1610"/>
              </a:cxn>
              <a:cxn ang="0">
                <a:pos x="1789" y="1610"/>
              </a:cxn>
              <a:cxn ang="0">
                <a:pos x="1789" y="170"/>
              </a:cxn>
              <a:cxn ang="0">
                <a:pos x="1786" y="152"/>
              </a:cxn>
              <a:cxn ang="0">
                <a:pos x="1783" y="134"/>
              </a:cxn>
              <a:cxn ang="0">
                <a:pos x="1777" y="118"/>
              </a:cxn>
              <a:cxn ang="0">
                <a:pos x="1771" y="101"/>
              </a:cxn>
              <a:cxn ang="0">
                <a:pos x="1758" y="79"/>
              </a:cxn>
              <a:cxn ang="0">
                <a:pos x="1737" y="52"/>
              </a:cxn>
              <a:cxn ang="0">
                <a:pos x="1710" y="30"/>
              </a:cxn>
              <a:cxn ang="0">
                <a:pos x="1688" y="18"/>
              </a:cxn>
              <a:cxn ang="0">
                <a:pos x="1671" y="10"/>
              </a:cxn>
              <a:cxn ang="0">
                <a:pos x="1655" y="6"/>
              </a:cxn>
              <a:cxn ang="0">
                <a:pos x="1637" y="1"/>
              </a:cxn>
              <a:cxn ang="0">
                <a:pos x="1619" y="0"/>
              </a:cxn>
              <a:cxn ang="0">
                <a:pos x="1610" y="0"/>
              </a:cxn>
            </a:cxnLst>
            <a:rect l="0" t="0" r="r" b="b"/>
            <a:pathLst>
              <a:path w="1789" h="1789">
                <a:moveTo>
                  <a:pt x="1610" y="0"/>
                </a:moveTo>
                <a:lnTo>
                  <a:pt x="179" y="0"/>
                </a:lnTo>
                <a:lnTo>
                  <a:pt x="170" y="0"/>
                </a:lnTo>
                <a:lnTo>
                  <a:pt x="161" y="0"/>
                </a:lnTo>
                <a:lnTo>
                  <a:pt x="152" y="1"/>
                </a:lnTo>
                <a:lnTo>
                  <a:pt x="143" y="3"/>
                </a:lnTo>
                <a:lnTo>
                  <a:pt x="134" y="6"/>
                </a:lnTo>
                <a:lnTo>
                  <a:pt x="125" y="7"/>
                </a:lnTo>
                <a:lnTo>
                  <a:pt x="118" y="10"/>
                </a:lnTo>
                <a:lnTo>
                  <a:pt x="109" y="13"/>
                </a:lnTo>
                <a:lnTo>
                  <a:pt x="101" y="18"/>
                </a:lnTo>
                <a:lnTo>
                  <a:pt x="94" y="21"/>
                </a:lnTo>
                <a:lnTo>
                  <a:pt x="79" y="30"/>
                </a:lnTo>
                <a:lnTo>
                  <a:pt x="64" y="40"/>
                </a:lnTo>
                <a:lnTo>
                  <a:pt x="52" y="52"/>
                </a:lnTo>
                <a:lnTo>
                  <a:pt x="40" y="64"/>
                </a:lnTo>
                <a:lnTo>
                  <a:pt x="30" y="79"/>
                </a:lnTo>
                <a:lnTo>
                  <a:pt x="21" y="94"/>
                </a:lnTo>
                <a:lnTo>
                  <a:pt x="18" y="101"/>
                </a:lnTo>
                <a:lnTo>
                  <a:pt x="13" y="109"/>
                </a:lnTo>
                <a:lnTo>
                  <a:pt x="10" y="118"/>
                </a:lnTo>
                <a:lnTo>
                  <a:pt x="7" y="125"/>
                </a:lnTo>
                <a:lnTo>
                  <a:pt x="6" y="134"/>
                </a:lnTo>
                <a:lnTo>
                  <a:pt x="3" y="143"/>
                </a:lnTo>
                <a:lnTo>
                  <a:pt x="1" y="152"/>
                </a:lnTo>
                <a:lnTo>
                  <a:pt x="0" y="161"/>
                </a:lnTo>
                <a:lnTo>
                  <a:pt x="0" y="170"/>
                </a:lnTo>
                <a:lnTo>
                  <a:pt x="0" y="179"/>
                </a:lnTo>
                <a:lnTo>
                  <a:pt x="0" y="179"/>
                </a:lnTo>
                <a:lnTo>
                  <a:pt x="0" y="1610"/>
                </a:lnTo>
                <a:lnTo>
                  <a:pt x="0" y="1619"/>
                </a:lnTo>
                <a:lnTo>
                  <a:pt x="0" y="1628"/>
                </a:lnTo>
                <a:lnTo>
                  <a:pt x="1" y="1637"/>
                </a:lnTo>
                <a:lnTo>
                  <a:pt x="3" y="1646"/>
                </a:lnTo>
                <a:lnTo>
                  <a:pt x="6" y="1655"/>
                </a:lnTo>
                <a:lnTo>
                  <a:pt x="7" y="1662"/>
                </a:lnTo>
                <a:lnTo>
                  <a:pt x="10" y="1671"/>
                </a:lnTo>
                <a:lnTo>
                  <a:pt x="13" y="1679"/>
                </a:lnTo>
                <a:lnTo>
                  <a:pt x="18" y="1688"/>
                </a:lnTo>
                <a:lnTo>
                  <a:pt x="21" y="1695"/>
                </a:lnTo>
                <a:lnTo>
                  <a:pt x="30" y="1710"/>
                </a:lnTo>
                <a:lnTo>
                  <a:pt x="40" y="1723"/>
                </a:lnTo>
                <a:lnTo>
                  <a:pt x="52" y="1737"/>
                </a:lnTo>
                <a:lnTo>
                  <a:pt x="64" y="1747"/>
                </a:lnTo>
                <a:lnTo>
                  <a:pt x="79" y="1758"/>
                </a:lnTo>
                <a:lnTo>
                  <a:pt x="94" y="1767"/>
                </a:lnTo>
                <a:lnTo>
                  <a:pt x="101" y="1771"/>
                </a:lnTo>
                <a:lnTo>
                  <a:pt x="109" y="1774"/>
                </a:lnTo>
                <a:lnTo>
                  <a:pt x="118" y="1777"/>
                </a:lnTo>
                <a:lnTo>
                  <a:pt x="125" y="1780"/>
                </a:lnTo>
                <a:lnTo>
                  <a:pt x="134" y="1783"/>
                </a:lnTo>
                <a:lnTo>
                  <a:pt x="143" y="1785"/>
                </a:lnTo>
                <a:lnTo>
                  <a:pt x="152" y="1786"/>
                </a:lnTo>
                <a:lnTo>
                  <a:pt x="161" y="1788"/>
                </a:lnTo>
                <a:lnTo>
                  <a:pt x="170" y="1789"/>
                </a:lnTo>
                <a:lnTo>
                  <a:pt x="179" y="1789"/>
                </a:lnTo>
                <a:lnTo>
                  <a:pt x="179" y="1789"/>
                </a:lnTo>
                <a:lnTo>
                  <a:pt x="179" y="1789"/>
                </a:lnTo>
                <a:lnTo>
                  <a:pt x="1610" y="1789"/>
                </a:lnTo>
                <a:lnTo>
                  <a:pt x="1610" y="1789"/>
                </a:lnTo>
                <a:lnTo>
                  <a:pt x="1619" y="1789"/>
                </a:lnTo>
                <a:lnTo>
                  <a:pt x="1628" y="1788"/>
                </a:lnTo>
                <a:lnTo>
                  <a:pt x="1637" y="1786"/>
                </a:lnTo>
                <a:lnTo>
                  <a:pt x="1646" y="1785"/>
                </a:lnTo>
                <a:lnTo>
                  <a:pt x="1655" y="1783"/>
                </a:lnTo>
                <a:lnTo>
                  <a:pt x="1662" y="1780"/>
                </a:lnTo>
                <a:lnTo>
                  <a:pt x="1671" y="1777"/>
                </a:lnTo>
                <a:lnTo>
                  <a:pt x="1679" y="1774"/>
                </a:lnTo>
                <a:lnTo>
                  <a:pt x="1688" y="1771"/>
                </a:lnTo>
                <a:lnTo>
                  <a:pt x="1695" y="1767"/>
                </a:lnTo>
                <a:lnTo>
                  <a:pt x="1710" y="1758"/>
                </a:lnTo>
                <a:lnTo>
                  <a:pt x="1723" y="1747"/>
                </a:lnTo>
                <a:lnTo>
                  <a:pt x="1737" y="1737"/>
                </a:lnTo>
                <a:lnTo>
                  <a:pt x="1747" y="1723"/>
                </a:lnTo>
                <a:lnTo>
                  <a:pt x="1758" y="1710"/>
                </a:lnTo>
                <a:lnTo>
                  <a:pt x="1767" y="1695"/>
                </a:lnTo>
                <a:lnTo>
                  <a:pt x="1771" y="1688"/>
                </a:lnTo>
                <a:lnTo>
                  <a:pt x="1774" y="1679"/>
                </a:lnTo>
                <a:lnTo>
                  <a:pt x="1777" y="1671"/>
                </a:lnTo>
                <a:lnTo>
                  <a:pt x="1780" y="1662"/>
                </a:lnTo>
                <a:lnTo>
                  <a:pt x="1783" y="1655"/>
                </a:lnTo>
                <a:lnTo>
                  <a:pt x="1785" y="1646"/>
                </a:lnTo>
                <a:lnTo>
                  <a:pt x="1786" y="1637"/>
                </a:lnTo>
                <a:lnTo>
                  <a:pt x="1788" y="1628"/>
                </a:lnTo>
                <a:lnTo>
                  <a:pt x="1789" y="1619"/>
                </a:lnTo>
                <a:lnTo>
                  <a:pt x="1789" y="1610"/>
                </a:lnTo>
                <a:lnTo>
                  <a:pt x="1789" y="1610"/>
                </a:lnTo>
                <a:lnTo>
                  <a:pt x="1789" y="1610"/>
                </a:lnTo>
                <a:lnTo>
                  <a:pt x="1789" y="179"/>
                </a:lnTo>
                <a:lnTo>
                  <a:pt x="1789" y="170"/>
                </a:lnTo>
                <a:lnTo>
                  <a:pt x="1788" y="161"/>
                </a:lnTo>
                <a:lnTo>
                  <a:pt x="1786" y="152"/>
                </a:lnTo>
                <a:lnTo>
                  <a:pt x="1785" y="143"/>
                </a:lnTo>
                <a:lnTo>
                  <a:pt x="1783" y="134"/>
                </a:lnTo>
                <a:lnTo>
                  <a:pt x="1780" y="125"/>
                </a:lnTo>
                <a:lnTo>
                  <a:pt x="1777" y="118"/>
                </a:lnTo>
                <a:lnTo>
                  <a:pt x="1774" y="109"/>
                </a:lnTo>
                <a:lnTo>
                  <a:pt x="1771" y="101"/>
                </a:lnTo>
                <a:lnTo>
                  <a:pt x="1767" y="94"/>
                </a:lnTo>
                <a:lnTo>
                  <a:pt x="1758" y="79"/>
                </a:lnTo>
                <a:lnTo>
                  <a:pt x="1747" y="64"/>
                </a:lnTo>
                <a:lnTo>
                  <a:pt x="1737" y="52"/>
                </a:lnTo>
                <a:lnTo>
                  <a:pt x="1723" y="40"/>
                </a:lnTo>
                <a:lnTo>
                  <a:pt x="1710" y="30"/>
                </a:lnTo>
                <a:lnTo>
                  <a:pt x="1695" y="21"/>
                </a:lnTo>
                <a:lnTo>
                  <a:pt x="1688" y="18"/>
                </a:lnTo>
                <a:lnTo>
                  <a:pt x="1679" y="13"/>
                </a:lnTo>
                <a:lnTo>
                  <a:pt x="1671" y="10"/>
                </a:lnTo>
                <a:lnTo>
                  <a:pt x="1662" y="7"/>
                </a:lnTo>
                <a:lnTo>
                  <a:pt x="1655" y="6"/>
                </a:lnTo>
                <a:lnTo>
                  <a:pt x="1646" y="3"/>
                </a:lnTo>
                <a:lnTo>
                  <a:pt x="1637" y="1"/>
                </a:lnTo>
                <a:lnTo>
                  <a:pt x="1628" y="0"/>
                </a:lnTo>
                <a:lnTo>
                  <a:pt x="1619" y="0"/>
                </a:lnTo>
                <a:lnTo>
                  <a:pt x="1610" y="0"/>
                </a:lnTo>
                <a:lnTo>
                  <a:pt x="1610" y="0"/>
                </a:lnTo>
                <a:lnTo>
                  <a:pt x="1610"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07" name="Rectangle 111"/>
          <p:cNvSpPr>
            <a:spLocks noChangeArrowheads="1"/>
          </p:cNvSpPr>
          <p:nvPr/>
        </p:nvSpPr>
        <p:spPr bwMode="auto">
          <a:xfrm>
            <a:off x="6527800" y="5872163"/>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關懷社會</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1008" name="Rectangle 112"/>
          <p:cNvSpPr>
            <a:spLocks noChangeArrowheads="1"/>
          </p:cNvSpPr>
          <p:nvPr/>
        </p:nvSpPr>
        <p:spPr bwMode="auto">
          <a:xfrm>
            <a:off x="6527800" y="6057900"/>
            <a:ext cx="742950" cy="1984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200" b="0" i="0" u="none" strike="noStrike" cap="none" normalizeH="0" baseline="0" smtClean="0">
                <a:ln>
                  <a:noFill/>
                </a:ln>
                <a:solidFill>
                  <a:srgbClr val="000000"/>
                </a:solidFill>
                <a:effectLst/>
                <a:latin typeface="華康標楷體" charset="-120"/>
                <a:ea typeface="華康標楷體" charset="-120"/>
              </a:rPr>
              <a:t>部落義築</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1009" name="Freeform 113"/>
          <p:cNvSpPr>
            <a:spLocks/>
          </p:cNvSpPr>
          <p:nvPr/>
        </p:nvSpPr>
        <p:spPr bwMode="auto">
          <a:xfrm>
            <a:off x="2984500" y="2100263"/>
            <a:ext cx="706438" cy="727075"/>
          </a:xfrm>
          <a:custGeom>
            <a:avLst/>
            <a:gdLst/>
            <a:ahLst/>
            <a:cxnLst>
              <a:cxn ang="0">
                <a:pos x="207" y="106"/>
              </a:cxn>
              <a:cxn ang="0">
                <a:pos x="807" y="0"/>
              </a:cxn>
              <a:cxn ang="0">
                <a:pos x="605" y="169"/>
              </a:cxn>
              <a:cxn ang="0">
                <a:pos x="1333" y="1036"/>
              </a:cxn>
              <a:cxn ang="0">
                <a:pos x="929" y="1375"/>
              </a:cxn>
              <a:cxn ang="0">
                <a:pos x="201" y="507"/>
              </a:cxn>
              <a:cxn ang="0">
                <a:pos x="0" y="677"/>
              </a:cxn>
              <a:cxn ang="0">
                <a:pos x="207" y="106"/>
              </a:cxn>
            </a:cxnLst>
            <a:rect l="0" t="0" r="r" b="b"/>
            <a:pathLst>
              <a:path w="1333" h="1375">
                <a:moveTo>
                  <a:pt x="207" y="106"/>
                </a:moveTo>
                <a:lnTo>
                  <a:pt x="807" y="0"/>
                </a:lnTo>
                <a:lnTo>
                  <a:pt x="605" y="169"/>
                </a:lnTo>
                <a:lnTo>
                  <a:pt x="1333" y="1036"/>
                </a:lnTo>
                <a:lnTo>
                  <a:pt x="929" y="1375"/>
                </a:lnTo>
                <a:lnTo>
                  <a:pt x="201" y="507"/>
                </a:lnTo>
                <a:lnTo>
                  <a:pt x="0" y="677"/>
                </a:lnTo>
                <a:lnTo>
                  <a:pt x="207" y="106"/>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10" name="Freeform 114"/>
          <p:cNvSpPr>
            <a:spLocks noEditPoints="1"/>
          </p:cNvSpPr>
          <p:nvPr/>
        </p:nvSpPr>
        <p:spPr bwMode="auto">
          <a:xfrm>
            <a:off x="2982913" y="2100263"/>
            <a:ext cx="714375" cy="733425"/>
          </a:xfrm>
          <a:custGeom>
            <a:avLst/>
            <a:gdLst/>
            <a:ahLst/>
            <a:cxnLst>
              <a:cxn ang="0">
                <a:pos x="75" y="474"/>
              </a:cxn>
              <a:cxn ang="0">
                <a:pos x="85" y="492"/>
              </a:cxn>
              <a:cxn ang="0">
                <a:pos x="9" y="665"/>
              </a:cxn>
              <a:cxn ang="0">
                <a:pos x="2" y="649"/>
              </a:cxn>
              <a:cxn ang="0">
                <a:pos x="179" y="189"/>
              </a:cxn>
              <a:cxn ang="0">
                <a:pos x="190" y="207"/>
              </a:cxn>
              <a:cxn ang="0">
                <a:pos x="112" y="380"/>
              </a:cxn>
              <a:cxn ang="0">
                <a:pos x="105" y="364"/>
              </a:cxn>
              <a:cxn ang="0">
                <a:pos x="421" y="66"/>
              </a:cxn>
              <a:cxn ang="0">
                <a:pos x="410" y="84"/>
              </a:cxn>
              <a:cxn ang="0">
                <a:pos x="223" y="103"/>
              </a:cxn>
              <a:cxn ang="0">
                <a:pos x="233" y="90"/>
              </a:cxn>
              <a:cxn ang="0">
                <a:pos x="719" y="13"/>
              </a:cxn>
              <a:cxn ang="0">
                <a:pos x="710" y="30"/>
              </a:cxn>
              <a:cxn ang="0">
                <a:pos x="521" y="51"/>
              </a:cxn>
              <a:cxn ang="0">
                <a:pos x="531" y="36"/>
              </a:cxn>
              <a:cxn ang="0">
                <a:pos x="654" y="136"/>
              </a:cxn>
              <a:cxn ang="0">
                <a:pos x="654" y="116"/>
              </a:cxn>
              <a:cxn ang="0">
                <a:pos x="806" y="5"/>
              </a:cxn>
              <a:cxn ang="0">
                <a:pos x="804" y="22"/>
              </a:cxn>
              <a:cxn ang="0">
                <a:pos x="771" y="358"/>
              </a:cxn>
              <a:cxn ang="0">
                <a:pos x="752" y="358"/>
              </a:cxn>
              <a:cxn ang="0">
                <a:pos x="640" y="204"/>
              </a:cxn>
              <a:cxn ang="0">
                <a:pos x="658" y="206"/>
              </a:cxn>
              <a:cxn ang="0">
                <a:pos x="967" y="590"/>
              </a:cxn>
              <a:cxn ang="0">
                <a:pos x="947" y="590"/>
              </a:cxn>
              <a:cxn ang="0">
                <a:pos x="835" y="437"/>
              </a:cxn>
              <a:cxn ang="0">
                <a:pos x="853" y="438"/>
              </a:cxn>
              <a:cxn ang="0">
                <a:pos x="1162" y="822"/>
              </a:cxn>
              <a:cxn ang="0">
                <a:pos x="1141" y="822"/>
              </a:cxn>
              <a:cxn ang="0">
                <a:pos x="1029" y="669"/>
              </a:cxn>
              <a:cxn ang="0">
                <a:pos x="1047" y="671"/>
              </a:cxn>
              <a:cxn ang="0">
                <a:pos x="1347" y="1044"/>
              </a:cxn>
              <a:cxn ang="0">
                <a:pos x="1318" y="1054"/>
              </a:cxn>
              <a:cxn ang="0">
                <a:pos x="1318" y="1035"/>
              </a:cxn>
              <a:cxn ang="0">
                <a:pos x="1222" y="905"/>
              </a:cxn>
              <a:cxn ang="0">
                <a:pos x="1241" y="901"/>
              </a:cxn>
              <a:cxn ang="0">
                <a:pos x="1092" y="1251"/>
              </a:cxn>
              <a:cxn ang="0">
                <a:pos x="1083" y="1233"/>
              </a:cxn>
              <a:cxn ang="0">
                <a:pos x="1236" y="1114"/>
              </a:cxn>
              <a:cxn ang="0">
                <a:pos x="1239" y="1133"/>
              </a:cxn>
              <a:cxn ang="0">
                <a:pos x="931" y="1387"/>
              </a:cxn>
              <a:cxn ang="0">
                <a:pos x="862" y="1300"/>
              </a:cxn>
              <a:cxn ang="0">
                <a:pos x="880" y="1293"/>
              </a:cxn>
              <a:cxn ang="0">
                <a:pos x="999" y="1308"/>
              </a:cxn>
              <a:cxn ang="0">
                <a:pos x="1010" y="1324"/>
              </a:cxn>
              <a:cxn ang="0">
                <a:pos x="667" y="1072"/>
              </a:cxn>
              <a:cxn ang="0">
                <a:pos x="680" y="1059"/>
              </a:cxn>
              <a:cxn ang="0">
                <a:pos x="806" y="1208"/>
              </a:cxn>
              <a:cxn ang="0">
                <a:pos x="789" y="1218"/>
              </a:cxn>
              <a:cxn ang="0">
                <a:pos x="472" y="841"/>
              </a:cxn>
              <a:cxn ang="0">
                <a:pos x="485" y="826"/>
              </a:cxn>
              <a:cxn ang="0">
                <a:pos x="610" y="975"/>
              </a:cxn>
              <a:cxn ang="0">
                <a:pos x="595" y="987"/>
              </a:cxn>
              <a:cxn ang="0">
                <a:pos x="278" y="608"/>
              </a:cxn>
              <a:cxn ang="0">
                <a:pos x="291" y="595"/>
              </a:cxn>
              <a:cxn ang="0">
                <a:pos x="416" y="744"/>
              </a:cxn>
              <a:cxn ang="0">
                <a:pos x="400" y="754"/>
              </a:cxn>
              <a:cxn ang="0">
                <a:pos x="79" y="629"/>
              </a:cxn>
              <a:cxn ang="0">
                <a:pos x="62" y="623"/>
              </a:cxn>
              <a:cxn ang="0">
                <a:pos x="203" y="495"/>
              </a:cxn>
              <a:cxn ang="0">
                <a:pos x="221" y="507"/>
              </a:cxn>
              <a:cxn ang="0">
                <a:pos x="211" y="523"/>
              </a:cxn>
            </a:cxnLst>
            <a:rect l="0" t="0" r="r" b="b"/>
            <a:pathLst>
              <a:path w="1350" h="1387">
                <a:moveTo>
                  <a:pt x="2" y="649"/>
                </a:moveTo>
                <a:lnTo>
                  <a:pt x="62" y="483"/>
                </a:lnTo>
                <a:lnTo>
                  <a:pt x="63" y="480"/>
                </a:lnTo>
                <a:lnTo>
                  <a:pt x="65" y="479"/>
                </a:lnTo>
                <a:lnTo>
                  <a:pt x="66" y="477"/>
                </a:lnTo>
                <a:lnTo>
                  <a:pt x="68" y="476"/>
                </a:lnTo>
                <a:lnTo>
                  <a:pt x="71" y="474"/>
                </a:lnTo>
                <a:lnTo>
                  <a:pt x="74" y="474"/>
                </a:lnTo>
                <a:lnTo>
                  <a:pt x="75" y="474"/>
                </a:lnTo>
                <a:lnTo>
                  <a:pt x="78" y="476"/>
                </a:lnTo>
                <a:lnTo>
                  <a:pt x="79" y="477"/>
                </a:lnTo>
                <a:lnTo>
                  <a:pt x="82" y="479"/>
                </a:lnTo>
                <a:lnTo>
                  <a:pt x="84" y="480"/>
                </a:lnTo>
                <a:lnTo>
                  <a:pt x="85" y="482"/>
                </a:lnTo>
                <a:lnTo>
                  <a:pt x="85" y="485"/>
                </a:lnTo>
                <a:lnTo>
                  <a:pt x="85" y="486"/>
                </a:lnTo>
                <a:lnTo>
                  <a:pt x="85" y="489"/>
                </a:lnTo>
                <a:lnTo>
                  <a:pt x="85" y="492"/>
                </a:lnTo>
                <a:lnTo>
                  <a:pt x="24" y="658"/>
                </a:lnTo>
                <a:lnTo>
                  <a:pt x="24" y="661"/>
                </a:lnTo>
                <a:lnTo>
                  <a:pt x="23" y="662"/>
                </a:lnTo>
                <a:lnTo>
                  <a:pt x="20" y="664"/>
                </a:lnTo>
                <a:lnTo>
                  <a:pt x="18" y="665"/>
                </a:lnTo>
                <a:lnTo>
                  <a:pt x="17" y="665"/>
                </a:lnTo>
                <a:lnTo>
                  <a:pt x="14" y="666"/>
                </a:lnTo>
                <a:lnTo>
                  <a:pt x="11" y="665"/>
                </a:lnTo>
                <a:lnTo>
                  <a:pt x="9" y="665"/>
                </a:lnTo>
                <a:lnTo>
                  <a:pt x="6" y="664"/>
                </a:lnTo>
                <a:lnTo>
                  <a:pt x="5" y="662"/>
                </a:lnTo>
                <a:lnTo>
                  <a:pt x="3" y="661"/>
                </a:lnTo>
                <a:lnTo>
                  <a:pt x="2" y="659"/>
                </a:lnTo>
                <a:lnTo>
                  <a:pt x="0" y="656"/>
                </a:lnTo>
                <a:lnTo>
                  <a:pt x="0" y="655"/>
                </a:lnTo>
                <a:lnTo>
                  <a:pt x="0" y="652"/>
                </a:lnTo>
                <a:lnTo>
                  <a:pt x="2" y="649"/>
                </a:lnTo>
                <a:lnTo>
                  <a:pt x="2" y="649"/>
                </a:lnTo>
                <a:close/>
                <a:moveTo>
                  <a:pt x="105" y="364"/>
                </a:moveTo>
                <a:lnTo>
                  <a:pt x="166" y="198"/>
                </a:lnTo>
                <a:lnTo>
                  <a:pt x="166" y="195"/>
                </a:lnTo>
                <a:lnTo>
                  <a:pt x="167" y="194"/>
                </a:lnTo>
                <a:lnTo>
                  <a:pt x="170" y="192"/>
                </a:lnTo>
                <a:lnTo>
                  <a:pt x="172" y="191"/>
                </a:lnTo>
                <a:lnTo>
                  <a:pt x="173" y="191"/>
                </a:lnTo>
                <a:lnTo>
                  <a:pt x="176" y="189"/>
                </a:lnTo>
                <a:lnTo>
                  <a:pt x="179" y="189"/>
                </a:lnTo>
                <a:lnTo>
                  <a:pt x="181" y="191"/>
                </a:lnTo>
                <a:lnTo>
                  <a:pt x="184" y="192"/>
                </a:lnTo>
                <a:lnTo>
                  <a:pt x="185" y="194"/>
                </a:lnTo>
                <a:lnTo>
                  <a:pt x="187" y="195"/>
                </a:lnTo>
                <a:lnTo>
                  <a:pt x="188" y="197"/>
                </a:lnTo>
                <a:lnTo>
                  <a:pt x="190" y="200"/>
                </a:lnTo>
                <a:lnTo>
                  <a:pt x="190" y="201"/>
                </a:lnTo>
                <a:lnTo>
                  <a:pt x="190" y="204"/>
                </a:lnTo>
                <a:lnTo>
                  <a:pt x="190" y="207"/>
                </a:lnTo>
                <a:lnTo>
                  <a:pt x="129" y="373"/>
                </a:lnTo>
                <a:lnTo>
                  <a:pt x="127" y="376"/>
                </a:lnTo>
                <a:lnTo>
                  <a:pt x="126" y="377"/>
                </a:lnTo>
                <a:lnTo>
                  <a:pt x="124" y="379"/>
                </a:lnTo>
                <a:lnTo>
                  <a:pt x="123" y="380"/>
                </a:lnTo>
                <a:lnTo>
                  <a:pt x="120" y="380"/>
                </a:lnTo>
                <a:lnTo>
                  <a:pt x="117" y="382"/>
                </a:lnTo>
                <a:lnTo>
                  <a:pt x="115" y="382"/>
                </a:lnTo>
                <a:lnTo>
                  <a:pt x="112" y="380"/>
                </a:lnTo>
                <a:lnTo>
                  <a:pt x="109" y="379"/>
                </a:lnTo>
                <a:lnTo>
                  <a:pt x="108" y="377"/>
                </a:lnTo>
                <a:lnTo>
                  <a:pt x="106" y="376"/>
                </a:lnTo>
                <a:lnTo>
                  <a:pt x="105" y="374"/>
                </a:lnTo>
                <a:lnTo>
                  <a:pt x="105" y="371"/>
                </a:lnTo>
                <a:lnTo>
                  <a:pt x="105" y="370"/>
                </a:lnTo>
                <a:lnTo>
                  <a:pt x="105" y="367"/>
                </a:lnTo>
                <a:lnTo>
                  <a:pt x="105" y="364"/>
                </a:lnTo>
                <a:lnTo>
                  <a:pt x="105" y="364"/>
                </a:lnTo>
                <a:close/>
                <a:moveTo>
                  <a:pt x="233" y="90"/>
                </a:moveTo>
                <a:lnTo>
                  <a:pt x="407" y="58"/>
                </a:lnTo>
                <a:lnTo>
                  <a:pt x="409" y="58"/>
                </a:lnTo>
                <a:lnTo>
                  <a:pt x="412" y="58"/>
                </a:lnTo>
                <a:lnTo>
                  <a:pt x="413" y="60"/>
                </a:lnTo>
                <a:lnTo>
                  <a:pt x="416" y="60"/>
                </a:lnTo>
                <a:lnTo>
                  <a:pt x="418" y="61"/>
                </a:lnTo>
                <a:lnTo>
                  <a:pt x="419" y="64"/>
                </a:lnTo>
                <a:lnTo>
                  <a:pt x="421" y="66"/>
                </a:lnTo>
                <a:lnTo>
                  <a:pt x="421" y="69"/>
                </a:lnTo>
                <a:lnTo>
                  <a:pt x="421" y="70"/>
                </a:lnTo>
                <a:lnTo>
                  <a:pt x="421" y="73"/>
                </a:lnTo>
                <a:lnTo>
                  <a:pt x="421" y="76"/>
                </a:lnTo>
                <a:lnTo>
                  <a:pt x="419" y="78"/>
                </a:lnTo>
                <a:lnTo>
                  <a:pt x="418" y="79"/>
                </a:lnTo>
                <a:lnTo>
                  <a:pt x="416" y="81"/>
                </a:lnTo>
                <a:lnTo>
                  <a:pt x="413" y="82"/>
                </a:lnTo>
                <a:lnTo>
                  <a:pt x="410" y="84"/>
                </a:lnTo>
                <a:lnTo>
                  <a:pt x="238" y="113"/>
                </a:lnTo>
                <a:lnTo>
                  <a:pt x="235" y="113"/>
                </a:lnTo>
                <a:lnTo>
                  <a:pt x="232" y="113"/>
                </a:lnTo>
                <a:lnTo>
                  <a:pt x="230" y="113"/>
                </a:lnTo>
                <a:lnTo>
                  <a:pt x="227" y="112"/>
                </a:lnTo>
                <a:lnTo>
                  <a:pt x="226" y="110"/>
                </a:lnTo>
                <a:lnTo>
                  <a:pt x="224" y="107"/>
                </a:lnTo>
                <a:lnTo>
                  <a:pt x="223" y="106"/>
                </a:lnTo>
                <a:lnTo>
                  <a:pt x="223" y="103"/>
                </a:lnTo>
                <a:lnTo>
                  <a:pt x="223" y="101"/>
                </a:lnTo>
                <a:lnTo>
                  <a:pt x="223" y="98"/>
                </a:lnTo>
                <a:lnTo>
                  <a:pt x="224" y="95"/>
                </a:lnTo>
                <a:lnTo>
                  <a:pt x="224" y="94"/>
                </a:lnTo>
                <a:lnTo>
                  <a:pt x="226" y="93"/>
                </a:lnTo>
                <a:lnTo>
                  <a:pt x="229" y="91"/>
                </a:lnTo>
                <a:lnTo>
                  <a:pt x="230" y="90"/>
                </a:lnTo>
                <a:lnTo>
                  <a:pt x="233" y="90"/>
                </a:lnTo>
                <a:lnTo>
                  <a:pt x="233" y="90"/>
                </a:lnTo>
                <a:close/>
                <a:moveTo>
                  <a:pt x="531" y="36"/>
                </a:moveTo>
                <a:lnTo>
                  <a:pt x="706" y="6"/>
                </a:lnTo>
                <a:lnTo>
                  <a:pt x="707" y="6"/>
                </a:lnTo>
                <a:lnTo>
                  <a:pt x="710" y="6"/>
                </a:lnTo>
                <a:lnTo>
                  <a:pt x="713" y="6"/>
                </a:lnTo>
                <a:lnTo>
                  <a:pt x="715" y="8"/>
                </a:lnTo>
                <a:lnTo>
                  <a:pt x="716" y="9"/>
                </a:lnTo>
                <a:lnTo>
                  <a:pt x="718" y="11"/>
                </a:lnTo>
                <a:lnTo>
                  <a:pt x="719" y="13"/>
                </a:lnTo>
                <a:lnTo>
                  <a:pt x="719" y="16"/>
                </a:lnTo>
                <a:lnTo>
                  <a:pt x="721" y="18"/>
                </a:lnTo>
                <a:lnTo>
                  <a:pt x="719" y="21"/>
                </a:lnTo>
                <a:lnTo>
                  <a:pt x="719" y="22"/>
                </a:lnTo>
                <a:lnTo>
                  <a:pt x="718" y="25"/>
                </a:lnTo>
                <a:lnTo>
                  <a:pt x="716" y="27"/>
                </a:lnTo>
                <a:lnTo>
                  <a:pt x="715" y="28"/>
                </a:lnTo>
                <a:lnTo>
                  <a:pt x="712" y="30"/>
                </a:lnTo>
                <a:lnTo>
                  <a:pt x="710" y="30"/>
                </a:lnTo>
                <a:lnTo>
                  <a:pt x="536" y="61"/>
                </a:lnTo>
                <a:lnTo>
                  <a:pt x="533" y="61"/>
                </a:lnTo>
                <a:lnTo>
                  <a:pt x="531" y="61"/>
                </a:lnTo>
                <a:lnTo>
                  <a:pt x="528" y="60"/>
                </a:lnTo>
                <a:lnTo>
                  <a:pt x="527" y="60"/>
                </a:lnTo>
                <a:lnTo>
                  <a:pt x="524" y="57"/>
                </a:lnTo>
                <a:lnTo>
                  <a:pt x="522" y="55"/>
                </a:lnTo>
                <a:lnTo>
                  <a:pt x="522" y="54"/>
                </a:lnTo>
                <a:lnTo>
                  <a:pt x="521" y="51"/>
                </a:lnTo>
                <a:lnTo>
                  <a:pt x="521" y="48"/>
                </a:lnTo>
                <a:lnTo>
                  <a:pt x="521" y="46"/>
                </a:lnTo>
                <a:lnTo>
                  <a:pt x="522" y="43"/>
                </a:lnTo>
                <a:lnTo>
                  <a:pt x="522" y="42"/>
                </a:lnTo>
                <a:lnTo>
                  <a:pt x="524" y="39"/>
                </a:lnTo>
                <a:lnTo>
                  <a:pt x="527" y="37"/>
                </a:lnTo>
                <a:lnTo>
                  <a:pt x="528" y="37"/>
                </a:lnTo>
                <a:lnTo>
                  <a:pt x="531" y="36"/>
                </a:lnTo>
                <a:lnTo>
                  <a:pt x="531" y="36"/>
                </a:lnTo>
                <a:close/>
                <a:moveTo>
                  <a:pt x="804" y="22"/>
                </a:moveTo>
                <a:lnTo>
                  <a:pt x="670" y="136"/>
                </a:lnTo>
                <a:lnTo>
                  <a:pt x="667" y="137"/>
                </a:lnTo>
                <a:lnTo>
                  <a:pt x="665" y="139"/>
                </a:lnTo>
                <a:lnTo>
                  <a:pt x="662" y="139"/>
                </a:lnTo>
                <a:lnTo>
                  <a:pt x="659" y="139"/>
                </a:lnTo>
                <a:lnTo>
                  <a:pt x="658" y="139"/>
                </a:lnTo>
                <a:lnTo>
                  <a:pt x="655" y="137"/>
                </a:lnTo>
                <a:lnTo>
                  <a:pt x="654" y="136"/>
                </a:lnTo>
                <a:lnTo>
                  <a:pt x="652" y="134"/>
                </a:lnTo>
                <a:lnTo>
                  <a:pt x="651" y="133"/>
                </a:lnTo>
                <a:lnTo>
                  <a:pt x="649" y="130"/>
                </a:lnTo>
                <a:lnTo>
                  <a:pt x="649" y="127"/>
                </a:lnTo>
                <a:lnTo>
                  <a:pt x="649" y="125"/>
                </a:lnTo>
                <a:lnTo>
                  <a:pt x="649" y="122"/>
                </a:lnTo>
                <a:lnTo>
                  <a:pt x="651" y="121"/>
                </a:lnTo>
                <a:lnTo>
                  <a:pt x="651" y="118"/>
                </a:lnTo>
                <a:lnTo>
                  <a:pt x="654" y="116"/>
                </a:lnTo>
                <a:lnTo>
                  <a:pt x="788" y="3"/>
                </a:lnTo>
                <a:lnTo>
                  <a:pt x="791" y="2"/>
                </a:lnTo>
                <a:lnTo>
                  <a:pt x="792" y="0"/>
                </a:lnTo>
                <a:lnTo>
                  <a:pt x="795" y="0"/>
                </a:lnTo>
                <a:lnTo>
                  <a:pt x="798" y="0"/>
                </a:lnTo>
                <a:lnTo>
                  <a:pt x="800" y="0"/>
                </a:lnTo>
                <a:lnTo>
                  <a:pt x="803" y="2"/>
                </a:lnTo>
                <a:lnTo>
                  <a:pt x="804" y="3"/>
                </a:lnTo>
                <a:lnTo>
                  <a:pt x="806" y="5"/>
                </a:lnTo>
                <a:lnTo>
                  <a:pt x="807" y="6"/>
                </a:lnTo>
                <a:lnTo>
                  <a:pt x="809" y="9"/>
                </a:lnTo>
                <a:lnTo>
                  <a:pt x="809" y="11"/>
                </a:lnTo>
                <a:lnTo>
                  <a:pt x="809" y="13"/>
                </a:lnTo>
                <a:lnTo>
                  <a:pt x="809" y="16"/>
                </a:lnTo>
                <a:lnTo>
                  <a:pt x="807" y="18"/>
                </a:lnTo>
                <a:lnTo>
                  <a:pt x="806" y="21"/>
                </a:lnTo>
                <a:lnTo>
                  <a:pt x="804" y="22"/>
                </a:lnTo>
                <a:lnTo>
                  <a:pt x="804" y="22"/>
                </a:lnTo>
                <a:close/>
                <a:moveTo>
                  <a:pt x="658" y="206"/>
                </a:moveTo>
                <a:lnTo>
                  <a:pt x="771" y="341"/>
                </a:lnTo>
                <a:lnTo>
                  <a:pt x="773" y="344"/>
                </a:lnTo>
                <a:lnTo>
                  <a:pt x="774" y="346"/>
                </a:lnTo>
                <a:lnTo>
                  <a:pt x="774" y="349"/>
                </a:lnTo>
                <a:lnTo>
                  <a:pt x="774" y="350"/>
                </a:lnTo>
                <a:lnTo>
                  <a:pt x="774" y="353"/>
                </a:lnTo>
                <a:lnTo>
                  <a:pt x="773" y="356"/>
                </a:lnTo>
                <a:lnTo>
                  <a:pt x="771" y="358"/>
                </a:lnTo>
                <a:lnTo>
                  <a:pt x="770" y="359"/>
                </a:lnTo>
                <a:lnTo>
                  <a:pt x="768" y="361"/>
                </a:lnTo>
                <a:lnTo>
                  <a:pt x="765" y="362"/>
                </a:lnTo>
                <a:lnTo>
                  <a:pt x="764" y="362"/>
                </a:lnTo>
                <a:lnTo>
                  <a:pt x="761" y="362"/>
                </a:lnTo>
                <a:lnTo>
                  <a:pt x="758" y="362"/>
                </a:lnTo>
                <a:lnTo>
                  <a:pt x="756" y="361"/>
                </a:lnTo>
                <a:lnTo>
                  <a:pt x="753" y="359"/>
                </a:lnTo>
                <a:lnTo>
                  <a:pt x="752" y="358"/>
                </a:lnTo>
                <a:lnTo>
                  <a:pt x="639" y="222"/>
                </a:lnTo>
                <a:lnTo>
                  <a:pt x="637" y="221"/>
                </a:lnTo>
                <a:lnTo>
                  <a:pt x="636" y="218"/>
                </a:lnTo>
                <a:lnTo>
                  <a:pt x="636" y="216"/>
                </a:lnTo>
                <a:lnTo>
                  <a:pt x="636" y="213"/>
                </a:lnTo>
                <a:lnTo>
                  <a:pt x="636" y="212"/>
                </a:lnTo>
                <a:lnTo>
                  <a:pt x="637" y="209"/>
                </a:lnTo>
                <a:lnTo>
                  <a:pt x="639" y="207"/>
                </a:lnTo>
                <a:lnTo>
                  <a:pt x="640" y="204"/>
                </a:lnTo>
                <a:lnTo>
                  <a:pt x="642" y="203"/>
                </a:lnTo>
                <a:lnTo>
                  <a:pt x="645" y="203"/>
                </a:lnTo>
                <a:lnTo>
                  <a:pt x="648" y="201"/>
                </a:lnTo>
                <a:lnTo>
                  <a:pt x="649" y="201"/>
                </a:lnTo>
                <a:lnTo>
                  <a:pt x="652" y="203"/>
                </a:lnTo>
                <a:lnTo>
                  <a:pt x="654" y="203"/>
                </a:lnTo>
                <a:lnTo>
                  <a:pt x="656" y="204"/>
                </a:lnTo>
                <a:lnTo>
                  <a:pt x="658" y="206"/>
                </a:lnTo>
                <a:lnTo>
                  <a:pt x="658" y="206"/>
                </a:lnTo>
                <a:close/>
                <a:moveTo>
                  <a:pt x="853" y="438"/>
                </a:moveTo>
                <a:lnTo>
                  <a:pt x="967" y="574"/>
                </a:lnTo>
                <a:lnTo>
                  <a:pt x="968" y="576"/>
                </a:lnTo>
                <a:lnTo>
                  <a:pt x="968" y="579"/>
                </a:lnTo>
                <a:lnTo>
                  <a:pt x="970" y="580"/>
                </a:lnTo>
                <a:lnTo>
                  <a:pt x="970" y="583"/>
                </a:lnTo>
                <a:lnTo>
                  <a:pt x="968" y="586"/>
                </a:lnTo>
                <a:lnTo>
                  <a:pt x="968" y="587"/>
                </a:lnTo>
                <a:lnTo>
                  <a:pt x="967" y="590"/>
                </a:lnTo>
                <a:lnTo>
                  <a:pt x="965" y="592"/>
                </a:lnTo>
                <a:lnTo>
                  <a:pt x="962" y="593"/>
                </a:lnTo>
                <a:lnTo>
                  <a:pt x="961" y="593"/>
                </a:lnTo>
                <a:lnTo>
                  <a:pt x="958" y="595"/>
                </a:lnTo>
                <a:lnTo>
                  <a:pt x="956" y="595"/>
                </a:lnTo>
                <a:lnTo>
                  <a:pt x="953" y="593"/>
                </a:lnTo>
                <a:lnTo>
                  <a:pt x="950" y="593"/>
                </a:lnTo>
                <a:lnTo>
                  <a:pt x="949" y="592"/>
                </a:lnTo>
                <a:lnTo>
                  <a:pt x="947" y="590"/>
                </a:lnTo>
                <a:lnTo>
                  <a:pt x="834" y="455"/>
                </a:lnTo>
                <a:lnTo>
                  <a:pt x="832" y="453"/>
                </a:lnTo>
                <a:lnTo>
                  <a:pt x="831" y="450"/>
                </a:lnTo>
                <a:lnTo>
                  <a:pt x="831" y="447"/>
                </a:lnTo>
                <a:lnTo>
                  <a:pt x="831" y="446"/>
                </a:lnTo>
                <a:lnTo>
                  <a:pt x="831" y="443"/>
                </a:lnTo>
                <a:lnTo>
                  <a:pt x="832" y="441"/>
                </a:lnTo>
                <a:lnTo>
                  <a:pt x="832" y="438"/>
                </a:lnTo>
                <a:lnTo>
                  <a:pt x="835" y="437"/>
                </a:lnTo>
                <a:lnTo>
                  <a:pt x="837" y="435"/>
                </a:lnTo>
                <a:lnTo>
                  <a:pt x="840" y="434"/>
                </a:lnTo>
                <a:lnTo>
                  <a:pt x="841" y="434"/>
                </a:lnTo>
                <a:lnTo>
                  <a:pt x="844" y="434"/>
                </a:lnTo>
                <a:lnTo>
                  <a:pt x="846" y="434"/>
                </a:lnTo>
                <a:lnTo>
                  <a:pt x="849" y="435"/>
                </a:lnTo>
                <a:lnTo>
                  <a:pt x="850" y="437"/>
                </a:lnTo>
                <a:lnTo>
                  <a:pt x="853" y="438"/>
                </a:lnTo>
                <a:lnTo>
                  <a:pt x="853" y="438"/>
                </a:lnTo>
                <a:close/>
                <a:moveTo>
                  <a:pt x="1047" y="671"/>
                </a:moveTo>
                <a:lnTo>
                  <a:pt x="1160" y="807"/>
                </a:lnTo>
                <a:lnTo>
                  <a:pt x="1162" y="808"/>
                </a:lnTo>
                <a:lnTo>
                  <a:pt x="1163" y="811"/>
                </a:lnTo>
                <a:lnTo>
                  <a:pt x="1163" y="813"/>
                </a:lnTo>
                <a:lnTo>
                  <a:pt x="1163" y="816"/>
                </a:lnTo>
                <a:lnTo>
                  <a:pt x="1163" y="817"/>
                </a:lnTo>
                <a:lnTo>
                  <a:pt x="1162" y="820"/>
                </a:lnTo>
                <a:lnTo>
                  <a:pt x="1162" y="822"/>
                </a:lnTo>
                <a:lnTo>
                  <a:pt x="1159" y="825"/>
                </a:lnTo>
                <a:lnTo>
                  <a:pt x="1157" y="825"/>
                </a:lnTo>
                <a:lnTo>
                  <a:pt x="1154" y="826"/>
                </a:lnTo>
                <a:lnTo>
                  <a:pt x="1153" y="826"/>
                </a:lnTo>
                <a:lnTo>
                  <a:pt x="1150" y="826"/>
                </a:lnTo>
                <a:lnTo>
                  <a:pt x="1149" y="826"/>
                </a:lnTo>
                <a:lnTo>
                  <a:pt x="1146" y="826"/>
                </a:lnTo>
                <a:lnTo>
                  <a:pt x="1144" y="825"/>
                </a:lnTo>
                <a:lnTo>
                  <a:pt x="1141" y="822"/>
                </a:lnTo>
                <a:lnTo>
                  <a:pt x="1028" y="687"/>
                </a:lnTo>
                <a:lnTo>
                  <a:pt x="1026" y="684"/>
                </a:lnTo>
                <a:lnTo>
                  <a:pt x="1026" y="683"/>
                </a:lnTo>
                <a:lnTo>
                  <a:pt x="1025" y="680"/>
                </a:lnTo>
                <a:lnTo>
                  <a:pt x="1025" y="677"/>
                </a:lnTo>
                <a:lnTo>
                  <a:pt x="1026" y="675"/>
                </a:lnTo>
                <a:lnTo>
                  <a:pt x="1026" y="672"/>
                </a:lnTo>
                <a:lnTo>
                  <a:pt x="1028" y="671"/>
                </a:lnTo>
                <a:lnTo>
                  <a:pt x="1029" y="669"/>
                </a:lnTo>
                <a:lnTo>
                  <a:pt x="1032" y="668"/>
                </a:lnTo>
                <a:lnTo>
                  <a:pt x="1034" y="666"/>
                </a:lnTo>
                <a:lnTo>
                  <a:pt x="1037" y="666"/>
                </a:lnTo>
                <a:lnTo>
                  <a:pt x="1040" y="666"/>
                </a:lnTo>
                <a:lnTo>
                  <a:pt x="1041" y="666"/>
                </a:lnTo>
                <a:lnTo>
                  <a:pt x="1044" y="668"/>
                </a:lnTo>
                <a:lnTo>
                  <a:pt x="1046" y="669"/>
                </a:lnTo>
                <a:lnTo>
                  <a:pt x="1047" y="671"/>
                </a:lnTo>
                <a:lnTo>
                  <a:pt x="1047" y="671"/>
                </a:lnTo>
                <a:close/>
                <a:moveTo>
                  <a:pt x="1242" y="902"/>
                </a:moveTo>
                <a:lnTo>
                  <a:pt x="1347" y="1027"/>
                </a:lnTo>
                <a:lnTo>
                  <a:pt x="1348" y="1030"/>
                </a:lnTo>
                <a:lnTo>
                  <a:pt x="1350" y="1032"/>
                </a:lnTo>
                <a:lnTo>
                  <a:pt x="1350" y="1035"/>
                </a:lnTo>
                <a:lnTo>
                  <a:pt x="1350" y="1036"/>
                </a:lnTo>
                <a:lnTo>
                  <a:pt x="1350" y="1039"/>
                </a:lnTo>
                <a:lnTo>
                  <a:pt x="1348" y="1041"/>
                </a:lnTo>
                <a:lnTo>
                  <a:pt x="1347" y="1044"/>
                </a:lnTo>
                <a:lnTo>
                  <a:pt x="1345" y="1045"/>
                </a:lnTo>
                <a:lnTo>
                  <a:pt x="1335" y="1054"/>
                </a:lnTo>
                <a:lnTo>
                  <a:pt x="1333" y="1056"/>
                </a:lnTo>
                <a:lnTo>
                  <a:pt x="1330" y="1057"/>
                </a:lnTo>
                <a:lnTo>
                  <a:pt x="1327" y="1057"/>
                </a:lnTo>
                <a:lnTo>
                  <a:pt x="1326" y="1057"/>
                </a:lnTo>
                <a:lnTo>
                  <a:pt x="1323" y="1057"/>
                </a:lnTo>
                <a:lnTo>
                  <a:pt x="1321" y="1056"/>
                </a:lnTo>
                <a:lnTo>
                  <a:pt x="1318" y="1054"/>
                </a:lnTo>
                <a:lnTo>
                  <a:pt x="1317" y="1053"/>
                </a:lnTo>
                <a:lnTo>
                  <a:pt x="1316" y="1051"/>
                </a:lnTo>
                <a:lnTo>
                  <a:pt x="1314" y="1048"/>
                </a:lnTo>
                <a:lnTo>
                  <a:pt x="1314" y="1045"/>
                </a:lnTo>
                <a:lnTo>
                  <a:pt x="1314" y="1044"/>
                </a:lnTo>
                <a:lnTo>
                  <a:pt x="1314" y="1041"/>
                </a:lnTo>
                <a:lnTo>
                  <a:pt x="1316" y="1039"/>
                </a:lnTo>
                <a:lnTo>
                  <a:pt x="1317" y="1036"/>
                </a:lnTo>
                <a:lnTo>
                  <a:pt x="1318" y="1035"/>
                </a:lnTo>
                <a:lnTo>
                  <a:pt x="1329" y="1026"/>
                </a:lnTo>
                <a:lnTo>
                  <a:pt x="1327" y="1044"/>
                </a:lnTo>
                <a:lnTo>
                  <a:pt x="1223" y="918"/>
                </a:lnTo>
                <a:lnTo>
                  <a:pt x="1222" y="917"/>
                </a:lnTo>
                <a:lnTo>
                  <a:pt x="1220" y="914"/>
                </a:lnTo>
                <a:lnTo>
                  <a:pt x="1220" y="912"/>
                </a:lnTo>
                <a:lnTo>
                  <a:pt x="1220" y="910"/>
                </a:lnTo>
                <a:lnTo>
                  <a:pt x="1220" y="908"/>
                </a:lnTo>
                <a:lnTo>
                  <a:pt x="1222" y="905"/>
                </a:lnTo>
                <a:lnTo>
                  <a:pt x="1223" y="904"/>
                </a:lnTo>
                <a:lnTo>
                  <a:pt x="1225" y="901"/>
                </a:lnTo>
                <a:lnTo>
                  <a:pt x="1226" y="899"/>
                </a:lnTo>
                <a:lnTo>
                  <a:pt x="1229" y="899"/>
                </a:lnTo>
                <a:lnTo>
                  <a:pt x="1231" y="898"/>
                </a:lnTo>
                <a:lnTo>
                  <a:pt x="1234" y="898"/>
                </a:lnTo>
                <a:lnTo>
                  <a:pt x="1236" y="899"/>
                </a:lnTo>
                <a:lnTo>
                  <a:pt x="1238" y="899"/>
                </a:lnTo>
                <a:lnTo>
                  <a:pt x="1241" y="901"/>
                </a:lnTo>
                <a:lnTo>
                  <a:pt x="1242" y="902"/>
                </a:lnTo>
                <a:lnTo>
                  <a:pt x="1242" y="902"/>
                </a:lnTo>
                <a:close/>
                <a:moveTo>
                  <a:pt x="1238" y="1135"/>
                </a:moveTo>
                <a:lnTo>
                  <a:pt x="1102" y="1249"/>
                </a:lnTo>
                <a:lnTo>
                  <a:pt x="1101" y="1251"/>
                </a:lnTo>
                <a:lnTo>
                  <a:pt x="1098" y="1251"/>
                </a:lnTo>
                <a:lnTo>
                  <a:pt x="1096" y="1252"/>
                </a:lnTo>
                <a:lnTo>
                  <a:pt x="1093" y="1252"/>
                </a:lnTo>
                <a:lnTo>
                  <a:pt x="1092" y="1251"/>
                </a:lnTo>
                <a:lnTo>
                  <a:pt x="1089" y="1251"/>
                </a:lnTo>
                <a:lnTo>
                  <a:pt x="1087" y="1249"/>
                </a:lnTo>
                <a:lnTo>
                  <a:pt x="1084" y="1248"/>
                </a:lnTo>
                <a:lnTo>
                  <a:pt x="1083" y="1245"/>
                </a:lnTo>
                <a:lnTo>
                  <a:pt x="1083" y="1243"/>
                </a:lnTo>
                <a:lnTo>
                  <a:pt x="1081" y="1240"/>
                </a:lnTo>
                <a:lnTo>
                  <a:pt x="1081" y="1238"/>
                </a:lnTo>
                <a:lnTo>
                  <a:pt x="1083" y="1236"/>
                </a:lnTo>
                <a:lnTo>
                  <a:pt x="1083" y="1233"/>
                </a:lnTo>
                <a:lnTo>
                  <a:pt x="1084" y="1232"/>
                </a:lnTo>
                <a:lnTo>
                  <a:pt x="1086" y="1230"/>
                </a:lnTo>
                <a:lnTo>
                  <a:pt x="1222" y="1115"/>
                </a:lnTo>
                <a:lnTo>
                  <a:pt x="1225" y="1114"/>
                </a:lnTo>
                <a:lnTo>
                  <a:pt x="1226" y="1114"/>
                </a:lnTo>
                <a:lnTo>
                  <a:pt x="1229" y="1112"/>
                </a:lnTo>
                <a:lnTo>
                  <a:pt x="1231" y="1112"/>
                </a:lnTo>
                <a:lnTo>
                  <a:pt x="1234" y="1114"/>
                </a:lnTo>
                <a:lnTo>
                  <a:pt x="1236" y="1114"/>
                </a:lnTo>
                <a:lnTo>
                  <a:pt x="1238" y="1115"/>
                </a:lnTo>
                <a:lnTo>
                  <a:pt x="1239" y="1118"/>
                </a:lnTo>
                <a:lnTo>
                  <a:pt x="1241" y="1120"/>
                </a:lnTo>
                <a:lnTo>
                  <a:pt x="1242" y="1121"/>
                </a:lnTo>
                <a:lnTo>
                  <a:pt x="1242" y="1124"/>
                </a:lnTo>
                <a:lnTo>
                  <a:pt x="1242" y="1127"/>
                </a:lnTo>
                <a:lnTo>
                  <a:pt x="1242" y="1129"/>
                </a:lnTo>
                <a:lnTo>
                  <a:pt x="1241" y="1132"/>
                </a:lnTo>
                <a:lnTo>
                  <a:pt x="1239" y="1133"/>
                </a:lnTo>
                <a:lnTo>
                  <a:pt x="1238" y="1135"/>
                </a:lnTo>
                <a:lnTo>
                  <a:pt x="1238" y="1135"/>
                </a:lnTo>
                <a:close/>
                <a:moveTo>
                  <a:pt x="1007" y="1330"/>
                </a:moveTo>
                <a:lnTo>
                  <a:pt x="941" y="1384"/>
                </a:lnTo>
                <a:lnTo>
                  <a:pt x="940" y="1385"/>
                </a:lnTo>
                <a:lnTo>
                  <a:pt x="937" y="1387"/>
                </a:lnTo>
                <a:lnTo>
                  <a:pt x="935" y="1387"/>
                </a:lnTo>
                <a:lnTo>
                  <a:pt x="932" y="1387"/>
                </a:lnTo>
                <a:lnTo>
                  <a:pt x="931" y="1387"/>
                </a:lnTo>
                <a:lnTo>
                  <a:pt x="928" y="1385"/>
                </a:lnTo>
                <a:lnTo>
                  <a:pt x="926" y="1384"/>
                </a:lnTo>
                <a:lnTo>
                  <a:pt x="923" y="1382"/>
                </a:lnTo>
                <a:lnTo>
                  <a:pt x="864" y="1312"/>
                </a:lnTo>
                <a:lnTo>
                  <a:pt x="862" y="1309"/>
                </a:lnTo>
                <a:lnTo>
                  <a:pt x="862" y="1308"/>
                </a:lnTo>
                <a:lnTo>
                  <a:pt x="861" y="1305"/>
                </a:lnTo>
                <a:lnTo>
                  <a:pt x="861" y="1302"/>
                </a:lnTo>
                <a:lnTo>
                  <a:pt x="862" y="1300"/>
                </a:lnTo>
                <a:lnTo>
                  <a:pt x="862" y="1297"/>
                </a:lnTo>
                <a:lnTo>
                  <a:pt x="864" y="1296"/>
                </a:lnTo>
                <a:lnTo>
                  <a:pt x="865" y="1294"/>
                </a:lnTo>
                <a:lnTo>
                  <a:pt x="868" y="1293"/>
                </a:lnTo>
                <a:lnTo>
                  <a:pt x="870" y="1291"/>
                </a:lnTo>
                <a:lnTo>
                  <a:pt x="873" y="1291"/>
                </a:lnTo>
                <a:lnTo>
                  <a:pt x="876" y="1291"/>
                </a:lnTo>
                <a:lnTo>
                  <a:pt x="877" y="1291"/>
                </a:lnTo>
                <a:lnTo>
                  <a:pt x="880" y="1293"/>
                </a:lnTo>
                <a:lnTo>
                  <a:pt x="882" y="1293"/>
                </a:lnTo>
                <a:lnTo>
                  <a:pt x="883" y="1296"/>
                </a:lnTo>
                <a:lnTo>
                  <a:pt x="943" y="1366"/>
                </a:lnTo>
                <a:lnTo>
                  <a:pt x="925" y="1364"/>
                </a:lnTo>
                <a:lnTo>
                  <a:pt x="990" y="1311"/>
                </a:lnTo>
                <a:lnTo>
                  <a:pt x="992" y="1309"/>
                </a:lnTo>
                <a:lnTo>
                  <a:pt x="995" y="1308"/>
                </a:lnTo>
                <a:lnTo>
                  <a:pt x="996" y="1308"/>
                </a:lnTo>
                <a:lnTo>
                  <a:pt x="999" y="1308"/>
                </a:lnTo>
                <a:lnTo>
                  <a:pt x="1001" y="1308"/>
                </a:lnTo>
                <a:lnTo>
                  <a:pt x="1004" y="1309"/>
                </a:lnTo>
                <a:lnTo>
                  <a:pt x="1005" y="1311"/>
                </a:lnTo>
                <a:lnTo>
                  <a:pt x="1008" y="1312"/>
                </a:lnTo>
                <a:lnTo>
                  <a:pt x="1008" y="1315"/>
                </a:lnTo>
                <a:lnTo>
                  <a:pt x="1010" y="1317"/>
                </a:lnTo>
                <a:lnTo>
                  <a:pt x="1010" y="1320"/>
                </a:lnTo>
                <a:lnTo>
                  <a:pt x="1010" y="1321"/>
                </a:lnTo>
                <a:lnTo>
                  <a:pt x="1010" y="1324"/>
                </a:lnTo>
                <a:lnTo>
                  <a:pt x="1010" y="1325"/>
                </a:lnTo>
                <a:lnTo>
                  <a:pt x="1008" y="1328"/>
                </a:lnTo>
                <a:lnTo>
                  <a:pt x="1007" y="1330"/>
                </a:lnTo>
                <a:lnTo>
                  <a:pt x="1007" y="1330"/>
                </a:lnTo>
                <a:close/>
                <a:moveTo>
                  <a:pt x="783" y="1215"/>
                </a:moveTo>
                <a:lnTo>
                  <a:pt x="670" y="1079"/>
                </a:lnTo>
                <a:lnTo>
                  <a:pt x="668" y="1076"/>
                </a:lnTo>
                <a:lnTo>
                  <a:pt x="667" y="1075"/>
                </a:lnTo>
                <a:lnTo>
                  <a:pt x="667" y="1072"/>
                </a:lnTo>
                <a:lnTo>
                  <a:pt x="667" y="1071"/>
                </a:lnTo>
                <a:lnTo>
                  <a:pt x="667" y="1068"/>
                </a:lnTo>
                <a:lnTo>
                  <a:pt x="668" y="1066"/>
                </a:lnTo>
                <a:lnTo>
                  <a:pt x="670" y="1063"/>
                </a:lnTo>
                <a:lnTo>
                  <a:pt x="671" y="1062"/>
                </a:lnTo>
                <a:lnTo>
                  <a:pt x="673" y="1060"/>
                </a:lnTo>
                <a:lnTo>
                  <a:pt x="676" y="1059"/>
                </a:lnTo>
                <a:lnTo>
                  <a:pt x="677" y="1059"/>
                </a:lnTo>
                <a:lnTo>
                  <a:pt x="680" y="1059"/>
                </a:lnTo>
                <a:lnTo>
                  <a:pt x="683" y="1059"/>
                </a:lnTo>
                <a:lnTo>
                  <a:pt x="685" y="1060"/>
                </a:lnTo>
                <a:lnTo>
                  <a:pt x="688" y="1062"/>
                </a:lnTo>
                <a:lnTo>
                  <a:pt x="689" y="1063"/>
                </a:lnTo>
                <a:lnTo>
                  <a:pt x="803" y="1199"/>
                </a:lnTo>
                <a:lnTo>
                  <a:pt x="804" y="1200"/>
                </a:lnTo>
                <a:lnTo>
                  <a:pt x="806" y="1203"/>
                </a:lnTo>
                <a:lnTo>
                  <a:pt x="806" y="1205"/>
                </a:lnTo>
                <a:lnTo>
                  <a:pt x="806" y="1208"/>
                </a:lnTo>
                <a:lnTo>
                  <a:pt x="806" y="1211"/>
                </a:lnTo>
                <a:lnTo>
                  <a:pt x="804" y="1212"/>
                </a:lnTo>
                <a:lnTo>
                  <a:pt x="803" y="1215"/>
                </a:lnTo>
                <a:lnTo>
                  <a:pt x="801" y="1217"/>
                </a:lnTo>
                <a:lnTo>
                  <a:pt x="798" y="1218"/>
                </a:lnTo>
                <a:lnTo>
                  <a:pt x="797" y="1218"/>
                </a:lnTo>
                <a:lnTo>
                  <a:pt x="794" y="1220"/>
                </a:lnTo>
                <a:lnTo>
                  <a:pt x="792" y="1220"/>
                </a:lnTo>
                <a:lnTo>
                  <a:pt x="789" y="1218"/>
                </a:lnTo>
                <a:lnTo>
                  <a:pt x="788" y="1218"/>
                </a:lnTo>
                <a:lnTo>
                  <a:pt x="785" y="1217"/>
                </a:lnTo>
                <a:lnTo>
                  <a:pt x="783" y="1215"/>
                </a:lnTo>
                <a:lnTo>
                  <a:pt x="783" y="1215"/>
                </a:lnTo>
                <a:close/>
                <a:moveTo>
                  <a:pt x="588" y="983"/>
                </a:moveTo>
                <a:lnTo>
                  <a:pt x="475" y="847"/>
                </a:lnTo>
                <a:lnTo>
                  <a:pt x="473" y="845"/>
                </a:lnTo>
                <a:lnTo>
                  <a:pt x="473" y="842"/>
                </a:lnTo>
                <a:lnTo>
                  <a:pt x="472" y="841"/>
                </a:lnTo>
                <a:lnTo>
                  <a:pt x="472" y="838"/>
                </a:lnTo>
                <a:lnTo>
                  <a:pt x="473" y="835"/>
                </a:lnTo>
                <a:lnTo>
                  <a:pt x="473" y="833"/>
                </a:lnTo>
                <a:lnTo>
                  <a:pt x="475" y="830"/>
                </a:lnTo>
                <a:lnTo>
                  <a:pt x="476" y="829"/>
                </a:lnTo>
                <a:lnTo>
                  <a:pt x="479" y="828"/>
                </a:lnTo>
                <a:lnTo>
                  <a:pt x="481" y="828"/>
                </a:lnTo>
                <a:lnTo>
                  <a:pt x="484" y="826"/>
                </a:lnTo>
                <a:lnTo>
                  <a:pt x="485" y="826"/>
                </a:lnTo>
                <a:lnTo>
                  <a:pt x="488" y="828"/>
                </a:lnTo>
                <a:lnTo>
                  <a:pt x="491" y="828"/>
                </a:lnTo>
                <a:lnTo>
                  <a:pt x="492" y="829"/>
                </a:lnTo>
                <a:lnTo>
                  <a:pt x="494" y="830"/>
                </a:lnTo>
                <a:lnTo>
                  <a:pt x="607" y="966"/>
                </a:lnTo>
                <a:lnTo>
                  <a:pt x="609" y="969"/>
                </a:lnTo>
                <a:lnTo>
                  <a:pt x="610" y="971"/>
                </a:lnTo>
                <a:lnTo>
                  <a:pt x="610" y="974"/>
                </a:lnTo>
                <a:lnTo>
                  <a:pt x="610" y="975"/>
                </a:lnTo>
                <a:lnTo>
                  <a:pt x="610" y="978"/>
                </a:lnTo>
                <a:lnTo>
                  <a:pt x="609" y="980"/>
                </a:lnTo>
                <a:lnTo>
                  <a:pt x="607" y="983"/>
                </a:lnTo>
                <a:lnTo>
                  <a:pt x="606" y="984"/>
                </a:lnTo>
                <a:lnTo>
                  <a:pt x="604" y="986"/>
                </a:lnTo>
                <a:lnTo>
                  <a:pt x="601" y="987"/>
                </a:lnTo>
                <a:lnTo>
                  <a:pt x="600" y="987"/>
                </a:lnTo>
                <a:lnTo>
                  <a:pt x="597" y="987"/>
                </a:lnTo>
                <a:lnTo>
                  <a:pt x="595" y="987"/>
                </a:lnTo>
                <a:lnTo>
                  <a:pt x="592" y="986"/>
                </a:lnTo>
                <a:lnTo>
                  <a:pt x="591" y="984"/>
                </a:lnTo>
                <a:lnTo>
                  <a:pt x="588" y="983"/>
                </a:lnTo>
                <a:lnTo>
                  <a:pt x="588" y="983"/>
                </a:lnTo>
                <a:close/>
                <a:moveTo>
                  <a:pt x="394" y="750"/>
                </a:moveTo>
                <a:lnTo>
                  <a:pt x="281" y="616"/>
                </a:lnTo>
                <a:lnTo>
                  <a:pt x="279" y="613"/>
                </a:lnTo>
                <a:lnTo>
                  <a:pt x="278" y="611"/>
                </a:lnTo>
                <a:lnTo>
                  <a:pt x="278" y="608"/>
                </a:lnTo>
                <a:lnTo>
                  <a:pt x="278" y="605"/>
                </a:lnTo>
                <a:lnTo>
                  <a:pt x="278" y="604"/>
                </a:lnTo>
                <a:lnTo>
                  <a:pt x="279" y="601"/>
                </a:lnTo>
                <a:lnTo>
                  <a:pt x="279" y="599"/>
                </a:lnTo>
                <a:lnTo>
                  <a:pt x="282" y="598"/>
                </a:lnTo>
                <a:lnTo>
                  <a:pt x="284" y="596"/>
                </a:lnTo>
                <a:lnTo>
                  <a:pt x="287" y="595"/>
                </a:lnTo>
                <a:lnTo>
                  <a:pt x="288" y="595"/>
                </a:lnTo>
                <a:lnTo>
                  <a:pt x="291" y="595"/>
                </a:lnTo>
                <a:lnTo>
                  <a:pt x="293" y="595"/>
                </a:lnTo>
                <a:lnTo>
                  <a:pt x="296" y="596"/>
                </a:lnTo>
                <a:lnTo>
                  <a:pt x="297" y="596"/>
                </a:lnTo>
                <a:lnTo>
                  <a:pt x="300" y="599"/>
                </a:lnTo>
                <a:lnTo>
                  <a:pt x="413" y="735"/>
                </a:lnTo>
                <a:lnTo>
                  <a:pt x="415" y="737"/>
                </a:lnTo>
                <a:lnTo>
                  <a:pt x="415" y="738"/>
                </a:lnTo>
                <a:lnTo>
                  <a:pt x="416" y="741"/>
                </a:lnTo>
                <a:lnTo>
                  <a:pt x="416" y="744"/>
                </a:lnTo>
                <a:lnTo>
                  <a:pt x="415" y="746"/>
                </a:lnTo>
                <a:lnTo>
                  <a:pt x="415" y="748"/>
                </a:lnTo>
                <a:lnTo>
                  <a:pt x="413" y="750"/>
                </a:lnTo>
                <a:lnTo>
                  <a:pt x="412" y="751"/>
                </a:lnTo>
                <a:lnTo>
                  <a:pt x="409" y="753"/>
                </a:lnTo>
                <a:lnTo>
                  <a:pt x="407" y="754"/>
                </a:lnTo>
                <a:lnTo>
                  <a:pt x="405" y="754"/>
                </a:lnTo>
                <a:lnTo>
                  <a:pt x="403" y="754"/>
                </a:lnTo>
                <a:lnTo>
                  <a:pt x="400" y="754"/>
                </a:lnTo>
                <a:lnTo>
                  <a:pt x="397" y="754"/>
                </a:lnTo>
                <a:lnTo>
                  <a:pt x="396" y="753"/>
                </a:lnTo>
                <a:lnTo>
                  <a:pt x="394" y="750"/>
                </a:lnTo>
                <a:lnTo>
                  <a:pt x="394" y="750"/>
                </a:lnTo>
                <a:close/>
                <a:moveTo>
                  <a:pt x="199" y="519"/>
                </a:moveTo>
                <a:lnTo>
                  <a:pt x="197" y="516"/>
                </a:lnTo>
                <a:lnTo>
                  <a:pt x="215" y="517"/>
                </a:lnTo>
                <a:lnTo>
                  <a:pt x="82" y="629"/>
                </a:lnTo>
                <a:lnTo>
                  <a:pt x="79" y="629"/>
                </a:lnTo>
                <a:lnTo>
                  <a:pt x="78" y="631"/>
                </a:lnTo>
                <a:lnTo>
                  <a:pt x="75" y="631"/>
                </a:lnTo>
                <a:lnTo>
                  <a:pt x="72" y="632"/>
                </a:lnTo>
                <a:lnTo>
                  <a:pt x="71" y="631"/>
                </a:lnTo>
                <a:lnTo>
                  <a:pt x="68" y="631"/>
                </a:lnTo>
                <a:lnTo>
                  <a:pt x="66" y="629"/>
                </a:lnTo>
                <a:lnTo>
                  <a:pt x="65" y="628"/>
                </a:lnTo>
                <a:lnTo>
                  <a:pt x="63" y="625"/>
                </a:lnTo>
                <a:lnTo>
                  <a:pt x="62" y="623"/>
                </a:lnTo>
                <a:lnTo>
                  <a:pt x="62" y="620"/>
                </a:lnTo>
                <a:lnTo>
                  <a:pt x="62" y="617"/>
                </a:lnTo>
                <a:lnTo>
                  <a:pt x="62" y="616"/>
                </a:lnTo>
                <a:lnTo>
                  <a:pt x="63" y="613"/>
                </a:lnTo>
                <a:lnTo>
                  <a:pt x="63" y="611"/>
                </a:lnTo>
                <a:lnTo>
                  <a:pt x="66" y="610"/>
                </a:lnTo>
                <a:lnTo>
                  <a:pt x="199" y="498"/>
                </a:lnTo>
                <a:lnTo>
                  <a:pt x="200" y="497"/>
                </a:lnTo>
                <a:lnTo>
                  <a:pt x="203" y="495"/>
                </a:lnTo>
                <a:lnTo>
                  <a:pt x="205" y="495"/>
                </a:lnTo>
                <a:lnTo>
                  <a:pt x="208" y="495"/>
                </a:lnTo>
                <a:lnTo>
                  <a:pt x="209" y="495"/>
                </a:lnTo>
                <a:lnTo>
                  <a:pt x="212" y="497"/>
                </a:lnTo>
                <a:lnTo>
                  <a:pt x="214" y="498"/>
                </a:lnTo>
                <a:lnTo>
                  <a:pt x="217" y="500"/>
                </a:lnTo>
                <a:lnTo>
                  <a:pt x="218" y="502"/>
                </a:lnTo>
                <a:lnTo>
                  <a:pt x="220" y="504"/>
                </a:lnTo>
                <a:lnTo>
                  <a:pt x="221" y="507"/>
                </a:lnTo>
                <a:lnTo>
                  <a:pt x="221" y="508"/>
                </a:lnTo>
                <a:lnTo>
                  <a:pt x="221" y="511"/>
                </a:lnTo>
                <a:lnTo>
                  <a:pt x="221" y="514"/>
                </a:lnTo>
                <a:lnTo>
                  <a:pt x="220" y="516"/>
                </a:lnTo>
                <a:lnTo>
                  <a:pt x="218" y="519"/>
                </a:lnTo>
                <a:lnTo>
                  <a:pt x="217" y="520"/>
                </a:lnTo>
                <a:lnTo>
                  <a:pt x="215" y="522"/>
                </a:lnTo>
                <a:lnTo>
                  <a:pt x="212" y="522"/>
                </a:lnTo>
                <a:lnTo>
                  <a:pt x="211" y="523"/>
                </a:lnTo>
                <a:lnTo>
                  <a:pt x="208" y="523"/>
                </a:lnTo>
                <a:lnTo>
                  <a:pt x="205" y="522"/>
                </a:lnTo>
                <a:lnTo>
                  <a:pt x="203" y="522"/>
                </a:lnTo>
                <a:lnTo>
                  <a:pt x="200" y="520"/>
                </a:lnTo>
                <a:lnTo>
                  <a:pt x="199" y="519"/>
                </a:lnTo>
                <a:lnTo>
                  <a:pt x="199" y="51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1011" name="Freeform 115"/>
          <p:cNvSpPr>
            <a:spLocks/>
          </p:cNvSpPr>
          <p:nvPr/>
        </p:nvSpPr>
        <p:spPr bwMode="auto">
          <a:xfrm>
            <a:off x="5662613" y="2109788"/>
            <a:ext cx="728663" cy="704850"/>
          </a:xfrm>
          <a:custGeom>
            <a:avLst/>
            <a:gdLst/>
            <a:ahLst/>
            <a:cxnLst>
              <a:cxn ang="0">
                <a:pos x="1271" y="207"/>
              </a:cxn>
              <a:cxn ang="0">
                <a:pos x="1377" y="807"/>
              </a:cxn>
              <a:cxn ang="0">
                <a:pos x="1207" y="605"/>
              </a:cxn>
              <a:cxn ang="0">
                <a:pos x="339" y="1334"/>
              </a:cxn>
              <a:cxn ang="0">
                <a:pos x="0" y="930"/>
              </a:cxn>
              <a:cxn ang="0">
                <a:pos x="868" y="201"/>
              </a:cxn>
              <a:cxn ang="0">
                <a:pos x="700" y="0"/>
              </a:cxn>
              <a:cxn ang="0">
                <a:pos x="1271" y="207"/>
              </a:cxn>
            </a:cxnLst>
            <a:rect l="0" t="0" r="r" b="b"/>
            <a:pathLst>
              <a:path w="1377" h="1334">
                <a:moveTo>
                  <a:pt x="1271" y="207"/>
                </a:moveTo>
                <a:lnTo>
                  <a:pt x="1377" y="807"/>
                </a:lnTo>
                <a:lnTo>
                  <a:pt x="1207" y="605"/>
                </a:lnTo>
                <a:lnTo>
                  <a:pt x="339" y="1334"/>
                </a:lnTo>
                <a:lnTo>
                  <a:pt x="0" y="930"/>
                </a:lnTo>
                <a:lnTo>
                  <a:pt x="868" y="201"/>
                </a:lnTo>
                <a:lnTo>
                  <a:pt x="700" y="0"/>
                </a:lnTo>
                <a:lnTo>
                  <a:pt x="1271" y="207"/>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12" name="Freeform 116"/>
          <p:cNvSpPr>
            <a:spLocks noEditPoints="1"/>
          </p:cNvSpPr>
          <p:nvPr/>
        </p:nvSpPr>
        <p:spPr bwMode="auto">
          <a:xfrm>
            <a:off x="5656263" y="2106613"/>
            <a:ext cx="735013" cy="714375"/>
          </a:xfrm>
          <a:custGeom>
            <a:avLst/>
            <a:gdLst/>
            <a:ahLst/>
            <a:cxnLst>
              <a:cxn ang="0">
                <a:pos x="914" y="75"/>
              </a:cxn>
              <a:cxn ang="0">
                <a:pos x="898" y="85"/>
              </a:cxn>
              <a:cxn ang="0">
                <a:pos x="725" y="9"/>
              </a:cxn>
              <a:cxn ang="0">
                <a:pos x="739" y="2"/>
              </a:cxn>
              <a:cxn ang="0">
                <a:pos x="1199" y="179"/>
              </a:cxn>
              <a:cxn ang="0">
                <a:pos x="1182" y="190"/>
              </a:cxn>
              <a:cxn ang="0">
                <a:pos x="1009" y="112"/>
              </a:cxn>
              <a:cxn ang="0">
                <a:pos x="1024" y="105"/>
              </a:cxn>
              <a:cxn ang="0">
                <a:pos x="1322" y="421"/>
              </a:cxn>
              <a:cxn ang="0">
                <a:pos x="1306" y="410"/>
              </a:cxn>
              <a:cxn ang="0">
                <a:pos x="1285" y="223"/>
              </a:cxn>
              <a:cxn ang="0">
                <a:pos x="1300" y="233"/>
              </a:cxn>
              <a:cxn ang="0">
                <a:pos x="1376" y="719"/>
              </a:cxn>
              <a:cxn ang="0">
                <a:pos x="1358" y="710"/>
              </a:cxn>
              <a:cxn ang="0">
                <a:pos x="1339" y="521"/>
              </a:cxn>
              <a:cxn ang="0">
                <a:pos x="1352" y="531"/>
              </a:cxn>
              <a:cxn ang="0">
                <a:pos x="1252" y="653"/>
              </a:cxn>
              <a:cxn ang="0">
                <a:pos x="1273" y="653"/>
              </a:cxn>
              <a:cxn ang="0">
                <a:pos x="1385" y="806"/>
              </a:cxn>
              <a:cxn ang="0">
                <a:pos x="1367" y="804"/>
              </a:cxn>
              <a:cxn ang="0">
                <a:pos x="1032" y="771"/>
              </a:cxn>
              <a:cxn ang="0">
                <a:pos x="1032" y="752"/>
              </a:cxn>
              <a:cxn ang="0">
                <a:pos x="1184" y="640"/>
              </a:cxn>
              <a:cxn ang="0">
                <a:pos x="1182" y="658"/>
              </a:cxn>
              <a:cxn ang="0">
                <a:pos x="799" y="967"/>
              </a:cxn>
              <a:cxn ang="0">
                <a:pos x="799" y="947"/>
              </a:cxn>
              <a:cxn ang="0">
                <a:pos x="953" y="835"/>
              </a:cxn>
              <a:cxn ang="0">
                <a:pos x="951" y="853"/>
              </a:cxn>
              <a:cxn ang="0">
                <a:pos x="567" y="1160"/>
              </a:cxn>
              <a:cxn ang="0">
                <a:pos x="567" y="1141"/>
              </a:cxn>
              <a:cxn ang="0">
                <a:pos x="720" y="1029"/>
              </a:cxn>
              <a:cxn ang="0">
                <a:pos x="719" y="1047"/>
              </a:cxn>
              <a:cxn ang="0">
                <a:pos x="343" y="1348"/>
              </a:cxn>
              <a:cxn ang="0">
                <a:pos x="334" y="1321"/>
              </a:cxn>
              <a:cxn ang="0">
                <a:pos x="353" y="1321"/>
              </a:cxn>
              <a:cxn ang="0">
                <a:pos x="485" y="1222"/>
              </a:cxn>
              <a:cxn ang="0">
                <a:pos x="488" y="1241"/>
              </a:cxn>
              <a:cxn ang="0">
                <a:pos x="137" y="1095"/>
              </a:cxn>
              <a:cxn ang="0">
                <a:pos x="155" y="1086"/>
              </a:cxn>
              <a:cxn ang="0">
                <a:pos x="274" y="1239"/>
              </a:cxn>
              <a:cxn ang="0">
                <a:pos x="255" y="1242"/>
              </a:cxn>
              <a:cxn ang="0">
                <a:pos x="0" y="931"/>
              </a:cxn>
              <a:cxn ang="0">
                <a:pos x="85" y="865"/>
              </a:cxn>
              <a:cxn ang="0">
                <a:pos x="94" y="883"/>
              </a:cxn>
              <a:cxn ang="0">
                <a:pos x="80" y="1002"/>
              </a:cxn>
              <a:cxn ang="0">
                <a:pos x="64" y="1013"/>
              </a:cxn>
              <a:cxn ang="0">
                <a:pos x="313" y="670"/>
              </a:cxn>
              <a:cxn ang="0">
                <a:pos x="326" y="683"/>
              </a:cxn>
              <a:cxn ang="0">
                <a:pos x="177" y="809"/>
              </a:cxn>
              <a:cxn ang="0">
                <a:pos x="167" y="792"/>
              </a:cxn>
              <a:cxn ang="0">
                <a:pos x="544" y="475"/>
              </a:cxn>
              <a:cxn ang="0">
                <a:pos x="559" y="488"/>
              </a:cxn>
              <a:cxn ang="0">
                <a:pos x="410" y="613"/>
              </a:cxn>
              <a:cxn ang="0">
                <a:pos x="398" y="597"/>
              </a:cxn>
              <a:cxn ang="0">
                <a:pos x="777" y="281"/>
              </a:cxn>
              <a:cxn ang="0">
                <a:pos x="790" y="294"/>
              </a:cxn>
              <a:cxn ang="0">
                <a:pos x="641" y="419"/>
              </a:cxn>
              <a:cxn ang="0">
                <a:pos x="631" y="403"/>
              </a:cxn>
              <a:cxn ang="0">
                <a:pos x="762" y="82"/>
              </a:cxn>
              <a:cxn ang="0">
                <a:pos x="769" y="65"/>
              </a:cxn>
              <a:cxn ang="0">
                <a:pos x="893" y="202"/>
              </a:cxn>
              <a:cxn ang="0">
                <a:pos x="878" y="224"/>
              </a:cxn>
              <a:cxn ang="0">
                <a:pos x="862" y="212"/>
              </a:cxn>
            </a:cxnLst>
            <a:rect l="0" t="0" r="r" b="b"/>
            <a:pathLst>
              <a:path w="1390" h="1351">
                <a:moveTo>
                  <a:pt x="739" y="2"/>
                </a:moveTo>
                <a:lnTo>
                  <a:pt x="906" y="62"/>
                </a:lnTo>
                <a:lnTo>
                  <a:pt x="908" y="63"/>
                </a:lnTo>
                <a:lnTo>
                  <a:pt x="911" y="65"/>
                </a:lnTo>
                <a:lnTo>
                  <a:pt x="912" y="66"/>
                </a:lnTo>
                <a:lnTo>
                  <a:pt x="912" y="68"/>
                </a:lnTo>
                <a:lnTo>
                  <a:pt x="914" y="71"/>
                </a:lnTo>
                <a:lnTo>
                  <a:pt x="914" y="74"/>
                </a:lnTo>
                <a:lnTo>
                  <a:pt x="914" y="75"/>
                </a:lnTo>
                <a:lnTo>
                  <a:pt x="914" y="78"/>
                </a:lnTo>
                <a:lnTo>
                  <a:pt x="912" y="80"/>
                </a:lnTo>
                <a:lnTo>
                  <a:pt x="911" y="82"/>
                </a:lnTo>
                <a:lnTo>
                  <a:pt x="909" y="84"/>
                </a:lnTo>
                <a:lnTo>
                  <a:pt x="906" y="85"/>
                </a:lnTo>
                <a:lnTo>
                  <a:pt x="905" y="85"/>
                </a:lnTo>
                <a:lnTo>
                  <a:pt x="902" y="85"/>
                </a:lnTo>
                <a:lnTo>
                  <a:pt x="901" y="85"/>
                </a:lnTo>
                <a:lnTo>
                  <a:pt x="898" y="85"/>
                </a:lnTo>
                <a:lnTo>
                  <a:pt x="732" y="24"/>
                </a:lnTo>
                <a:lnTo>
                  <a:pt x="729" y="24"/>
                </a:lnTo>
                <a:lnTo>
                  <a:pt x="728" y="23"/>
                </a:lnTo>
                <a:lnTo>
                  <a:pt x="725" y="20"/>
                </a:lnTo>
                <a:lnTo>
                  <a:pt x="725" y="18"/>
                </a:lnTo>
                <a:lnTo>
                  <a:pt x="723" y="17"/>
                </a:lnTo>
                <a:lnTo>
                  <a:pt x="723" y="14"/>
                </a:lnTo>
                <a:lnTo>
                  <a:pt x="723" y="11"/>
                </a:lnTo>
                <a:lnTo>
                  <a:pt x="725" y="9"/>
                </a:lnTo>
                <a:lnTo>
                  <a:pt x="725" y="6"/>
                </a:lnTo>
                <a:lnTo>
                  <a:pt x="726" y="5"/>
                </a:lnTo>
                <a:lnTo>
                  <a:pt x="728" y="2"/>
                </a:lnTo>
                <a:lnTo>
                  <a:pt x="731" y="2"/>
                </a:lnTo>
                <a:lnTo>
                  <a:pt x="732" y="0"/>
                </a:lnTo>
                <a:lnTo>
                  <a:pt x="735" y="0"/>
                </a:lnTo>
                <a:lnTo>
                  <a:pt x="738" y="0"/>
                </a:lnTo>
                <a:lnTo>
                  <a:pt x="739" y="2"/>
                </a:lnTo>
                <a:lnTo>
                  <a:pt x="739" y="2"/>
                </a:lnTo>
                <a:close/>
                <a:moveTo>
                  <a:pt x="1024" y="105"/>
                </a:moveTo>
                <a:lnTo>
                  <a:pt x="1191" y="166"/>
                </a:lnTo>
                <a:lnTo>
                  <a:pt x="1193" y="166"/>
                </a:lnTo>
                <a:lnTo>
                  <a:pt x="1194" y="167"/>
                </a:lnTo>
                <a:lnTo>
                  <a:pt x="1197" y="169"/>
                </a:lnTo>
                <a:lnTo>
                  <a:pt x="1197" y="172"/>
                </a:lnTo>
                <a:lnTo>
                  <a:pt x="1199" y="173"/>
                </a:lnTo>
                <a:lnTo>
                  <a:pt x="1199" y="176"/>
                </a:lnTo>
                <a:lnTo>
                  <a:pt x="1199" y="179"/>
                </a:lnTo>
                <a:lnTo>
                  <a:pt x="1199" y="181"/>
                </a:lnTo>
                <a:lnTo>
                  <a:pt x="1197" y="184"/>
                </a:lnTo>
                <a:lnTo>
                  <a:pt x="1196" y="185"/>
                </a:lnTo>
                <a:lnTo>
                  <a:pt x="1194" y="187"/>
                </a:lnTo>
                <a:lnTo>
                  <a:pt x="1191" y="188"/>
                </a:lnTo>
                <a:lnTo>
                  <a:pt x="1190" y="190"/>
                </a:lnTo>
                <a:lnTo>
                  <a:pt x="1187" y="190"/>
                </a:lnTo>
                <a:lnTo>
                  <a:pt x="1184" y="190"/>
                </a:lnTo>
                <a:lnTo>
                  <a:pt x="1182" y="190"/>
                </a:lnTo>
                <a:lnTo>
                  <a:pt x="1017" y="129"/>
                </a:lnTo>
                <a:lnTo>
                  <a:pt x="1014" y="127"/>
                </a:lnTo>
                <a:lnTo>
                  <a:pt x="1012" y="126"/>
                </a:lnTo>
                <a:lnTo>
                  <a:pt x="1009" y="124"/>
                </a:lnTo>
                <a:lnTo>
                  <a:pt x="1009" y="123"/>
                </a:lnTo>
                <a:lnTo>
                  <a:pt x="1008" y="120"/>
                </a:lnTo>
                <a:lnTo>
                  <a:pt x="1008" y="117"/>
                </a:lnTo>
                <a:lnTo>
                  <a:pt x="1008" y="115"/>
                </a:lnTo>
                <a:lnTo>
                  <a:pt x="1009" y="112"/>
                </a:lnTo>
                <a:lnTo>
                  <a:pt x="1009" y="109"/>
                </a:lnTo>
                <a:lnTo>
                  <a:pt x="1011" y="108"/>
                </a:lnTo>
                <a:lnTo>
                  <a:pt x="1012" y="106"/>
                </a:lnTo>
                <a:lnTo>
                  <a:pt x="1015" y="105"/>
                </a:lnTo>
                <a:lnTo>
                  <a:pt x="1017" y="105"/>
                </a:lnTo>
                <a:lnTo>
                  <a:pt x="1020" y="103"/>
                </a:lnTo>
                <a:lnTo>
                  <a:pt x="1023" y="105"/>
                </a:lnTo>
                <a:lnTo>
                  <a:pt x="1024" y="105"/>
                </a:lnTo>
                <a:lnTo>
                  <a:pt x="1024" y="105"/>
                </a:lnTo>
                <a:close/>
                <a:moveTo>
                  <a:pt x="1300" y="233"/>
                </a:moveTo>
                <a:lnTo>
                  <a:pt x="1331" y="407"/>
                </a:lnTo>
                <a:lnTo>
                  <a:pt x="1331" y="409"/>
                </a:lnTo>
                <a:lnTo>
                  <a:pt x="1330" y="412"/>
                </a:lnTo>
                <a:lnTo>
                  <a:pt x="1330" y="413"/>
                </a:lnTo>
                <a:lnTo>
                  <a:pt x="1328" y="416"/>
                </a:lnTo>
                <a:lnTo>
                  <a:pt x="1327" y="418"/>
                </a:lnTo>
                <a:lnTo>
                  <a:pt x="1325" y="419"/>
                </a:lnTo>
                <a:lnTo>
                  <a:pt x="1322" y="421"/>
                </a:lnTo>
                <a:lnTo>
                  <a:pt x="1321" y="421"/>
                </a:lnTo>
                <a:lnTo>
                  <a:pt x="1318" y="421"/>
                </a:lnTo>
                <a:lnTo>
                  <a:pt x="1315" y="421"/>
                </a:lnTo>
                <a:lnTo>
                  <a:pt x="1314" y="421"/>
                </a:lnTo>
                <a:lnTo>
                  <a:pt x="1311" y="419"/>
                </a:lnTo>
                <a:lnTo>
                  <a:pt x="1309" y="418"/>
                </a:lnTo>
                <a:lnTo>
                  <a:pt x="1308" y="415"/>
                </a:lnTo>
                <a:lnTo>
                  <a:pt x="1306" y="413"/>
                </a:lnTo>
                <a:lnTo>
                  <a:pt x="1306" y="410"/>
                </a:lnTo>
                <a:lnTo>
                  <a:pt x="1275" y="238"/>
                </a:lnTo>
                <a:lnTo>
                  <a:pt x="1275" y="235"/>
                </a:lnTo>
                <a:lnTo>
                  <a:pt x="1275" y="232"/>
                </a:lnTo>
                <a:lnTo>
                  <a:pt x="1276" y="230"/>
                </a:lnTo>
                <a:lnTo>
                  <a:pt x="1278" y="227"/>
                </a:lnTo>
                <a:lnTo>
                  <a:pt x="1279" y="226"/>
                </a:lnTo>
                <a:lnTo>
                  <a:pt x="1281" y="224"/>
                </a:lnTo>
                <a:lnTo>
                  <a:pt x="1284" y="223"/>
                </a:lnTo>
                <a:lnTo>
                  <a:pt x="1285" y="223"/>
                </a:lnTo>
                <a:lnTo>
                  <a:pt x="1288" y="223"/>
                </a:lnTo>
                <a:lnTo>
                  <a:pt x="1291" y="223"/>
                </a:lnTo>
                <a:lnTo>
                  <a:pt x="1293" y="223"/>
                </a:lnTo>
                <a:lnTo>
                  <a:pt x="1296" y="224"/>
                </a:lnTo>
                <a:lnTo>
                  <a:pt x="1297" y="226"/>
                </a:lnTo>
                <a:lnTo>
                  <a:pt x="1299" y="229"/>
                </a:lnTo>
                <a:lnTo>
                  <a:pt x="1300" y="230"/>
                </a:lnTo>
                <a:lnTo>
                  <a:pt x="1300" y="233"/>
                </a:lnTo>
                <a:lnTo>
                  <a:pt x="1300" y="233"/>
                </a:lnTo>
                <a:close/>
                <a:moveTo>
                  <a:pt x="1352" y="531"/>
                </a:moveTo>
                <a:lnTo>
                  <a:pt x="1384" y="706"/>
                </a:lnTo>
                <a:lnTo>
                  <a:pt x="1384" y="707"/>
                </a:lnTo>
                <a:lnTo>
                  <a:pt x="1384" y="710"/>
                </a:lnTo>
                <a:lnTo>
                  <a:pt x="1382" y="712"/>
                </a:lnTo>
                <a:lnTo>
                  <a:pt x="1381" y="715"/>
                </a:lnTo>
                <a:lnTo>
                  <a:pt x="1379" y="716"/>
                </a:lnTo>
                <a:lnTo>
                  <a:pt x="1378" y="718"/>
                </a:lnTo>
                <a:lnTo>
                  <a:pt x="1376" y="719"/>
                </a:lnTo>
                <a:lnTo>
                  <a:pt x="1373" y="719"/>
                </a:lnTo>
                <a:lnTo>
                  <a:pt x="1370" y="719"/>
                </a:lnTo>
                <a:lnTo>
                  <a:pt x="1369" y="719"/>
                </a:lnTo>
                <a:lnTo>
                  <a:pt x="1366" y="719"/>
                </a:lnTo>
                <a:lnTo>
                  <a:pt x="1364" y="718"/>
                </a:lnTo>
                <a:lnTo>
                  <a:pt x="1361" y="716"/>
                </a:lnTo>
                <a:lnTo>
                  <a:pt x="1360" y="715"/>
                </a:lnTo>
                <a:lnTo>
                  <a:pt x="1360" y="712"/>
                </a:lnTo>
                <a:lnTo>
                  <a:pt x="1358" y="710"/>
                </a:lnTo>
                <a:lnTo>
                  <a:pt x="1328" y="536"/>
                </a:lnTo>
                <a:lnTo>
                  <a:pt x="1327" y="533"/>
                </a:lnTo>
                <a:lnTo>
                  <a:pt x="1328" y="530"/>
                </a:lnTo>
                <a:lnTo>
                  <a:pt x="1328" y="528"/>
                </a:lnTo>
                <a:lnTo>
                  <a:pt x="1330" y="525"/>
                </a:lnTo>
                <a:lnTo>
                  <a:pt x="1331" y="524"/>
                </a:lnTo>
                <a:lnTo>
                  <a:pt x="1333" y="522"/>
                </a:lnTo>
                <a:lnTo>
                  <a:pt x="1336" y="521"/>
                </a:lnTo>
                <a:lnTo>
                  <a:pt x="1339" y="521"/>
                </a:lnTo>
                <a:lnTo>
                  <a:pt x="1340" y="521"/>
                </a:lnTo>
                <a:lnTo>
                  <a:pt x="1343" y="521"/>
                </a:lnTo>
                <a:lnTo>
                  <a:pt x="1345" y="522"/>
                </a:lnTo>
                <a:lnTo>
                  <a:pt x="1348" y="522"/>
                </a:lnTo>
                <a:lnTo>
                  <a:pt x="1349" y="524"/>
                </a:lnTo>
                <a:lnTo>
                  <a:pt x="1351" y="527"/>
                </a:lnTo>
                <a:lnTo>
                  <a:pt x="1352" y="528"/>
                </a:lnTo>
                <a:lnTo>
                  <a:pt x="1352" y="531"/>
                </a:lnTo>
                <a:lnTo>
                  <a:pt x="1352" y="531"/>
                </a:lnTo>
                <a:close/>
                <a:moveTo>
                  <a:pt x="1367" y="804"/>
                </a:moveTo>
                <a:lnTo>
                  <a:pt x="1254" y="670"/>
                </a:lnTo>
                <a:lnTo>
                  <a:pt x="1252" y="667"/>
                </a:lnTo>
                <a:lnTo>
                  <a:pt x="1251" y="664"/>
                </a:lnTo>
                <a:lnTo>
                  <a:pt x="1251" y="662"/>
                </a:lnTo>
                <a:lnTo>
                  <a:pt x="1251" y="659"/>
                </a:lnTo>
                <a:lnTo>
                  <a:pt x="1251" y="658"/>
                </a:lnTo>
                <a:lnTo>
                  <a:pt x="1251" y="655"/>
                </a:lnTo>
                <a:lnTo>
                  <a:pt x="1252" y="653"/>
                </a:lnTo>
                <a:lnTo>
                  <a:pt x="1255" y="652"/>
                </a:lnTo>
                <a:lnTo>
                  <a:pt x="1257" y="651"/>
                </a:lnTo>
                <a:lnTo>
                  <a:pt x="1258" y="649"/>
                </a:lnTo>
                <a:lnTo>
                  <a:pt x="1261" y="649"/>
                </a:lnTo>
                <a:lnTo>
                  <a:pt x="1264" y="649"/>
                </a:lnTo>
                <a:lnTo>
                  <a:pt x="1266" y="649"/>
                </a:lnTo>
                <a:lnTo>
                  <a:pt x="1269" y="649"/>
                </a:lnTo>
                <a:lnTo>
                  <a:pt x="1270" y="651"/>
                </a:lnTo>
                <a:lnTo>
                  <a:pt x="1273" y="653"/>
                </a:lnTo>
                <a:lnTo>
                  <a:pt x="1387" y="788"/>
                </a:lnTo>
                <a:lnTo>
                  <a:pt x="1388" y="791"/>
                </a:lnTo>
                <a:lnTo>
                  <a:pt x="1388" y="792"/>
                </a:lnTo>
                <a:lnTo>
                  <a:pt x="1390" y="795"/>
                </a:lnTo>
                <a:lnTo>
                  <a:pt x="1390" y="798"/>
                </a:lnTo>
                <a:lnTo>
                  <a:pt x="1388" y="800"/>
                </a:lnTo>
                <a:lnTo>
                  <a:pt x="1388" y="803"/>
                </a:lnTo>
                <a:lnTo>
                  <a:pt x="1387" y="804"/>
                </a:lnTo>
                <a:lnTo>
                  <a:pt x="1385" y="806"/>
                </a:lnTo>
                <a:lnTo>
                  <a:pt x="1382" y="807"/>
                </a:lnTo>
                <a:lnTo>
                  <a:pt x="1381" y="809"/>
                </a:lnTo>
                <a:lnTo>
                  <a:pt x="1378" y="809"/>
                </a:lnTo>
                <a:lnTo>
                  <a:pt x="1375" y="809"/>
                </a:lnTo>
                <a:lnTo>
                  <a:pt x="1373" y="809"/>
                </a:lnTo>
                <a:lnTo>
                  <a:pt x="1370" y="807"/>
                </a:lnTo>
                <a:lnTo>
                  <a:pt x="1369" y="806"/>
                </a:lnTo>
                <a:lnTo>
                  <a:pt x="1367" y="804"/>
                </a:lnTo>
                <a:lnTo>
                  <a:pt x="1367" y="804"/>
                </a:lnTo>
                <a:close/>
                <a:moveTo>
                  <a:pt x="1182" y="658"/>
                </a:moveTo>
                <a:lnTo>
                  <a:pt x="1047" y="771"/>
                </a:lnTo>
                <a:lnTo>
                  <a:pt x="1045" y="773"/>
                </a:lnTo>
                <a:lnTo>
                  <a:pt x="1042" y="774"/>
                </a:lnTo>
                <a:lnTo>
                  <a:pt x="1041" y="774"/>
                </a:lnTo>
                <a:lnTo>
                  <a:pt x="1038" y="774"/>
                </a:lnTo>
                <a:lnTo>
                  <a:pt x="1035" y="774"/>
                </a:lnTo>
                <a:lnTo>
                  <a:pt x="1033" y="773"/>
                </a:lnTo>
                <a:lnTo>
                  <a:pt x="1032" y="771"/>
                </a:lnTo>
                <a:lnTo>
                  <a:pt x="1029" y="770"/>
                </a:lnTo>
                <a:lnTo>
                  <a:pt x="1027" y="768"/>
                </a:lnTo>
                <a:lnTo>
                  <a:pt x="1027" y="765"/>
                </a:lnTo>
                <a:lnTo>
                  <a:pt x="1026" y="764"/>
                </a:lnTo>
                <a:lnTo>
                  <a:pt x="1026" y="761"/>
                </a:lnTo>
                <a:lnTo>
                  <a:pt x="1027" y="758"/>
                </a:lnTo>
                <a:lnTo>
                  <a:pt x="1027" y="756"/>
                </a:lnTo>
                <a:lnTo>
                  <a:pt x="1029" y="753"/>
                </a:lnTo>
                <a:lnTo>
                  <a:pt x="1032" y="752"/>
                </a:lnTo>
                <a:lnTo>
                  <a:pt x="1166" y="639"/>
                </a:lnTo>
                <a:lnTo>
                  <a:pt x="1169" y="637"/>
                </a:lnTo>
                <a:lnTo>
                  <a:pt x="1170" y="636"/>
                </a:lnTo>
                <a:lnTo>
                  <a:pt x="1173" y="636"/>
                </a:lnTo>
                <a:lnTo>
                  <a:pt x="1175" y="636"/>
                </a:lnTo>
                <a:lnTo>
                  <a:pt x="1178" y="636"/>
                </a:lnTo>
                <a:lnTo>
                  <a:pt x="1179" y="637"/>
                </a:lnTo>
                <a:lnTo>
                  <a:pt x="1182" y="639"/>
                </a:lnTo>
                <a:lnTo>
                  <a:pt x="1184" y="640"/>
                </a:lnTo>
                <a:lnTo>
                  <a:pt x="1185" y="642"/>
                </a:lnTo>
                <a:lnTo>
                  <a:pt x="1187" y="645"/>
                </a:lnTo>
                <a:lnTo>
                  <a:pt x="1187" y="648"/>
                </a:lnTo>
                <a:lnTo>
                  <a:pt x="1187" y="649"/>
                </a:lnTo>
                <a:lnTo>
                  <a:pt x="1187" y="652"/>
                </a:lnTo>
                <a:lnTo>
                  <a:pt x="1185" y="653"/>
                </a:lnTo>
                <a:lnTo>
                  <a:pt x="1184" y="656"/>
                </a:lnTo>
                <a:lnTo>
                  <a:pt x="1182" y="658"/>
                </a:lnTo>
                <a:lnTo>
                  <a:pt x="1182" y="658"/>
                </a:lnTo>
                <a:close/>
                <a:moveTo>
                  <a:pt x="951" y="853"/>
                </a:moveTo>
                <a:lnTo>
                  <a:pt x="816" y="967"/>
                </a:lnTo>
                <a:lnTo>
                  <a:pt x="813" y="968"/>
                </a:lnTo>
                <a:lnTo>
                  <a:pt x="811" y="968"/>
                </a:lnTo>
                <a:lnTo>
                  <a:pt x="808" y="970"/>
                </a:lnTo>
                <a:lnTo>
                  <a:pt x="805" y="970"/>
                </a:lnTo>
                <a:lnTo>
                  <a:pt x="804" y="968"/>
                </a:lnTo>
                <a:lnTo>
                  <a:pt x="801" y="968"/>
                </a:lnTo>
                <a:lnTo>
                  <a:pt x="799" y="967"/>
                </a:lnTo>
                <a:lnTo>
                  <a:pt x="798" y="965"/>
                </a:lnTo>
                <a:lnTo>
                  <a:pt x="796" y="962"/>
                </a:lnTo>
                <a:lnTo>
                  <a:pt x="795" y="961"/>
                </a:lnTo>
                <a:lnTo>
                  <a:pt x="795" y="958"/>
                </a:lnTo>
                <a:lnTo>
                  <a:pt x="795" y="955"/>
                </a:lnTo>
                <a:lnTo>
                  <a:pt x="795" y="953"/>
                </a:lnTo>
                <a:lnTo>
                  <a:pt x="796" y="950"/>
                </a:lnTo>
                <a:lnTo>
                  <a:pt x="798" y="949"/>
                </a:lnTo>
                <a:lnTo>
                  <a:pt x="799" y="947"/>
                </a:lnTo>
                <a:lnTo>
                  <a:pt x="935" y="834"/>
                </a:lnTo>
                <a:lnTo>
                  <a:pt x="936" y="832"/>
                </a:lnTo>
                <a:lnTo>
                  <a:pt x="938" y="831"/>
                </a:lnTo>
                <a:lnTo>
                  <a:pt x="941" y="831"/>
                </a:lnTo>
                <a:lnTo>
                  <a:pt x="944" y="831"/>
                </a:lnTo>
                <a:lnTo>
                  <a:pt x="945" y="831"/>
                </a:lnTo>
                <a:lnTo>
                  <a:pt x="948" y="831"/>
                </a:lnTo>
                <a:lnTo>
                  <a:pt x="950" y="832"/>
                </a:lnTo>
                <a:lnTo>
                  <a:pt x="953" y="835"/>
                </a:lnTo>
                <a:lnTo>
                  <a:pt x="953" y="837"/>
                </a:lnTo>
                <a:lnTo>
                  <a:pt x="954" y="840"/>
                </a:lnTo>
                <a:lnTo>
                  <a:pt x="954" y="841"/>
                </a:lnTo>
                <a:lnTo>
                  <a:pt x="954" y="844"/>
                </a:lnTo>
                <a:lnTo>
                  <a:pt x="954" y="846"/>
                </a:lnTo>
                <a:lnTo>
                  <a:pt x="954" y="849"/>
                </a:lnTo>
                <a:lnTo>
                  <a:pt x="953" y="850"/>
                </a:lnTo>
                <a:lnTo>
                  <a:pt x="951" y="853"/>
                </a:lnTo>
                <a:lnTo>
                  <a:pt x="951" y="853"/>
                </a:lnTo>
                <a:close/>
                <a:moveTo>
                  <a:pt x="719" y="1047"/>
                </a:moveTo>
                <a:lnTo>
                  <a:pt x="583" y="1160"/>
                </a:lnTo>
                <a:lnTo>
                  <a:pt x="581" y="1162"/>
                </a:lnTo>
                <a:lnTo>
                  <a:pt x="578" y="1163"/>
                </a:lnTo>
                <a:lnTo>
                  <a:pt x="575" y="1163"/>
                </a:lnTo>
                <a:lnTo>
                  <a:pt x="574" y="1163"/>
                </a:lnTo>
                <a:lnTo>
                  <a:pt x="571" y="1163"/>
                </a:lnTo>
                <a:lnTo>
                  <a:pt x="570" y="1162"/>
                </a:lnTo>
                <a:lnTo>
                  <a:pt x="567" y="1160"/>
                </a:lnTo>
                <a:lnTo>
                  <a:pt x="565" y="1159"/>
                </a:lnTo>
                <a:lnTo>
                  <a:pt x="564" y="1157"/>
                </a:lnTo>
                <a:lnTo>
                  <a:pt x="562" y="1154"/>
                </a:lnTo>
                <a:lnTo>
                  <a:pt x="562" y="1153"/>
                </a:lnTo>
                <a:lnTo>
                  <a:pt x="562" y="1150"/>
                </a:lnTo>
                <a:lnTo>
                  <a:pt x="562" y="1147"/>
                </a:lnTo>
                <a:lnTo>
                  <a:pt x="564" y="1145"/>
                </a:lnTo>
                <a:lnTo>
                  <a:pt x="565" y="1144"/>
                </a:lnTo>
                <a:lnTo>
                  <a:pt x="567" y="1141"/>
                </a:lnTo>
                <a:lnTo>
                  <a:pt x="702" y="1028"/>
                </a:lnTo>
                <a:lnTo>
                  <a:pt x="704" y="1026"/>
                </a:lnTo>
                <a:lnTo>
                  <a:pt x="707" y="1026"/>
                </a:lnTo>
                <a:lnTo>
                  <a:pt x="708" y="1025"/>
                </a:lnTo>
                <a:lnTo>
                  <a:pt x="711" y="1025"/>
                </a:lnTo>
                <a:lnTo>
                  <a:pt x="714" y="1026"/>
                </a:lnTo>
                <a:lnTo>
                  <a:pt x="716" y="1026"/>
                </a:lnTo>
                <a:lnTo>
                  <a:pt x="719" y="1028"/>
                </a:lnTo>
                <a:lnTo>
                  <a:pt x="720" y="1029"/>
                </a:lnTo>
                <a:lnTo>
                  <a:pt x="722" y="1032"/>
                </a:lnTo>
                <a:lnTo>
                  <a:pt x="722" y="1034"/>
                </a:lnTo>
                <a:lnTo>
                  <a:pt x="723" y="1037"/>
                </a:lnTo>
                <a:lnTo>
                  <a:pt x="723" y="1038"/>
                </a:lnTo>
                <a:lnTo>
                  <a:pt x="722" y="1041"/>
                </a:lnTo>
                <a:lnTo>
                  <a:pt x="722" y="1044"/>
                </a:lnTo>
                <a:lnTo>
                  <a:pt x="720" y="1046"/>
                </a:lnTo>
                <a:lnTo>
                  <a:pt x="719" y="1047"/>
                </a:lnTo>
                <a:lnTo>
                  <a:pt x="719" y="1047"/>
                </a:lnTo>
                <a:close/>
                <a:moveTo>
                  <a:pt x="486" y="1242"/>
                </a:moveTo>
                <a:lnTo>
                  <a:pt x="359" y="1348"/>
                </a:lnTo>
                <a:lnTo>
                  <a:pt x="358" y="1350"/>
                </a:lnTo>
                <a:lnTo>
                  <a:pt x="355" y="1351"/>
                </a:lnTo>
                <a:lnTo>
                  <a:pt x="353" y="1351"/>
                </a:lnTo>
                <a:lnTo>
                  <a:pt x="350" y="1351"/>
                </a:lnTo>
                <a:lnTo>
                  <a:pt x="347" y="1351"/>
                </a:lnTo>
                <a:lnTo>
                  <a:pt x="346" y="1350"/>
                </a:lnTo>
                <a:lnTo>
                  <a:pt x="343" y="1348"/>
                </a:lnTo>
                <a:lnTo>
                  <a:pt x="341" y="1347"/>
                </a:lnTo>
                <a:lnTo>
                  <a:pt x="334" y="1338"/>
                </a:lnTo>
                <a:lnTo>
                  <a:pt x="332" y="1336"/>
                </a:lnTo>
                <a:lnTo>
                  <a:pt x="332" y="1333"/>
                </a:lnTo>
                <a:lnTo>
                  <a:pt x="331" y="1332"/>
                </a:lnTo>
                <a:lnTo>
                  <a:pt x="331" y="1329"/>
                </a:lnTo>
                <a:lnTo>
                  <a:pt x="332" y="1326"/>
                </a:lnTo>
                <a:lnTo>
                  <a:pt x="332" y="1324"/>
                </a:lnTo>
                <a:lnTo>
                  <a:pt x="334" y="1321"/>
                </a:lnTo>
                <a:lnTo>
                  <a:pt x="335" y="1320"/>
                </a:lnTo>
                <a:lnTo>
                  <a:pt x="338" y="1318"/>
                </a:lnTo>
                <a:lnTo>
                  <a:pt x="340" y="1318"/>
                </a:lnTo>
                <a:lnTo>
                  <a:pt x="343" y="1317"/>
                </a:lnTo>
                <a:lnTo>
                  <a:pt x="346" y="1317"/>
                </a:lnTo>
                <a:lnTo>
                  <a:pt x="347" y="1318"/>
                </a:lnTo>
                <a:lnTo>
                  <a:pt x="350" y="1318"/>
                </a:lnTo>
                <a:lnTo>
                  <a:pt x="352" y="1320"/>
                </a:lnTo>
                <a:lnTo>
                  <a:pt x="353" y="1321"/>
                </a:lnTo>
                <a:lnTo>
                  <a:pt x="361" y="1330"/>
                </a:lnTo>
                <a:lnTo>
                  <a:pt x="343" y="1329"/>
                </a:lnTo>
                <a:lnTo>
                  <a:pt x="470" y="1223"/>
                </a:lnTo>
                <a:lnTo>
                  <a:pt x="473" y="1222"/>
                </a:lnTo>
                <a:lnTo>
                  <a:pt x="474" y="1220"/>
                </a:lnTo>
                <a:lnTo>
                  <a:pt x="477" y="1220"/>
                </a:lnTo>
                <a:lnTo>
                  <a:pt x="479" y="1220"/>
                </a:lnTo>
                <a:lnTo>
                  <a:pt x="482" y="1220"/>
                </a:lnTo>
                <a:lnTo>
                  <a:pt x="485" y="1222"/>
                </a:lnTo>
                <a:lnTo>
                  <a:pt x="486" y="1223"/>
                </a:lnTo>
                <a:lnTo>
                  <a:pt x="488" y="1225"/>
                </a:lnTo>
                <a:lnTo>
                  <a:pt x="489" y="1226"/>
                </a:lnTo>
                <a:lnTo>
                  <a:pt x="490" y="1229"/>
                </a:lnTo>
                <a:lnTo>
                  <a:pt x="490" y="1230"/>
                </a:lnTo>
                <a:lnTo>
                  <a:pt x="490" y="1233"/>
                </a:lnTo>
                <a:lnTo>
                  <a:pt x="490" y="1236"/>
                </a:lnTo>
                <a:lnTo>
                  <a:pt x="489" y="1238"/>
                </a:lnTo>
                <a:lnTo>
                  <a:pt x="488" y="1241"/>
                </a:lnTo>
                <a:lnTo>
                  <a:pt x="486" y="1242"/>
                </a:lnTo>
                <a:lnTo>
                  <a:pt x="486" y="1242"/>
                </a:lnTo>
                <a:close/>
                <a:moveTo>
                  <a:pt x="253" y="1241"/>
                </a:moveTo>
                <a:lnTo>
                  <a:pt x="140" y="1107"/>
                </a:lnTo>
                <a:lnTo>
                  <a:pt x="139" y="1104"/>
                </a:lnTo>
                <a:lnTo>
                  <a:pt x="137" y="1101"/>
                </a:lnTo>
                <a:lnTo>
                  <a:pt x="137" y="1099"/>
                </a:lnTo>
                <a:lnTo>
                  <a:pt x="137" y="1096"/>
                </a:lnTo>
                <a:lnTo>
                  <a:pt x="137" y="1095"/>
                </a:lnTo>
                <a:lnTo>
                  <a:pt x="139" y="1092"/>
                </a:lnTo>
                <a:lnTo>
                  <a:pt x="140" y="1090"/>
                </a:lnTo>
                <a:lnTo>
                  <a:pt x="142" y="1089"/>
                </a:lnTo>
                <a:lnTo>
                  <a:pt x="143" y="1087"/>
                </a:lnTo>
                <a:lnTo>
                  <a:pt x="146" y="1086"/>
                </a:lnTo>
                <a:lnTo>
                  <a:pt x="148" y="1086"/>
                </a:lnTo>
                <a:lnTo>
                  <a:pt x="151" y="1086"/>
                </a:lnTo>
                <a:lnTo>
                  <a:pt x="154" y="1086"/>
                </a:lnTo>
                <a:lnTo>
                  <a:pt x="155" y="1086"/>
                </a:lnTo>
                <a:lnTo>
                  <a:pt x="158" y="1087"/>
                </a:lnTo>
                <a:lnTo>
                  <a:pt x="159" y="1090"/>
                </a:lnTo>
                <a:lnTo>
                  <a:pt x="273" y="1225"/>
                </a:lnTo>
                <a:lnTo>
                  <a:pt x="274" y="1227"/>
                </a:lnTo>
                <a:lnTo>
                  <a:pt x="274" y="1229"/>
                </a:lnTo>
                <a:lnTo>
                  <a:pt x="276" y="1232"/>
                </a:lnTo>
                <a:lnTo>
                  <a:pt x="276" y="1235"/>
                </a:lnTo>
                <a:lnTo>
                  <a:pt x="276" y="1236"/>
                </a:lnTo>
                <a:lnTo>
                  <a:pt x="274" y="1239"/>
                </a:lnTo>
                <a:lnTo>
                  <a:pt x="273" y="1241"/>
                </a:lnTo>
                <a:lnTo>
                  <a:pt x="271" y="1242"/>
                </a:lnTo>
                <a:lnTo>
                  <a:pt x="268" y="1244"/>
                </a:lnTo>
                <a:lnTo>
                  <a:pt x="267" y="1245"/>
                </a:lnTo>
                <a:lnTo>
                  <a:pt x="264" y="1245"/>
                </a:lnTo>
                <a:lnTo>
                  <a:pt x="262" y="1245"/>
                </a:lnTo>
                <a:lnTo>
                  <a:pt x="259" y="1245"/>
                </a:lnTo>
                <a:lnTo>
                  <a:pt x="258" y="1244"/>
                </a:lnTo>
                <a:lnTo>
                  <a:pt x="255" y="1242"/>
                </a:lnTo>
                <a:lnTo>
                  <a:pt x="253" y="1241"/>
                </a:lnTo>
                <a:lnTo>
                  <a:pt x="253" y="1241"/>
                </a:lnTo>
                <a:close/>
                <a:moveTo>
                  <a:pt x="58" y="1010"/>
                </a:moveTo>
                <a:lnTo>
                  <a:pt x="3" y="943"/>
                </a:lnTo>
                <a:lnTo>
                  <a:pt x="1" y="941"/>
                </a:lnTo>
                <a:lnTo>
                  <a:pt x="0" y="938"/>
                </a:lnTo>
                <a:lnTo>
                  <a:pt x="0" y="937"/>
                </a:lnTo>
                <a:lnTo>
                  <a:pt x="0" y="934"/>
                </a:lnTo>
                <a:lnTo>
                  <a:pt x="0" y="931"/>
                </a:lnTo>
                <a:lnTo>
                  <a:pt x="1" y="929"/>
                </a:lnTo>
                <a:lnTo>
                  <a:pt x="3" y="926"/>
                </a:lnTo>
                <a:lnTo>
                  <a:pt x="4" y="925"/>
                </a:lnTo>
                <a:lnTo>
                  <a:pt x="75" y="867"/>
                </a:lnTo>
                <a:lnTo>
                  <a:pt x="76" y="865"/>
                </a:lnTo>
                <a:lnTo>
                  <a:pt x="79" y="865"/>
                </a:lnTo>
                <a:lnTo>
                  <a:pt x="80" y="864"/>
                </a:lnTo>
                <a:lnTo>
                  <a:pt x="83" y="864"/>
                </a:lnTo>
                <a:lnTo>
                  <a:pt x="85" y="865"/>
                </a:lnTo>
                <a:lnTo>
                  <a:pt x="88" y="865"/>
                </a:lnTo>
                <a:lnTo>
                  <a:pt x="89" y="867"/>
                </a:lnTo>
                <a:lnTo>
                  <a:pt x="92" y="868"/>
                </a:lnTo>
                <a:lnTo>
                  <a:pt x="92" y="871"/>
                </a:lnTo>
                <a:lnTo>
                  <a:pt x="94" y="873"/>
                </a:lnTo>
                <a:lnTo>
                  <a:pt x="94" y="876"/>
                </a:lnTo>
                <a:lnTo>
                  <a:pt x="94" y="879"/>
                </a:lnTo>
                <a:lnTo>
                  <a:pt x="94" y="880"/>
                </a:lnTo>
                <a:lnTo>
                  <a:pt x="94" y="883"/>
                </a:lnTo>
                <a:lnTo>
                  <a:pt x="92" y="885"/>
                </a:lnTo>
                <a:lnTo>
                  <a:pt x="91" y="886"/>
                </a:lnTo>
                <a:lnTo>
                  <a:pt x="21" y="944"/>
                </a:lnTo>
                <a:lnTo>
                  <a:pt x="22" y="926"/>
                </a:lnTo>
                <a:lnTo>
                  <a:pt x="77" y="993"/>
                </a:lnTo>
                <a:lnTo>
                  <a:pt x="79" y="995"/>
                </a:lnTo>
                <a:lnTo>
                  <a:pt x="80" y="998"/>
                </a:lnTo>
                <a:lnTo>
                  <a:pt x="80" y="999"/>
                </a:lnTo>
                <a:lnTo>
                  <a:pt x="80" y="1002"/>
                </a:lnTo>
                <a:lnTo>
                  <a:pt x="80" y="1004"/>
                </a:lnTo>
                <a:lnTo>
                  <a:pt x="79" y="1007"/>
                </a:lnTo>
                <a:lnTo>
                  <a:pt x="77" y="1008"/>
                </a:lnTo>
                <a:lnTo>
                  <a:pt x="76" y="1011"/>
                </a:lnTo>
                <a:lnTo>
                  <a:pt x="75" y="1011"/>
                </a:lnTo>
                <a:lnTo>
                  <a:pt x="72" y="1013"/>
                </a:lnTo>
                <a:lnTo>
                  <a:pt x="70" y="1013"/>
                </a:lnTo>
                <a:lnTo>
                  <a:pt x="67" y="1013"/>
                </a:lnTo>
                <a:lnTo>
                  <a:pt x="64" y="1013"/>
                </a:lnTo>
                <a:lnTo>
                  <a:pt x="63" y="1013"/>
                </a:lnTo>
                <a:lnTo>
                  <a:pt x="60" y="1011"/>
                </a:lnTo>
                <a:lnTo>
                  <a:pt x="58" y="1010"/>
                </a:lnTo>
                <a:lnTo>
                  <a:pt x="58" y="1010"/>
                </a:lnTo>
                <a:close/>
                <a:moveTo>
                  <a:pt x="171" y="786"/>
                </a:moveTo>
                <a:lnTo>
                  <a:pt x="306" y="673"/>
                </a:lnTo>
                <a:lnTo>
                  <a:pt x="309" y="671"/>
                </a:lnTo>
                <a:lnTo>
                  <a:pt x="310" y="670"/>
                </a:lnTo>
                <a:lnTo>
                  <a:pt x="313" y="670"/>
                </a:lnTo>
                <a:lnTo>
                  <a:pt x="315" y="670"/>
                </a:lnTo>
                <a:lnTo>
                  <a:pt x="318" y="670"/>
                </a:lnTo>
                <a:lnTo>
                  <a:pt x="321" y="671"/>
                </a:lnTo>
                <a:lnTo>
                  <a:pt x="322" y="673"/>
                </a:lnTo>
                <a:lnTo>
                  <a:pt x="323" y="674"/>
                </a:lnTo>
                <a:lnTo>
                  <a:pt x="325" y="676"/>
                </a:lnTo>
                <a:lnTo>
                  <a:pt x="326" y="679"/>
                </a:lnTo>
                <a:lnTo>
                  <a:pt x="326" y="680"/>
                </a:lnTo>
                <a:lnTo>
                  <a:pt x="326" y="683"/>
                </a:lnTo>
                <a:lnTo>
                  <a:pt x="326" y="686"/>
                </a:lnTo>
                <a:lnTo>
                  <a:pt x="325" y="688"/>
                </a:lnTo>
                <a:lnTo>
                  <a:pt x="323" y="691"/>
                </a:lnTo>
                <a:lnTo>
                  <a:pt x="322" y="692"/>
                </a:lnTo>
                <a:lnTo>
                  <a:pt x="186" y="806"/>
                </a:lnTo>
                <a:lnTo>
                  <a:pt x="185" y="807"/>
                </a:lnTo>
                <a:lnTo>
                  <a:pt x="182" y="807"/>
                </a:lnTo>
                <a:lnTo>
                  <a:pt x="180" y="809"/>
                </a:lnTo>
                <a:lnTo>
                  <a:pt x="177" y="809"/>
                </a:lnTo>
                <a:lnTo>
                  <a:pt x="176" y="807"/>
                </a:lnTo>
                <a:lnTo>
                  <a:pt x="173" y="807"/>
                </a:lnTo>
                <a:lnTo>
                  <a:pt x="171" y="806"/>
                </a:lnTo>
                <a:lnTo>
                  <a:pt x="170" y="804"/>
                </a:lnTo>
                <a:lnTo>
                  <a:pt x="168" y="801"/>
                </a:lnTo>
                <a:lnTo>
                  <a:pt x="167" y="800"/>
                </a:lnTo>
                <a:lnTo>
                  <a:pt x="167" y="797"/>
                </a:lnTo>
                <a:lnTo>
                  <a:pt x="165" y="795"/>
                </a:lnTo>
                <a:lnTo>
                  <a:pt x="167" y="792"/>
                </a:lnTo>
                <a:lnTo>
                  <a:pt x="167" y="789"/>
                </a:lnTo>
                <a:lnTo>
                  <a:pt x="168" y="788"/>
                </a:lnTo>
                <a:lnTo>
                  <a:pt x="171" y="786"/>
                </a:lnTo>
                <a:lnTo>
                  <a:pt x="171" y="786"/>
                </a:lnTo>
                <a:close/>
                <a:moveTo>
                  <a:pt x="403" y="591"/>
                </a:moveTo>
                <a:lnTo>
                  <a:pt x="538" y="478"/>
                </a:lnTo>
                <a:lnTo>
                  <a:pt x="540" y="476"/>
                </a:lnTo>
                <a:lnTo>
                  <a:pt x="543" y="475"/>
                </a:lnTo>
                <a:lnTo>
                  <a:pt x="544" y="475"/>
                </a:lnTo>
                <a:lnTo>
                  <a:pt x="547" y="475"/>
                </a:lnTo>
                <a:lnTo>
                  <a:pt x="550" y="475"/>
                </a:lnTo>
                <a:lnTo>
                  <a:pt x="552" y="476"/>
                </a:lnTo>
                <a:lnTo>
                  <a:pt x="555" y="478"/>
                </a:lnTo>
                <a:lnTo>
                  <a:pt x="556" y="479"/>
                </a:lnTo>
                <a:lnTo>
                  <a:pt x="558" y="481"/>
                </a:lnTo>
                <a:lnTo>
                  <a:pt x="558" y="484"/>
                </a:lnTo>
                <a:lnTo>
                  <a:pt x="559" y="487"/>
                </a:lnTo>
                <a:lnTo>
                  <a:pt x="559" y="488"/>
                </a:lnTo>
                <a:lnTo>
                  <a:pt x="558" y="491"/>
                </a:lnTo>
                <a:lnTo>
                  <a:pt x="558" y="492"/>
                </a:lnTo>
                <a:lnTo>
                  <a:pt x="556" y="495"/>
                </a:lnTo>
                <a:lnTo>
                  <a:pt x="555" y="497"/>
                </a:lnTo>
                <a:lnTo>
                  <a:pt x="419" y="610"/>
                </a:lnTo>
                <a:lnTo>
                  <a:pt x="417" y="612"/>
                </a:lnTo>
                <a:lnTo>
                  <a:pt x="414" y="613"/>
                </a:lnTo>
                <a:lnTo>
                  <a:pt x="411" y="613"/>
                </a:lnTo>
                <a:lnTo>
                  <a:pt x="410" y="613"/>
                </a:lnTo>
                <a:lnTo>
                  <a:pt x="407" y="613"/>
                </a:lnTo>
                <a:lnTo>
                  <a:pt x="406" y="612"/>
                </a:lnTo>
                <a:lnTo>
                  <a:pt x="403" y="610"/>
                </a:lnTo>
                <a:lnTo>
                  <a:pt x="401" y="609"/>
                </a:lnTo>
                <a:lnTo>
                  <a:pt x="400" y="607"/>
                </a:lnTo>
                <a:lnTo>
                  <a:pt x="398" y="604"/>
                </a:lnTo>
                <a:lnTo>
                  <a:pt x="398" y="603"/>
                </a:lnTo>
                <a:lnTo>
                  <a:pt x="398" y="600"/>
                </a:lnTo>
                <a:lnTo>
                  <a:pt x="398" y="597"/>
                </a:lnTo>
                <a:lnTo>
                  <a:pt x="400" y="595"/>
                </a:lnTo>
                <a:lnTo>
                  <a:pt x="401" y="592"/>
                </a:lnTo>
                <a:lnTo>
                  <a:pt x="403" y="591"/>
                </a:lnTo>
                <a:lnTo>
                  <a:pt x="403" y="591"/>
                </a:lnTo>
                <a:close/>
                <a:moveTo>
                  <a:pt x="635" y="397"/>
                </a:moveTo>
                <a:lnTo>
                  <a:pt x="771" y="284"/>
                </a:lnTo>
                <a:lnTo>
                  <a:pt x="772" y="282"/>
                </a:lnTo>
                <a:lnTo>
                  <a:pt x="775" y="281"/>
                </a:lnTo>
                <a:lnTo>
                  <a:pt x="777" y="281"/>
                </a:lnTo>
                <a:lnTo>
                  <a:pt x="780" y="281"/>
                </a:lnTo>
                <a:lnTo>
                  <a:pt x="781" y="281"/>
                </a:lnTo>
                <a:lnTo>
                  <a:pt x="784" y="281"/>
                </a:lnTo>
                <a:lnTo>
                  <a:pt x="786" y="282"/>
                </a:lnTo>
                <a:lnTo>
                  <a:pt x="789" y="285"/>
                </a:lnTo>
                <a:lnTo>
                  <a:pt x="789" y="287"/>
                </a:lnTo>
                <a:lnTo>
                  <a:pt x="790" y="288"/>
                </a:lnTo>
                <a:lnTo>
                  <a:pt x="790" y="291"/>
                </a:lnTo>
                <a:lnTo>
                  <a:pt x="790" y="294"/>
                </a:lnTo>
                <a:lnTo>
                  <a:pt x="790" y="296"/>
                </a:lnTo>
                <a:lnTo>
                  <a:pt x="790" y="299"/>
                </a:lnTo>
                <a:lnTo>
                  <a:pt x="789" y="300"/>
                </a:lnTo>
                <a:lnTo>
                  <a:pt x="787" y="303"/>
                </a:lnTo>
                <a:lnTo>
                  <a:pt x="652" y="416"/>
                </a:lnTo>
                <a:lnTo>
                  <a:pt x="649" y="416"/>
                </a:lnTo>
                <a:lnTo>
                  <a:pt x="647" y="418"/>
                </a:lnTo>
                <a:lnTo>
                  <a:pt x="644" y="419"/>
                </a:lnTo>
                <a:lnTo>
                  <a:pt x="641" y="419"/>
                </a:lnTo>
                <a:lnTo>
                  <a:pt x="640" y="418"/>
                </a:lnTo>
                <a:lnTo>
                  <a:pt x="637" y="418"/>
                </a:lnTo>
                <a:lnTo>
                  <a:pt x="635" y="416"/>
                </a:lnTo>
                <a:lnTo>
                  <a:pt x="634" y="415"/>
                </a:lnTo>
                <a:lnTo>
                  <a:pt x="632" y="412"/>
                </a:lnTo>
                <a:lnTo>
                  <a:pt x="631" y="410"/>
                </a:lnTo>
                <a:lnTo>
                  <a:pt x="631" y="407"/>
                </a:lnTo>
                <a:lnTo>
                  <a:pt x="631" y="405"/>
                </a:lnTo>
                <a:lnTo>
                  <a:pt x="631" y="403"/>
                </a:lnTo>
                <a:lnTo>
                  <a:pt x="632" y="400"/>
                </a:lnTo>
                <a:lnTo>
                  <a:pt x="634" y="399"/>
                </a:lnTo>
                <a:lnTo>
                  <a:pt x="635" y="397"/>
                </a:lnTo>
                <a:lnTo>
                  <a:pt x="635" y="397"/>
                </a:lnTo>
                <a:close/>
                <a:moveTo>
                  <a:pt x="868" y="202"/>
                </a:moveTo>
                <a:lnTo>
                  <a:pt x="874" y="197"/>
                </a:lnTo>
                <a:lnTo>
                  <a:pt x="872" y="215"/>
                </a:lnTo>
                <a:lnTo>
                  <a:pt x="763" y="85"/>
                </a:lnTo>
                <a:lnTo>
                  <a:pt x="762" y="82"/>
                </a:lnTo>
                <a:lnTo>
                  <a:pt x="760" y="81"/>
                </a:lnTo>
                <a:lnTo>
                  <a:pt x="760" y="78"/>
                </a:lnTo>
                <a:lnTo>
                  <a:pt x="760" y="77"/>
                </a:lnTo>
                <a:lnTo>
                  <a:pt x="760" y="74"/>
                </a:lnTo>
                <a:lnTo>
                  <a:pt x="762" y="72"/>
                </a:lnTo>
                <a:lnTo>
                  <a:pt x="763" y="69"/>
                </a:lnTo>
                <a:lnTo>
                  <a:pt x="765" y="68"/>
                </a:lnTo>
                <a:lnTo>
                  <a:pt x="766" y="66"/>
                </a:lnTo>
                <a:lnTo>
                  <a:pt x="769" y="65"/>
                </a:lnTo>
                <a:lnTo>
                  <a:pt x="772" y="65"/>
                </a:lnTo>
                <a:lnTo>
                  <a:pt x="774" y="65"/>
                </a:lnTo>
                <a:lnTo>
                  <a:pt x="777" y="65"/>
                </a:lnTo>
                <a:lnTo>
                  <a:pt x="778" y="66"/>
                </a:lnTo>
                <a:lnTo>
                  <a:pt x="781" y="68"/>
                </a:lnTo>
                <a:lnTo>
                  <a:pt x="783" y="69"/>
                </a:lnTo>
                <a:lnTo>
                  <a:pt x="892" y="199"/>
                </a:lnTo>
                <a:lnTo>
                  <a:pt x="892" y="200"/>
                </a:lnTo>
                <a:lnTo>
                  <a:pt x="893" y="202"/>
                </a:lnTo>
                <a:lnTo>
                  <a:pt x="893" y="205"/>
                </a:lnTo>
                <a:lnTo>
                  <a:pt x="893" y="208"/>
                </a:lnTo>
                <a:lnTo>
                  <a:pt x="893" y="209"/>
                </a:lnTo>
                <a:lnTo>
                  <a:pt x="893" y="212"/>
                </a:lnTo>
                <a:lnTo>
                  <a:pt x="892" y="214"/>
                </a:lnTo>
                <a:lnTo>
                  <a:pt x="890" y="217"/>
                </a:lnTo>
                <a:lnTo>
                  <a:pt x="883" y="221"/>
                </a:lnTo>
                <a:lnTo>
                  <a:pt x="881" y="223"/>
                </a:lnTo>
                <a:lnTo>
                  <a:pt x="878" y="224"/>
                </a:lnTo>
                <a:lnTo>
                  <a:pt x="877" y="224"/>
                </a:lnTo>
                <a:lnTo>
                  <a:pt x="874" y="224"/>
                </a:lnTo>
                <a:lnTo>
                  <a:pt x="871" y="224"/>
                </a:lnTo>
                <a:lnTo>
                  <a:pt x="869" y="223"/>
                </a:lnTo>
                <a:lnTo>
                  <a:pt x="868" y="221"/>
                </a:lnTo>
                <a:lnTo>
                  <a:pt x="865" y="220"/>
                </a:lnTo>
                <a:lnTo>
                  <a:pt x="863" y="218"/>
                </a:lnTo>
                <a:lnTo>
                  <a:pt x="863" y="215"/>
                </a:lnTo>
                <a:lnTo>
                  <a:pt x="862" y="212"/>
                </a:lnTo>
                <a:lnTo>
                  <a:pt x="862" y="211"/>
                </a:lnTo>
                <a:lnTo>
                  <a:pt x="863" y="208"/>
                </a:lnTo>
                <a:lnTo>
                  <a:pt x="863" y="206"/>
                </a:lnTo>
                <a:lnTo>
                  <a:pt x="865" y="203"/>
                </a:lnTo>
                <a:lnTo>
                  <a:pt x="868" y="202"/>
                </a:lnTo>
                <a:lnTo>
                  <a:pt x="868" y="20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1013" name="Freeform 117"/>
          <p:cNvSpPr>
            <a:spLocks/>
          </p:cNvSpPr>
          <p:nvPr/>
        </p:nvSpPr>
        <p:spPr bwMode="auto">
          <a:xfrm>
            <a:off x="5549900" y="4879975"/>
            <a:ext cx="688975" cy="690563"/>
          </a:xfrm>
          <a:custGeom>
            <a:avLst/>
            <a:gdLst/>
            <a:ahLst/>
            <a:cxnLst>
              <a:cxn ang="0">
                <a:pos x="1148" y="1147"/>
              </a:cxn>
              <a:cxn ang="0">
                <a:pos x="559" y="1305"/>
              </a:cxn>
              <a:cxn ang="0">
                <a:pos x="745" y="1119"/>
              </a:cxn>
              <a:cxn ang="0">
                <a:pos x="0" y="373"/>
              </a:cxn>
              <a:cxn ang="0">
                <a:pos x="372" y="0"/>
              </a:cxn>
              <a:cxn ang="0">
                <a:pos x="1118" y="746"/>
              </a:cxn>
              <a:cxn ang="0">
                <a:pos x="1304" y="560"/>
              </a:cxn>
              <a:cxn ang="0">
                <a:pos x="1148" y="1147"/>
              </a:cxn>
            </a:cxnLst>
            <a:rect l="0" t="0" r="r" b="b"/>
            <a:pathLst>
              <a:path w="1304" h="1305">
                <a:moveTo>
                  <a:pt x="1148" y="1147"/>
                </a:moveTo>
                <a:lnTo>
                  <a:pt x="559" y="1305"/>
                </a:lnTo>
                <a:lnTo>
                  <a:pt x="745" y="1119"/>
                </a:lnTo>
                <a:lnTo>
                  <a:pt x="0" y="373"/>
                </a:lnTo>
                <a:lnTo>
                  <a:pt x="372" y="0"/>
                </a:lnTo>
                <a:lnTo>
                  <a:pt x="1118" y="746"/>
                </a:lnTo>
                <a:lnTo>
                  <a:pt x="1304" y="560"/>
                </a:lnTo>
                <a:lnTo>
                  <a:pt x="1148" y="1147"/>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14" name="Freeform 118"/>
          <p:cNvSpPr>
            <a:spLocks noEditPoints="1"/>
          </p:cNvSpPr>
          <p:nvPr/>
        </p:nvSpPr>
        <p:spPr bwMode="auto">
          <a:xfrm>
            <a:off x="5543550" y="4873625"/>
            <a:ext cx="703263" cy="696913"/>
          </a:xfrm>
          <a:custGeom>
            <a:avLst/>
            <a:gdLst/>
            <a:ahLst/>
            <a:cxnLst>
              <a:cxn ang="0">
                <a:pos x="1264" y="780"/>
              </a:cxn>
              <a:cxn ang="0">
                <a:pos x="1252" y="765"/>
              </a:cxn>
              <a:cxn ang="0">
                <a:pos x="1313" y="584"/>
              </a:cxn>
              <a:cxn ang="0">
                <a:pos x="1322" y="601"/>
              </a:cxn>
              <a:cxn ang="0">
                <a:pos x="1185" y="1072"/>
              </a:cxn>
              <a:cxn ang="0">
                <a:pos x="1173" y="1057"/>
              </a:cxn>
              <a:cxn ang="0">
                <a:pos x="1236" y="877"/>
              </a:cxn>
              <a:cxn ang="0">
                <a:pos x="1243" y="893"/>
              </a:cxn>
              <a:cxn ang="0">
                <a:pos x="955" y="1217"/>
              </a:cxn>
              <a:cxn ang="0">
                <a:pos x="963" y="1200"/>
              </a:cxn>
              <a:cxn ang="0">
                <a:pos x="1149" y="1163"/>
              </a:cxn>
              <a:cxn ang="0">
                <a:pos x="1140" y="1178"/>
              </a:cxn>
              <a:cxn ang="0">
                <a:pos x="663" y="1296"/>
              </a:cxn>
              <a:cxn ang="0">
                <a:pos x="671" y="1278"/>
              </a:cxn>
              <a:cxn ang="0">
                <a:pos x="857" y="1242"/>
              </a:cxn>
              <a:cxn ang="0">
                <a:pos x="848" y="1257"/>
              </a:cxn>
              <a:cxn ang="0">
                <a:pos x="717" y="1167"/>
              </a:cxn>
              <a:cxn ang="0">
                <a:pos x="720" y="1187"/>
              </a:cxn>
              <a:cxn ang="0">
                <a:pos x="577" y="1312"/>
              </a:cxn>
              <a:cxn ang="0">
                <a:pos x="577" y="1294"/>
              </a:cxn>
              <a:cxn ang="0">
                <a:pos x="580" y="957"/>
              </a:cxn>
              <a:cxn ang="0">
                <a:pos x="599" y="956"/>
              </a:cxn>
              <a:cxn ang="0">
                <a:pos x="724" y="1099"/>
              </a:cxn>
              <a:cxn ang="0">
                <a:pos x="706" y="1099"/>
              </a:cxn>
              <a:cxn ang="0">
                <a:pos x="365" y="742"/>
              </a:cxn>
              <a:cxn ang="0">
                <a:pos x="386" y="741"/>
              </a:cxn>
              <a:cxn ang="0">
                <a:pos x="510" y="884"/>
              </a:cxn>
              <a:cxn ang="0">
                <a:pos x="492" y="884"/>
              </a:cxn>
              <a:cxn ang="0">
                <a:pos x="152" y="529"/>
              </a:cxn>
              <a:cxn ang="0">
                <a:pos x="171" y="526"/>
              </a:cxn>
              <a:cxn ang="0">
                <a:pos x="296" y="669"/>
              </a:cxn>
              <a:cxn ang="0">
                <a:pos x="279" y="669"/>
              </a:cxn>
              <a:cxn ang="0">
                <a:pos x="1" y="379"/>
              </a:cxn>
              <a:cxn ang="0">
                <a:pos x="83" y="310"/>
              </a:cxn>
              <a:cxn ang="0">
                <a:pos x="85" y="331"/>
              </a:cxn>
              <a:cxn ang="0">
                <a:pos x="85" y="452"/>
              </a:cxn>
              <a:cxn ang="0">
                <a:pos x="65" y="458"/>
              </a:cxn>
              <a:cxn ang="0">
                <a:pos x="292" y="95"/>
              </a:cxn>
              <a:cxn ang="0">
                <a:pos x="301" y="112"/>
              </a:cxn>
              <a:cxn ang="0">
                <a:pos x="161" y="245"/>
              </a:cxn>
              <a:cxn ang="0">
                <a:pos x="155" y="225"/>
              </a:cxn>
              <a:cxn ang="0">
                <a:pos x="387" y="0"/>
              </a:cxn>
              <a:cxn ang="0">
                <a:pos x="517" y="136"/>
              </a:cxn>
              <a:cxn ang="0">
                <a:pos x="499" y="145"/>
              </a:cxn>
              <a:cxn ang="0">
                <a:pos x="380" y="30"/>
              </a:cxn>
              <a:cxn ang="0">
                <a:pos x="367" y="15"/>
              </a:cxn>
              <a:cxn ang="0">
                <a:pos x="730" y="344"/>
              </a:cxn>
              <a:cxn ang="0">
                <a:pos x="718" y="359"/>
              </a:cxn>
              <a:cxn ang="0">
                <a:pos x="581" y="222"/>
              </a:cxn>
              <a:cxn ang="0">
                <a:pos x="596" y="209"/>
              </a:cxn>
              <a:cxn ang="0">
                <a:pos x="945" y="559"/>
              </a:cxn>
              <a:cxn ang="0">
                <a:pos x="933" y="574"/>
              </a:cxn>
              <a:cxn ang="0">
                <a:pos x="794" y="437"/>
              </a:cxn>
              <a:cxn ang="0">
                <a:pos x="809" y="423"/>
              </a:cxn>
              <a:cxn ang="0">
                <a:pos x="1140" y="732"/>
              </a:cxn>
              <a:cxn ang="0">
                <a:pos x="1158" y="738"/>
              </a:cxn>
              <a:cxn ang="0">
                <a:pos x="1134" y="771"/>
              </a:cxn>
              <a:cxn ang="0">
                <a:pos x="1011" y="655"/>
              </a:cxn>
              <a:cxn ang="0">
                <a:pos x="1020" y="638"/>
              </a:cxn>
              <a:cxn ang="0">
                <a:pos x="1310" y="562"/>
              </a:cxn>
              <a:cxn ang="0">
                <a:pos x="1328" y="568"/>
              </a:cxn>
              <a:cxn ang="0">
                <a:pos x="1240" y="665"/>
              </a:cxn>
              <a:cxn ang="0">
                <a:pos x="1224" y="655"/>
              </a:cxn>
            </a:cxnLst>
            <a:rect l="0" t="0" r="r" b="b"/>
            <a:pathLst>
              <a:path w="1330" h="1316">
                <a:moveTo>
                  <a:pt x="1322" y="601"/>
                </a:moveTo>
                <a:lnTo>
                  <a:pt x="1276" y="771"/>
                </a:lnTo>
                <a:lnTo>
                  <a:pt x="1276" y="774"/>
                </a:lnTo>
                <a:lnTo>
                  <a:pt x="1275" y="775"/>
                </a:lnTo>
                <a:lnTo>
                  <a:pt x="1273" y="777"/>
                </a:lnTo>
                <a:lnTo>
                  <a:pt x="1270" y="778"/>
                </a:lnTo>
                <a:lnTo>
                  <a:pt x="1269" y="780"/>
                </a:lnTo>
                <a:lnTo>
                  <a:pt x="1266" y="780"/>
                </a:lnTo>
                <a:lnTo>
                  <a:pt x="1264" y="780"/>
                </a:lnTo>
                <a:lnTo>
                  <a:pt x="1261" y="780"/>
                </a:lnTo>
                <a:lnTo>
                  <a:pt x="1258" y="778"/>
                </a:lnTo>
                <a:lnTo>
                  <a:pt x="1257" y="777"/>
                </a:lnTo>
                <a:lnTo>
                  <a:pt x="1255" y="775"/>
                </a:lnTo>
                <a:lnTo>
                  <a:pt x="1254" y="774"/>
                </a:lnTo>
                <a:lnTo>
                  <a:pt x="1252" y="771"/>
                </a:lnTo>
                <a:lnTo>
                  <a:pt x="1252" y="769"/>
                </a:lnTo>
                <a:lnTo>
                  <a:pt x="1252" y="766"/>
                </a:lnTo>
                <a:lnTo>
                  <a:pt x="1252" y="765"/>
                </a:lnTo>
                <a:lnTo>
                  <a:pt x="1298" y="593"/>
                </a:lnTo>
                <a:lnTo>
                  <a:pt x="1298" y="590"/>
                </a:lnTo>
                <a:lnTo>
                  <a:pt x="1300" y="589"/>
                </a:lnTo>
                <a:lnTo>
                  <a:pt x="1301" y="587"/>
                </a:lnTo>
                <a:lnTo>
                  <a:pt x="1304" y="586"/>
                </a:lnTo>
                <a:lnTo>
                  <a:pt x="1306" y="584"/>
                </a:lnTo>
                <a:lnTo>
                  <a:pt x="1309" y="584"/>
                </a:lnTo>
                <a:lnTo>
                  <a:pt x="1310" y="584"/>
                </a:lnTo>
                <a:lnTo>
                  <a:pt x="1313" y="584"/>
                </a:lnTo>
                <a:lnTo>
                  <a:pt x="1316" y="586"/>
                </a:lnTo>
                <a:lnTo>
                  <a:pt x="1318" y="587"/>
                </a:lnTo>
                <a:lnTo>
                  <a:pt x="1319" y="589"/>
                </a:lnTo>
                <a:lnTo>
                  <a:pt x="1321" y="590"/>
                </a:lnTo>
                <a:lnTo>
                  <a:pt x="1322" y="593"/>
                </a:lnTo>
                <a:lnTo>
                  <a:pt x="1322" y="595"/>
                </a:lnTo>
                <a:lnTo>
                  <a:pt x="1322" y="598"/>
                </a:lnTo>
                <a:lnTo>
                  <a:pt x="1322" y="601"/>
                </a:lnTo>
                <a:lnTo>
                  <a:pt x="1322" y="601"/>
                </a:lnTo>
                <a:close/>
                <a:moveTo>
                  <a:pt x="1243" y="893"/>
                </a:moveTo>
                <a:lnTo>
                  <a:pt x="1199" y="1063"/>
                </a:lnTo>
                <a:lnTo>
                  <a:pt x="1197" y="1066"/>
                </a:lnTo>
                <a:lnTo>
                  <a:pt x="1196" y="1067"/>
                </a:lnTo>
                <a:lnTo>
                  <a:pt x="1194" y="1069"/>
                </a:lnTo>
                <a:lnTo>
                  <a:pt x="1193" y="1070"/>
                </a:lnTo>
                <a:lnTo>
                  <a:pt x="1190" y="1072"/>
                </a:lnTo>
                <a:lnTo>
                  <a:pt x="1188" y="1072"/>
                </a:lnTo>
                <a:lnTo>
                  <a:pt x="1185" y="1072"/>
                </a:lnTo>
                <a:lnTo>
                  <a:pt x="1182" y="1072"/>
                </a:lnTo>
                <a:lnTo>
                  <a:pt x="1181" y="1072"/>
                </a:lnTo>
                <a:lnTo>
                  <a:pt x="1178" y="1070"/>
                </a:lnTo>
                <a:lnTo>
                  <a:pt x="1176" y="1069"/>
                </a:lnTo>
                <a:lnTo>
                  <a:pt x="1175" y="1066"/>
                </a:lnTo>
                <a:lnTo>
                  <a:pt x="1173" y="1064"/>
                </a:lnTo>
                <a:lnTo>
                  <a:pt x="1173" y="1062"/>
                </a:lnTo>
                <a:lnTo>
                  <a:pt x="1173" y="1059"/>
                </a:lnTo>
                <a:lnTo>
                  <a:pt x="1173" y="1057"/>
                </a:lnTo>
                <a:lnTo>
                  <a:pt x="1219" y="886"/>
                </a:lnTo>
                <a:lnTo>
                  <a:pt x="1221" y="884"/>
                </a:lnTo>
                <a:lnTo>
                  <a:pt x="1222" y="881"/>
                </a:lnTo>
                <a:lnTo>
                  <a:pt x="1224" y="880"/>
                </a:lnTo>
                <a:lnTo>
                  <a:pt x="1225" y="878"/>
                </a:lnTo>
                <a:lnTo>
                  <a:pt x="1227" y="877"/>
                </a:lnTo>
                <a:lnTo>
                  <a:pt x="1230" y="877"/>
                </a:lnTo>
                <a:lnTo>
                  <a:pt x="1233" y="877"/>
                </a:lnTo>
                <a:lnTo>
                  <a:pt x="1236" y="877"/>
                </a:lnTo>
                <a:lnTo>
                  <a:pt x="1237" y="878"/>
                </a:lnTo>
                <a:lnTo>
                  <a:pt x="1239" y="880"/>
                </a:lnTo>
                <a:lnTo>
                  <a:pt x="1242" y="881"/>
                </a:lnTo>
                <a:lnTo>
                  <a:pt x="1243" y="883"/>
                </a:lnTo>
                <a:lnTo>
                  <a:pt x="1243" y="886"/>
                </a:lnTo>
                <a:lnTo>
                  <a:pt x="1245" y="887"/>
                </a:lnTo>
                <a:lnTo>
                  <a:pt x="1245" y="890"/>
                </a:lnTo>
                <a:lnTo>
                  <a:pt x="1243" y="893"/>
                </a:lnTo>
                <a:lnTo>
                  <a:pt x="1243" y="893"/>
                </a:lnTo>
                <a:close/>
                <a:moveTo>
                  <a:pt x="1140" y="1178"/>
                </a:moveTo>
                <a:lnTo>
                  <a:pt x="970" y="1224"/>
                </a:lnTo>
                <a:lnTo>
                  <a:pt x="967" y="1224"/>
                </a:lnTo>
                <a:lnTo>
                  <a:pt x="964" y="1224"/>
                </a:lnTo>
                <a:lnTo>
                  <a:pt x="963" y="1224"/>
                </a:lnTo>
                <a:lnTo>
                  <a:pt x="960" y="1223"/>
                </a:lnTo>
                <a:lnTo>
                  <a:pt x="958" y="1221"/>
                </a:lnTo>
                <a:lnTo>
                  <a:pt x="957" y="1220"/>
                </a:lnTo>
                <a:lnTo>
                  <a:pt x="955" y="1217"/>
                </a:lnTo>
                <a:lnTo>
                  <a:pt x="954" y="1215"/>
                </a:lnTo>
                <a:lnTo>
                  <a:pt x="954" y="1212"/>
                </a:lnTo>
                <a:lnTo>
                  <a:pt x="954" y="1209"/>
                </a:lnTo>
                <a:lnTo>
                  <a:pt x="954" y="1208"/>
                </a:lnTo>
                <a:lnTo>
                  <a:pt x="955" y="1205"/>
                </a:lnTo>
                <a:lnTo>
                  <a:pt x="957" y="1203"/>
                </a:lnTo>
                <a:lnTo>
                  <a:pt x="958" y="1202"/>
                </a:lnTo>
                <a:lnTo>
                  <a:pt x="961" y="1200"/>
                </a:lnTo>
                <a:lnTo>
                  <a:pt x="963" y="1200"/>
                </a:lnTo>
                <a:lnTo>
                  <a:pt x="1134" y="1154"/>
                </a:lnTo>
                <a:lnTo>
                  <a:pt x="1136" y="1152"/>
                </a:lnTo>
                <a:lnTo>
                  <a:pt x="1139" y="1154"/>
                </a:lnTo>
                <a:lnTo>
                  <a:pt x="1142" y="1154"/>
                </a:lnTo>
                <a:lnTo>
                  <a:pt x="1143" y="1155"/>
                </a:lnTo>
                <a:lnTo>
                  <a:pt x="1145" y="1157"/>
                </a:lnTo>
                <a:lnTo>
                  <a:pt x="1148" y="1158"/>
                </a:lnTo>
                <a:lnTo>
                  <a:pt x="1148" y="1160"/>
                </a:lnTo>
                <a:lnTo>
                  <a:pt x="1149" y="1163"/>
                </a:lnTo>
                <a:lnTo>
                  <a:pt x="1149" y="1164"/>
                </a:lnTo>
                <a:lnTo>
                  <a:pt x="1149" y="1167"/>
                </a:lnTo>
                <a:lnTo>
                  <a:pt x="1149" y="1170"/>
                </a:lnTo>
                <a:lnTo>
                  <a:pt x="1148" y="1172"/>
                </a:lnTo>
                <a:lnTo>
                  <a:pt x="1146" y="1175"/>
                </a:lnTo>
                <a:lnTo>
                  <a:pt x="1145" y="1176"/>
                </a:lnTo>
                <a:lnTo>
                  <a:pt x="1143" y="1178"/>
                </a:lnTo>
                <a:lnTo>
                  <a:pt x="1140" y="1178"/>
                </a:lnTo>
                <a:lnTo>
                  <a:pt x="1140" y="1178"/>
                </a:lnTo>
                <a:close/>
                <a:moveTo>
                  <a:pt x="848" y="1257"/>
                </a:moveTo>
                <a:lnTo>
                  <a:pt x="677" y="1303"/>
                </a:lnTo>
                <a:lnTo>
                  <a:pt x="675" y="1303"/>
                </a:lnTo>
                <a:lnTo>
                  <a:pt x="672" y="1303"/>
                </a:lnTo>
                <a:lnTo>
                  <a:pt x="669" y="1302"/>
                </a:lnTo>
                <a:lnTo>
                  <a:pt x="668" y="1302"/>
                </a:lnTo>
                <a:lnTo>
                  <a:pt x="666" y="1300"/>
                </a:lnTo>
                <a:lnTo>
                  <a:pt x="663" y="1299"/>
                </a:lnTo>
                <a:lnTo>
                  <a:pt x="663" y="1296"/>
                </a:lnTo>
                <a:lnTo>
                  <a:pt x="662" y="1294"/>
                </a:lnTo>
                <a:lnTo>
                  <a:pt x="662" y="1291"/>
                </a:lnTo>
                <a:lnTo>
                  <a:pt x="662" y="1288"/>
                </a:lnTo>
                <a:lnTo>
                  <a:pt x="662" y="1287"/>
                </a:lnTo>
                <a:lnTo>
                  <a:pt x="663" y="1284"/>
                </a:lnTo>
                <a:lnTo>
                  <a:pt x="665" y="1282"/>
                </a:lnTo>
                <a:lnTo>
                  <a:pt x="666" y="1281"/>
                </a:lnTo>
                <a:lnTo>
                  <a:pt x="668" y="1279"/>
                </a:lnTo>
                <a:lnTo>
                  <a:pt x="671" y="1278"/>
                </a:lnTo>
                <a:lnTo>
                  <a:pt x="841" y="1233"/>
                </a:lnTo>
                <a:lnTo>
                  <a:pt x="844" y="1231"/>
                </a:lnTo>
                <a:lnTo>
                  <a:pt x="847" y="1231"/>
                </a:lnTo>
                <a:lnTo>
                  <a:pt x="848" y="1233"/>
                </a:lnTo>
                <a:lnTo>
                  <a:pt x="851" y="1233"/>
                </a:lnTo>
                <a:lnTo>
                  <a:pt x="853" y="1234"/>
                </a:lnTo>
                <a:lnTo>
                  <a:pt x="854" y="1237"/>
                </a:lnTo>
                <a:lnTo>
                  <a:pt x="856" y="1239"/>
                </a:lnTo>
                <a:lnTo>
                  <a:pt x="857" y="1242"/>
                </a:lnTo>
                <a:lnTo>
                  <a:pt x="857" y="1243"/>
                </a:lnTo>
                <a:lnTo>
                  <a:pt x="857" y="1246"/>
                </a:lnTo>
                <a:lnTo>
                  <a:pt x="857" y="1248"/>
                </a:lnTo>
                <a:lnTo>
                  <a:pt x="856" y="1251"/>
                </a:lnTo>
                <a:lnTo>
                  <a:pt x="854" y="1252"/>
                </a:lnTo>
                <a:lnTo>
                  <a:pt x="853" y="1254"/>
                </a:lnTo>
                <a:lnTo>
                  <a:pt x="850" y="1255"/>
                </a:lnTo>
                <a:lnTo>
                  <a:pt x="848" y="1257"/>
                </a:lnTo>
                <a:lnTo>
                  <a:pt x="848" y="1257"/>
                </a:lnTo>
                <a:close/>
                <a:moveTo>
                  <a:pt x="577" y="1294"/>
                </a:moveTo>
                <a:lnTo>
                  <a:pt x="702" y="1169"/>
                </a:lnTo>
                <a:lnTo>
                  <a:pt x="703" y="1167"/>
                </a:lnTo>
                <a:lnTo>
                  <a:pt x="706" y="1166"/>
                </a:lnTo>
                <a:lnTo>
                  <a:pt x="708" y="1166"/>
                </a:lnTo>
                <a:lnTo>
                  <a:pt x="711" y="1166"/>
                </a:lnTo>
                <a:lnTo>
                  <a:pt x="712" y="1166"/>
                </a:lnTo>
                <a:lnTo>
                  <a:pt x="715" y="1166"/>
                </a:lnTo>
                <a:lnTo>
                  <a:pt x="717" y="1167"/>
                </a:lnTo>
                <a:lnTo>
                  <a:pt x="720" y="1169"/>
                </a:lnTo>
                <a:lnTo>
                  <a:pt x="721" y="1172"/>
                </a:lnTo>
                <a:lnTo>
                  <a:pt x="723" y="1173"/>
                </a:lnTo>
                <a:lnTo>
                  <a:pt x="723" y="1176"/>
                </a:lnTo>
                <a:lnTo>
                  <a:pt x="723" y="1178"/>
                </a:lnTo>
                <a:lnTo>
                  <a:pt x="723" y="1181"/>
                </a:lnTo>
                <a:lnTo>
                  <a:pt x="723" y="1184"/>
                </a:lnTo>
                <a:lnTo>
                  <a:pt x="721" y="1185"/>
                </a:lnTo>
                <a:lnTo>
                  <a:pt x="720" y="1187"/>
                </a:lnTo>
                <a:lnTo>
                  <a:pt x="595" y="1312"/>
                </a:lnTo>
                <a:lnTo>
                  <a:pt x="592" y="1313"/>
                </a:lnTo>
                <a:lnTo>
                  <a:pt x="590" y="1315"/>
                </a:lnTo>
                <a:lnTo>
                  <a:pt x="587" y="1316"/>
                </a:lnTo>
                <a:lnTo>
                  <a:pt x="586" y="1316"/>
                </a:lnTo>
                <a:lnTo>
                  <a:pt x="583" y="1316"/>
                </a:lnTo>
                <a:lnTo>
                  <a:pt x="581" y="1315"/>
                </a:lnTo>
                <a:lnTo>
                  <a:pt x="578" y="1313"/>
                </a:lnTo>
                <a:lnTo>
                  <a:pt x="577" y="1312"/>
                </a:lnTo>
                <a:lnTo>
                  <a:pt x="575" y="1310"/>
                </a:lnTo>
                <a:lnTo>
                  <a:pt x="574" y="1308"/>
                </a:lnTo>
                <a:lnTo>
                  <a:pt x="574" y="1306"/>
                </a:lnTo>
                <a:lnTo>
                  <a:pt x="572" y="1303"/>
                </a:lnTo>
                <a:lnTo>
                  <a:pt x="574" y="1302"/>
                </a:lnTo>
                <a:lnTo>
                  <a:pt x="574" y="1299"/>
                </a:lnTo>
                <a:lnTo>
                  <a:pt x="575" y="1297"/>
                </a:lnTo>
                <a:lnTo>
                  <a:pt x="577" y="1294"/>
                </a:lnTo>
                <a:lnTo>
                  <a:pt x="577" y="1294"/>
                </a:lnTo>
                <a:close/>
                <a:moveTo>
                  <a:pt x="706" y="1099"/>
                </a:moveTo>
                <a:lnTo>
                  <a:pt x="581" y="974"/>
                </a:lnTo>
                <a:lnTo>
                  <a:pt x="580" y="971"/>
                </a:lnTo>
                <a:lnTo>
                  <a:pt x="578" y="969"/>
                </a:lnTo>
                <a:lnTo>
                  <a:pt x="578" y="966"/>
                </a:lnTo>
                <a:lnTo>
                  <a:pt x="578" y="965"/>
                </a:lnTo>
                <a:lnTo>
                  <a:pt x="578" y="962"/>
                </a:lnTo>
                <a:lnTo>
                  <a:pt x="578" y="960"/>
                </a:lnTo>
                <a:lnTo>
                  <a:pt x="580" y="957"/>
                </a:lnTo>
                <a:lnTo>
                  <a:pt x="581" y="956"/>
                </a:lnTo>
                <a:lnTo>
                  <a:pt x="584" y="954"/>
                </a:lnTo>
                <a:lnTo>
                  <a:pt x="586" y="953"/>
                </a:lnTo>
                <a:lnTo>
                  <a:pt x="589" y="951"/>
                </a:lnTo>
                <a:lnTo>
                  <a:pt x="590" y="951"/>
                </a:lnTo>
                <a:lnTo>
                  <a:pt x="593" y="951"/>
                </a:lnTo>
                <a:lnTo>
                  <a:pt x="595" y="953"/>
                </a:lnTo>
                <a:lnTo>
                  <a:pt x="598" y="954"/>
                </a:lnTo>
                <a:lnTo>
                  <a:pt x="599" y="956"/>
                </a:lnTo>
                <a:lnTo>
                  <a:pt x="724" y="1081"/>
                </a:lnTo>
                <a:lnTo>
                  <a:pt x="726" y="1082"/>
                </a:lnTo>
                <a:lnTo>
                  <a:pt x="727" y="1084"/>
                </a:lnTo>
                <a:lnTo>
                  <a:pt x="727" y="1087"/>
                </a:lnTo>
                <a:lnTo>
                  <a:pt x="727" y="1090"/>
                </a:lnTo>
                <a:lnTo>
                  <a:pt x="727" y="1091"/>
                </a:lnTo>
                <a:lnTo>
                  <a:pt x="727" y="1094"/>
                </a:lnTo>
                <a:lnTo>
                  <a:pt x="726" y="1096"/>
                </a:lnTo>
                <a:lnTo>
                  <a:pt x="724" y="1099"/>
                </a:lnTo>
                <a:lnTo>
                  <a:pt x="723" y="1100"/>
                </a:lnTo>
                <a:lnTo>
                  <a:pt x="720" y="1100"/>
                </a:lnTo>
                <a:lnTo>
                  <a:pt x="718" y="1102"/>
                </a:lnTo>
                <a:lnTo>
                  <a:pt x="715" y="1102"/>
                </a:lnTo>
                <a:lnTo>
                  <a:pt x="712" y="1102"/>
                </a:lnTo>
                <a:lnTo>
                  <a:pt x="711" y="1100"/>
                </a:lnTo>
                <a:lnTo>
                  <a:pt x="708" y="1100"/>
                </a:lnTo>
                <a:lnTo>
                  <a:pt x="706" y="1099"/>
                </a:lnTo>
                <a:lnTo>
                  <a:pt x="706" y="1099"/>
                </a:lnTo>
                <a:close/>
                <a:moveTo>
                  <a:pt x="492" y="884"/>
                </a:moveTo>
                <a:lnTo>
                  <a:pt x="368" y="759"/>
                </a:lnTo>
                <a:lnTo>
                  <a:pt x="365" y="757"/>
                </a:lnTo>
                <a:lnTo>
                  <a:pt x="365" y="754"/>
                </a:lnTo>
                <a:lnTo>
                  <a:pt x="364" y="753"/>
                </a:lnTo>
                <a:lnTo>
                  <a:pt x="364" y="750"/>
                </a:lnTo>
                <a:lnTo>
                  <a:pt x="364" y="747"/>
                </a:lnTo>
                <a:lnTo>
                  <a:pt x="365" y="745"/>
                </a:lnTo>
                <a:lnTo>
                  <a:pt x="365" y="742"/>
                </a:lnTo>
                <a:lnTo>
                  <a:pt x="368" y="741"/>
                </a:lnTo>
                <a:lnTo>
                  <a:pt x="370" y="739"/>
                </a:lnTo>
                <a:lnTo>
                  <a:pt x="371" y="738"/>
                </a:lnTo>
                <a:lnTo>
                  <a:pt x="374" y="738"/>
                </a:lnTo>
                <a:lnTo>
                  <a:pt x="377" y="738"/>
                </a:lnTo>
                <a:lnTo>
                  <a:pt x="378" y="738"/>
                </a:lnTo>
                <a:lnTo>
                  <a:pt x="381" y="738"/>
                </a:lnTo>
                <a:lnTo>
                  <a:pt x="383" y="739"/>
                </a:lnTo>
                <a:lnTo>
                  <a:pt x="386" y="741"/>
                </a:lnTo>
                <a:lnTo>
                  <a:pt x="510" y="866"/>
                </a:lnTo>
                <a:lnTo>
                  <a:pt x="511" y="868"/>
                </a:lnTo>
                <a:lnTo>
                  <a:pt x="513" y="871"/>
                </a:lnTo>
                <a:lnTo>
                  <a:pt x="514" y="872"/>
                </a:lnTo>
                <a:lnTo>
                  <a:pt x="514" y="875"/>
                </a:lnTo>
                <a:lnTo>
                  <a:pt x="514" y="877"/>
                </a:lnTo>
                <a:lnTo>
                  <a:pt x="513" y="880"/>
                </a:lnTo>
                <a:lnTo>
                  <a:pt x="511" y="881"/>
                </a:lnTo>
                <a:lnTo>
                  <a:pt x="510" y="884"/>
                </a:lnTo>
                <a:lnTo>
                  <a:pt x="508" y="886"/>
                </a:lnTo>
                <a:lnTo>
                  <a:pt x="507" y="887"/>
                </a:lnTo>
                <a:lnTo>
                  <a:pt x="504" y="887"/>
                </a:lnTo>
                <a:lnTo>
                  <a:pt x="501" y="887"/>
                </a:lnTo>
                <a:lnTo>
                  <a:pt x="499" y="887"/>
                </a:lnTo>
                <a:lnTo>
                  <a:pt x="496" y="887"/>
                </a:lnTo>
                <a:lnTo>
                  <a:pt x="495" y="886"/>
                </a:lnTo>
                <a:lnTo>
                  <a:pt x="492" y="884"/>
                </a:lnTo>
                <a:lnTo>
                  <a:pt x="492" y="884"/>
                </a:lnTo>
                <a:close/>
                <a:moveTo>
                  <a:pt x="279" y="669"/>
                </a:moveTo>
                <a:lnTo>
                  <a:pt x="153" y="544"/>
                </a:lnTo>
                <a:lnTo>
                  <a:pt x="152" y="543"/>
                </a:lnTo>
                <a:lnTo>
                  <a:pt x="150" y="540"/>
                </a:lnTo>
                <a:lnTo>
                  <a:pt x="149" y="538"/>
                </a:lnTo>
                <a:lnTo>
                  <a:pt x="149" y="535"/>
                </a:lnTo>
                <a:lnTo>
                  <a:pt x="149" y="534"/>
                </a:lnTo>
                <a:lnTo>
                  <a:pt x="150" y="531"/>
                </a:lnTo>
                <a:lnTo>
                  <a:pt x="152" y="529"/>
                </a:lnTo>
                <a:lnTo>
                  <a:pt x="153" y="526"/>
                </a:lnTo>
                <a:lnTo>
                  <a:pt x="155" y="525"/>
                </a:lnTo>
                <a:lnTo>
                  <a:pt x="158" y="523"/>
                </a:lnTo>
                <a:lnTo>
                  <a:pt x="159" y="523"/>
                </a:lnTo>
                <a:lnTo>
                  <a:pt x="162" y="523"/>
                </a:lnTo>
                <a:lnTo>
                  <a:pt x="164" y="523"/>
                </a:lnTo>
                <a:lnTo>
                  <a:pt x="167" y="523"/>
                </a:lnTo>
                <a:lnTo>
                  <a:pt x="168" y="525"/>
                </a:lnTo>
                <a:lnTo>
                  <a:pt x="171" y="526"/>
                </a:lnTo>
                <a:lnTo>
                  <a:pt x="296" y="652"/>
                </a:lnTo>
                <a:lnTo>
                  <a:pt x="298" y="653"/>
                </a:lnTo>
                <a:lnTo>
                  <a:pt x="299" y="656"/>
                </a:lnTo>
                <a:lnTo>
                  <a:pt x="299" y="657"/>
                </a:lnTo>
                <a:lnTo>
                  <a:pt x="299" y="660"/>
                </a:lnTo>
                <a:lnTo>
                  <a:pt x="299" y="663"/>
                </a:lnTo>
                <a:lnTo>
                  <a:pt x="299" y="665"/>
                </a:lnTo>
                <a:lnTo>
                  <a:pt x="298" y="668"/>
                </a:lnTo>
                <a:lnTo>
                  <a:pt x="296" y="669"/>
                </a:lnTo>
                <a:lnTo>
                  <a:pt x="293" y="671"/>
                </a:lnTo>
                <a:lnTo>
                  <a:pt x="292" y="672"/>
                </a:lnTo>
                <a:lnTo>
                  <a:pt x="289" y="672"/>
                </a:lnTo>
                <a:lnTo>
                  <a:pt x="288" y="674"/>
                </a:lnTo>
                <a:lnTo>
                  <a:pt x="285" y="672"/>
                </a:lnTo>
                <a:lnTo>
                  <a:pt x="283" y="672"/>
                </a:lnTo>
                <a:lnTo>
                  <a:pt x="280" y="671"/>
                </a:lnTo>
                <a:lnTo>
                  <a:pt x="279" y="669"/>
                </a:lnTo>
                <a:lnTo>
                  <a:pt x="279" y="669"/>
                </a:lnTo>
                <a:close/>
                <a:moveTo>
                  <a:pt x="64" y="456"/>
                </a:moveTo>
                <a:lnTo>
                  <a:pt x="3" y="395"/>
                </a:lnTo>
                <a:lnTo>
                  <a:pt x="1" y="392"/>
                </a:lnTo>
                <a:lnTo>
                  <a:pt x="0" y="391"/>
                </a:lnTo>
                <a:lnTo>
                  <a:pt x="0" y="388"/>
                </a:lnTo>
                <a:lnTo>
                  <a:pt x="0" y="386"/>
                </a:lnTo>
                <a:lnTo>
                  <a:pt x="0" y="383"/>
                </a:lnTo>
                <a:lnTo>
                  <a:pt x="0" y="380"/>
                </a:lnTo>
                <a:lnTo>
                  <a:pt x="1" y="379"/>
                </a:lnTo>
                <a:lnTo>
                  <a:pt x="3" y="377"/>
                </a:lnTo>
                <a:lnTo>
                  <a:pt x="67" y="313"/>
                </a:lnTo>
                <a:lnTo>
                  <a:pt x="68" y="310"/>
                </a:lnTo>
                <a:lnTo>
                  <a:pt x="71" y="310"/>
                </a:lnTo>
                <a:lnTo>
                  <a:pt x="73" y="309"/>
                </a:lnTo>
                <a:lnTo>
                  <a:pt x="76" y="309"/>
                </a:lnTo>
                <a:lnTo>
                  <a:pt x="79" y="309"/>
                </a:lnTo>
                <a:lnTo>
                  <a:pt x="80" y="310"/>
                </a:lnTo>
                <a:lnTo>
                  <a:pt x="83" y="310"/>
                </a:lnTo>
                <a:lnTo>
                  <a:pt x="85" y="313"/>
                </a:lnTo>
                <a:lnTo>
                  <a:pt x="86" y="315"/>
                </a:lnTo>
                <a:lnTo>
                  <a:pt x="88" y="316"/>
                </a:lnTo>
                <a:lnTo>
                  <a:pt x="88" y="319"/>
                </a:lnTo>
                <a:lnTo>
                  <a:pt x="88" y="322"/>
                </a:lnTo>
                <a:lnTo>
                  <a:pt x="88" y="324"/>
                </a:lnTo>
                <a:lnTo>
                  <a:pt x="88" y="327"/>
                </a:lnTo>
                <a:lnTo>
                  <a:pt x="86" y="328"/>
                </a:lnTo>
                <a:lnTo>
                  <a:pt x="85" y="331"/>
                </a:lnTo>
                <a:lnTo>
                  <a:pt x="21" y="395"/>
                </a:lnTo>
                <a:lnTo>
                  <a:pt x="21" y="377"/>
                </a:lnTo>
                <a:lnTo>
                  <a:pt x="82" y="438"/>
                </a:lnTo>
                <a:lnTo>
                  <a:pt x="83" y="440"/>
                </a:lnTo>
                <a:lnTo>
                  <a:pt x="85" y="441"/>
                </a:lnTo>
                <a:lnTo>
                  <a:pt x="85" y="444"/>
                </a:lnTo>
                <a:lnTo>
                  <a:pt x="85" y="446"/>
                </a:lnTo>
                <a:lnTo>
                  <a:pt x="85" y="449"/>
                </a:lnTo>
                <a:lnTo>
                  <a:pt x="85" y="452"/>
                </a:lnTo>
                <a:lnTo>
                  <a:pt x="83" y="453"/>
                </a:lnTo>
                <a:lnTo>
                  <a:pt x="82" y="456"/>
                </a:lnTo>
                <a:lnTo>
                  <a:pt x="80" y="458"/>
                </a:lnTo>
                <a:lnTo>
                  <a:pt x="77" y="458"/>
                </a:lnTo>
                <a:lnTo>
                  <a:pt x="76" y="459"/>
                </a:lnTo>
                <a:lnTo>
                  <a:pt x="73" y="459"/>
                </a:lnTo>
                <a:lnTo>
                  <a:pt x="70" y="459"/>
                </a:lnTo>
                <a:lnTo>
                  <a:pt x="68" y="458"/>
                </a:lnTo>
                <a:lnTo>
                  <a:pt x="65" y="458"/>
                </a:lnTo>
                <a:lnTo>
                  <a:pt x="64" y="456"/>
                </a:lnTo>
                <a:lnTo>
                  <a:pt x="64" y="456"/>
                </a:lnTo>
                <a:close/>
                <a:moveTo>
                  <a:pt x="156" y="224"/>
                </a:moveTo>
                <a:lnTo>
                  <a:pt x="282" y="98"/>
                </a:lnTo>
                <a:lnTo>
                  <a:pt x="283" y="97"/>
                </a:lnTo>
                <a:lnTo>
                  <a:pt x="285" y="95"/>
                </a:lnTo>
                <a:lnTo>
                  <a:pt x="288" y="95"/>
                </a:lnTo>
                <a:lnTo>
                  <a:pt x="290" y="94"/>
                </a:lnTo>
                <a:lnTo>
                  <a:pt x="292" y="95"/>
                </a:lnTo>
                <a:lnTo>
                  <a:pt x="295" y="95"/>
                </a:lnTo>
                <a:lnTo>
                  <a:pt x="296" y="97"/>
                </a:lnTo>
                <a:lnTo>
                  <a:pt x="299" y="98"/>
                </a:lnTo>
                <a:lnTo>
                  <a:pt x="301" y="100"/>
                </a:lnTo>
                <a:lnTo>
                  <a:pt x="301" y="103"/>
                </a:lnTo>
                <a:lnTo>
                  <a:pt x="302" y="104"/>
                </a:lnTo>
                <a:lnTo>
                  <a:pt x="302" y="107"/>
                </a:lnTo>
                <a:lnTo>
                  <a:pt x="302" y="110"/>
                </a:lnTo>
                <a:lnTo>
                  <a:pt x="301" y="112"/>
                </a:lnTo>
                <a:lnTo>
                  <a:pt x="301" y="115"/>
                </a:lnTo>
                <a:lnTo>
                  <a:pt x="299" y="116"/>
                </a:lnTo>
                <a:lnTo>
                  <a:pt x="174" y="242"/>
                </a:lnTo>
                <a:lnTo>
                  <a:pt x="171" y="243"/>
                </a:lnTo>
                <a:lnTo>
                  <a:pt x="170" y="245"/>
                </a:lnTo>
                <a:lnTo>
                  <a:pt x="167" y="245"/>
                </a:lnTo>
                <a:lnTo>
                  <a:pt x="165" y="245"/>
                </a:lnTo>
                <a:lnTo>
                  <a:pt x="162" y="245"/>
                </a:lnTo>
                <a:lnTo>
                  <a:pt x="161" y="245"/>
                </a:lnTo>
                <a:lnTo>
                  <a:pt x="158" y="243"/>
                </a:lnTo>
                <a:lnTo>
                  <a:pt x="156" y="242"/>
                </a:lnTo>
                <a:lnTo>
                  <a:pt x="155" y="239"/>
                </a:lnTo>
                <a:lnTo>
                  <a:pt x="153" y="237"/>
                </a:lnTo>
                <a:lnTo>
                  <a:pt x="152" y="234"/>
                </a:lnTo>
                <a:lnTo>
                  <a:pt x="152" y="233"/>
                </a:lnTo>
                <a:lnTo>
                  <a:pt x="152" y="230"/>
                </a:lnTo>
                <a:lnTo>
                  <a:pt x="153" y="228"/>
                </a:lnTo>
                <a:lnTo>
                  <a:pt x="155" y="225"/>
                </a:lnTo>
                <a:lnTo>
                  <a:pt x="156" y="224"/>
                </a:lnTo>
                <a:lnTo>
                  <a:pt x="156" y="224"/>
                </a:lnTo>
                <a:close/>
                <a:moveTo>
                  <a:pt x="371" y="9"/>
                </a:moveTo>
                <a:lnTo>
                  <a:pt x="375" y="4"/>
                </a:lnTo>
                <a:lnTo>
                  <a:pt x="377" y="2"/>
                </a:lnTo>
                <a:lnTo>
                  <a:pt x="380" y="2"/>
                </a:lnTo>
                <a:lnTo>
                  <a:pt x="381" y="0"/>
                </a:lnTo>
                <a:lnTo>
                  <a:pt x="384" y="0"/>
                </a:lnTo>
                <a:lnTo>
                  <a:pt x="387" y="0"/>
                </a:lnTo>
                <a:lnTo>
                  <a:pt x="389" y="2"/>
                </a:lnTo>
                <a:lnTo>
                  <a:pt x="392" y="2"/>
                </a:lnTo>
                <a:lnTo>
                  <a:pt x="393" y="4"/>
                </a:lnTo>
                <a:lnTo>
                  <a:pt x="513" y="124"/>
                </a:lnTo>
                <a:lnTo>
                  <a:pt x="514" y="125"/>
                </a:lnTo>
                <a:lnTo>
                  <a:pt x="516" y="128"/>
                </a:lnTo>
                <a:lnTo>
                  <a:pt x="517" y="130"/>
                </a:lnTo>
                <a:lnTo>
                  <a:pt x="517" y="133"/>
                </a:lnTo>
                <a:lnTo>
                  <a:pt x="517" y="136"/>
                </a:lnTo>
                <a:lnTo>
                  <a:pt x="516" y="137"/>
                </a:lnTo>
                <a:lnTo>
                  <a:pt x="514" y="140"/>
                </a:lnTo>
                <a:lnTo>
                  <a:pt x="513" y="142"/>
                </a:lnTo>
                <a:lnTo>
                  <a:pt x="511" y="143"/>
                </a:lnTo>
                <a:lnTo>
                  <a:pt x="508" y="145"/>
                </a:lnTo>
                <a:lnTo>
                  <a:pt x="507" y="145"/>
                </a:lnTo>
                <a:lnTo>
                  <a:pt x="504" y="145"/>
                </a:lnTo>
                <a:lnTo>
                  <a:pt x="502" y="145"/>
                </a:lnTo>
                <a:lnTo>
                  <a:pt x="499" y="145"/>
                </a:lnTo>
                <a:lnTo>
                  <a:pt x="498" y="143"/>
                </a:lnTo>
                <a:lnTo>
                  <a:pt x="495" y="142"/>
                </a:lnTo>
                <a:lnTo>
                  <a:pt x="375" y="22"/>
                </a:lnTo>
                <a:lnTo>
                  <a:pt x="393" y="22"/>
                </a:lnTo>
                <a:lnTo>
                  <a:pt x="389" y="27"/>
                </a:lnTo>
                <a:lnTo>
                  <a:pt x="386" y="28"/>
                </a:lnTo>
                <a:lnTo>
                  <a:pt x="384" y="30"/>
                </a:lnTo>
                <a:lnTo>
                  <a:pt x="381" y="30"/>
                </a:lnTo>
                <a:lnTo>
                  <a:pt x="380" y="30"/>
                </a:lnTo>
                <a:lnTo>
                  <a:pt x="377" y="30"/>
                </a:lnTo>
                <a:lnTo>
                  <a:pt x="374" y="30"/>
                </a:lnTo>
                <a:lnTo>
                  <a:pt x="372" y="28"/>
                </a:lnTo>
                <a:lnTo>
                  <a:pt x="371" y="27"/>
                </a:lnTo>
                <a:lnTo>
                  <a:pt x="368" y="25"/>
                </a:lnTo>
                <a:lnTo>
                  <a:pt x="368" y="22"/>
                </a:lnTo>
                <a:lnTo>
                  <a:pt x="367" y="21"/>
                </a:lnTo>
                <a:lnTo>
                  <a:pt x="367" y="18"/>
                </a:lnTo>
                <a:lnTo>
                  <a:pt x="367" y="15"/>
                </a:lnTo>
                <a:lnTo>
                  <a:pt x="368" y="13"/>
                </a:lnTo>
                <a:lnTo>
                  <a:pt x="368" y="10"/>
                </a:lnTo>
                <a:lnTo>
                  <a:pt x="371" y="9"/>
                </a:lnTo>
                <a:lnTo>
                  <a:pt x="371" y="9"/>
                </a:lnTo>
                <a:close/>
                <a:moveTo>
                  <a:pt x="602" y="213"/>
                </a:moveTo>
                <a:lnTo>
                  <a:pt x="727" y="338"/>
                </a:lnTo>
                <a:lnTo>
                  <a:pt x="729" y="340"/>
                </a:lnTo>
                <a:lnTo>
                  <a:pt x="730" y="341"/>
                </a:lnTo>
                <a:lnTo>
                  <a:pt x="730" y="344"/>
                </a:lnTo>
                <a:lnTo>
                  <a:pt x="730" y="347"/>
                </a:lnTo>
                <a:lnTo>
                  <a:pt x="730" y="349"/>
                </a:lnTo>
                <a:lnTo>
                  <a:pt x="730" y="352"/>
                </a:lnTo>
                <a:lnTo>
                  <a:pt x="729" y="353"/>
                </a:lnTo>
                <a:lnTo>
                  <a:pt x="727" y="356"/>
                </a:lnTo>
                <a:lnTo>
                  <a:pt x="726" y="358"/>
                </a:lnTo>
                <a:lnTo>
                  <a:pt x="723" y="358"/>
                </a:lnTo>
                <a:lnTo>
                  <a:pt x="721" y="359"/>
                </a:lnTo>
                <a:lnTo>
                  <a:pt x="718" y="359"/>
                </a:lnTo>
                <a:lnTo>
                  <a:pt x="715" y="359"/>
                </a:lnTo>
                <a:lnTo>
                  <a:pt x="714" y="358"/>
                </a:lnTo>
                <a:lnTo>
                  <a:pt x="711" y="358"/>
                </a:lnTo>
                <a:lnTo>
                  <a:pt x="709" y="356"/>
                </a:lnTo>
                <a:lnTo>
                  <a:pt x="584" y="231"/>
                </a:lnTo>
                <a:lnTo>
                  <a:pt x="583" y="228"/>
                </a:lnTo>
                <a:lnTo>
                  <a:pt x="581" y="227"/>
                </a:lnTo>
                <a:lnTo>
                  <a:pt x="581" y="224"/>
                </a:lnTo>
                <a:lnTo>
                  <a:pt x="581" y="222"/>
                </a:lnTo>
                <a:lnTo>
                  <a:pt x="581" y="219"/>
                </a:lnTo>
                <a:lnTo>
                  <a:pt x="581" y="218"/>
                </a:lnTo>
                <a:lnTo>
                  <a:pt x="583" y="215"/>
                </a:lnTo>
                <a:lnTo>
                  <a:pt x="584" y="213"/>
                </a:lnTo>
                <a:lnTo>
                  <a:pt x="587" y="212"/>
                </a:lnTo>
                <a:lnTo>
                  <a:pt x="589" y="210"/>
                </a:lnTo>
                <a:lnTo>
                  <a:pt x="592" y="209"/>
                </a:lnTo>
                <a:lnTo>
                  <a:pt x="593" y="209"/>
                </a:lnTo>
                <a:lnTo>
                  <a:pt x="596" y="209"/>
                </a:lnTo>
                <a:lnTo>
                  <a:pt x="598" y="210"/>
                </a:lnTo>
                <a:lnTo>
                  <a:pt x="601" y="212"/>
                </a:lnTo>
                <a:lnTo>
                  <a:pt x="602" y="213"/>
                </a:lnTo>
                <a:lnTo>
                  <a:pt x="602" y="213"/>
                </a:lnTo>
                <a:close/>
                <a:moveTo>
                  <a:pt x="817" y="428"/>
                </a:moveTo>
                <a:lnTo>
                  <a:pt x="942" y="552"/>
                </a:lnTo>
                <a:lnTo>
                  <a:pt x="944" y="555"/>
                </a:lnTo>
                <a:lnTo>
                  <a:pt x="945" y="556"/>
                </a:lnTo>
                <a:lnTo>
                  <a:pt x="945" y="559"/>
                </a:lnTo>
                <a:lnTo>
                  <a:pt x="945" y="561"/>
                </a:lnTo>
                <a:lnTo>
                  <a:pt x="945" y="564"/>
                </a:lnTo>
                <a:lnTo>
                  <a:pt x="945" y="565"/>
                </a:lnTo>
                <a:lnTo>
                  <a:pt x="944" y="568"/>
                </a:lnTo>
                <a:lnTo>
                  <a:pt x="942" y="570"/>
                </a:lnTo>
                <a:lnTo>
                  <a:pt x="939" y="571"/>
                </a:lnTo>
                <a:lnTo>
                  <a:pt x="938" y="573"/>
                </a:lnTo>
                <a:lnTo>
                  <a:pt x="935" y="574"/>
                </a:lnTo>
                <a:lnTo>
                  <a:pt x="933" y="574"/>
                </a:lnTo>
                <a:lnTo>
                  <a:pt x="930" y="574"/>
                </a:lnTo>
                <a:lnTo>
                  <a:pt x="929" y="573"/>
                </a:lnTo>
                <a:lnTo>
                  <a:pt x="926" y="571"/>
                </a:lnTo>
                <a:lnTo>
                  <a:pt x="924" y="570"/>
                </a:lnTo>
                <a:lnTo>
                  <a:pt x="799" y="446"/>
                </a:lnTo>
                <a:lnTo>
                  <a:pt x="797" y="443"/>
                </a:lnTo>
                <a:lnTo>
                  <a:pt x="796" y="441"/>
                </a:lnTo>
                <a:lnTo>
                  <a:pt x="794" y="438"/>
                </a:lnTo>
                <a:lnTo>
                  <a:pt x="794" y="437"/>
                </a:lnTo>
                <a:lnTo>
                  <a:pt x="794" y="434"/>
                </a:lnTo>
                <a:lnTo>
                  <a:pt x="796" y="431"/>
                </a:lnTo>
                <a:lnTo>
                  <a:pt x="797" y="429"/>
                </a:lnTo>
                <a:lnTo>
                  <a:pt x="799" y="428"/>
                </a:lnTo>
                <a:lnTo>
                  <a:pt x="800" y="425"/>
                </a:lnTo>
                <a:lnTo>
                  <a:pt x="803" y="425"/>
                </a:lnTo>
                <a:lnTo>
                  <a:pt x="805" y="423"/>
                </a:lnTo>
                <a:lnTo>
                  <a:pt x="808" y="423"/>
                </a:lnTo>
                <a:lnTo>
                  <a:pt x="809" y="423"/>
                </a:lnTo>
                <a:lnTo>
                  <a:pt x="812" y="425"/>
                </a:lnTo>
                <a:lnTo>
                  <a:pt x="814" y="425"/>
                </a:lnTo>
                <a:lnTo>
                  <a:pt x="817" y="428"/>
                </a:lnTo>
                <a:lnTo>
                  <a:pt x="817" y="428"/>
                </a:lnTo>
                <a:close/>
                <a:moveTo>
                  <a:pt x="1032" y="641"/>
                </a:moveTo>
                <a:lnTo>
                  <a:pt x="1139" y="750"/>
                </a:lnTo>
                <a:lnTo>
                  <a:pt x="1121" y="750"/>
                </a:lnTo>
                <a:lnTo>
                  <a:pt x="1137" y="734"/>
                </a:lnTo>
                <a:lnTo>
                  <a:pt x="1140" y="732"/>
                </a:lnTo>
                <a:lnTo>
                  <a:pt x="1142" y="731"/>
                </a:lnTo>
                <a:lnTo>
                  <a:pt x="1145" y="729"/>
                </a:lnTo>
                <a:lnTo>
                  <a:pt x="1146" y="729"/>
                </a:lnTo>
                <a:lnTo>
                  <a:pt x="1149" y="729"/>
                </a:lnTo>
                <a:lnTo>
                  <a:pt x="1152" y="731"/>
                </a:lnTo>
                <a:lnTo>
                  <a:pt x="1154" y="732"/>
                </a:lnTo>
                <a:lnTo>
                  <a:pt x="1155" y="734"/>
                </a:lnTo>
                <a:lnTo>
                  <a:pt x="1157" y="735"/>
                </a:lnTo>
                <a:lnTo>
                  <a:pt x="1158" y="738"/>
                </a:lnTo>
                <a:lnTo>
                  <a:pt x="1160" y="739"/>
                </a:lnTo>
                <a:lnTo>
                  <a:pt x="1160" y="742"/>
                </a:lnTo>
                <a:lnTo>
                  <a:pt x="1160" y="744"/>
                </a:lnTo>
                <a:lnTo>
                  <a:pt x="1158" y="747"/>
                </a:lnTo>
                <a:lnTo>
                  <a:pt x="1157" y="748"/>
                </a:lnTo>
                <a:lnTo>
                  <a:pt x="1155" y="751"/>
                </a:lnTo>
                <a:lnTo>
                  <a:pt x="1139" y="768"/>
                </a:lnTo>
                <a:lnTo>
                  <a:pt x="1137" y="769"/>
                </a:lnTo>
                <a:lnTo>
                  <a:pt x="1134" y="771"/>
                </a:lnTo>
                <a:lnTo>
                  <a:pt x="1133" y="771"/>
                </a:lnTo>
                <a:lnTo>
                  <a:pt x="1130" y="771"/>
                </a:lnTo>
                <a:lnTo>
                  <a:pt x="1128" y="771"/>
                </a:lnTo>
                <a:lnTo>
                  <a:pt x="1125" y="771"/>
                </a:lnTo>
                <a:lnTo>
                  <a:pt x="1124" y="769"/>
                </a:lnTo>
                <a:lnTo>
                  <a:pt x="1121" y="768"/>
                </a:lnTo>
                <a:lnTo>
                  <a:pt x="1014" y="659"/>
                </a:lnTo>
                <a:lnTo>
                  <a:pt x="1011" y="657"/>
                </a:lnTo>
                <a:lnTo>
                  <a:pt x="1011" y="655"/>
                </a:lnTo>
                <a:lnTo>
                  <a:pt x="1009" y="653"/>
                </a:lnTo>
                <a:lnTo>
                  <a:pt x="1009" y="650"/>
                </a:lnTo>
                <a:lnTo>
                  <a:pt x="1009" y="649"/>
                </a:lnTo>
                <a:lnTo>
                  <a:pt x="1011" y="646"/>
                </a:lnTo>
                <a:lnTo>
                  <a:pt x="1011" y="644"/>
                </a:lnTo>
                <a:lnTo>
                  <a:pt x="1014" y="641"/>
                </a:lnTo>
                <a:lnTo>
                  <a:pt x="1015" y="640"/>
                </a:lnTo>
                <a:lnTo>
                  <a:pt x="1017" y="638"/>
                </a:lnTo>
                <a:lnTo>
                  <a:pt x="1020" y="638"/>
                </a:lnTo>
                <a:lnTo>
                  <a:pt x="1023" y="638"/>
                </a:lnTo>
                <a:lnTo>
                  <a:pt x="1024" y="638"/>
                </a:lnTo>
                <a:lnTo>
                  <a:pt x="1027" y="638"/>
                </a:lnTo>
                <a:lnTo>
                  <a:pt x="1029" y="640"/>
                </a:lnTo>
                <a:lnTo>
                  <a:pt x="1032" y="641"/>
                </a:lnTo>
                <a:lnTo>
                  <a:pt x="1032" y="641"/>
                </a:lnTo>
                <a:close/>
                <a:moveTo>
                  <a:pt x="1227" y="644"/>
                </a:moveTo>
                <a:lnTo>
                  <a:pt x="1307" y="564"/>
                </a:lnTo>
                <a:lnTo>
                  <a:pt x="1310" y="562"/>
                </a:lnTo>
                <a:lnTo>
                  <a:pt x="1312" y="561"/>
                </a:lnTo>
                <a:lnTo>
                  <a:pt x="1315" y="559"/>
                </a:lnTo>
                <a:lnTo>
                  <a:pt x="1316" y="559"/>
                </a:lnTo>
                <a:lnTo>
                  <a:pt x="1319" y="559"/>
                </a:lnTo>
                <a:lnTo>
                  <a:pt x="1321" y="561"/>
                </a:lnTo>
                <a:lnTo>
                  <a:pt x="1324" y="562"/>
                </a:lnTo>
                <a:lnTo>
                  <a:pt x="1325" y="564"/>
                </a:lnTo>
                <a:lnTo>
                  <a:pt x="1327" y="565"/>
                </a:lnTo>
                <a:lnTo>
                  <a:pt x="1328" y="568"/>
                </a:lnTo>
                <a:lnTo>
                  <a:pt x="1330" y="570"/>
                </a:lnTo>
                <a:lnTo>
                  <a:pt x="1330" y="573"/>
                </a:lnTo>
                <a:lnTo>
                  <a:pt x="1330" y="574"/>
                </a:lnTo>
                <a:lnTo>
                  <a:pt x="1328" y="577"/>
                </a:lnTo>
                <a:lnTo>
                  <a:pt x="1327" y="578"/>
                </a:lnTo>
                <a:lnTo>
                  <a:pt x="1325" y="581"/>
                </a:lnTo>
                <a:lnTo>
                  <a:pt x="1245" y="662"/>
                </a:lnTo>
                <a:lnTo>
                  <a:pt x="1243" y="663"/>
                </a:lnTo>
                <a:lnTo>
                  <a:pt x="1240" y="665"/>
                </a:lnTo>
                <a:lnTo>
                  <a:pt x="1239" y="665"/>
                </a:lnTo>
                <a:lnTo>
                  <a:pt x="1236" y="665"/>
                </a:lnTo>
                <a:lnTo>
                  <a:pt x="1234" y="665"/>
                </a:lnTo>
                <a:lnTo>
                  <a:pt x="1231" y="665"/>
                </a:lnTo>
                <a:lnTo>
                  <a:pt x="1230" y="663"/>
                </a:lnTo>
                <a:lnTo>
                  <a:pt x="1227" y="662"/>
                </a:lnTo>
                <a:lnTo>
                  <a:pt x="1225" y="659"/>
                </a:lnTo>
                <a:lnTo>
                  <a:pt x="1224" y="657"/>
                </a:lnTo>
                <a:lnTo>
                  <a:pt x="1224" y="655"/>
                </a:lnTo>
                <a:lnTo>
                  <a:pt x="1224" y="653"/>
                </a:lnTo>
                <a:lnTo>
                  <a:pt x="1224" y="650"/>
                </a:lnTo>
                <a:lnTo>
                  <a:pt x="1224" y="649"/>
                </a:lnTo>
                <a:lnTo>
                  <a:pt x="1225" y="646"/>
                </a:lnTo>
                <a:lnTo>
                  <a:pt x="1227" y="644"/>
                </a:lnTo>
                <a:lnTo>
                  <a:pt x="1227" y="64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1015" name="Freeform 119"/>
          <p:cNvSpPr>
            <a:spLocks/>
          </p:cNvSpPr>
          <p:nvPr/>
        </p:nvSpPr>
        <p:spPr bwMode="auto">
          <a:xfrm>
            <a:off x="2862263" y="4891088"/>
            <a:ext cx="696913" cy="679450"/>
          </a:xfrm>
          <a:custGeom>
            <a:avLst/>
            <a:gdLst/>
            <a:ahLst/>
            <a:cxnLst>
              <a:cxn ang="0">
                <a:pos x="106" y="1075"/>
              </a:cxn>
              <a:cxn ang="0">
                <a:pos x="0" y="476"/>
              </a:cxn>
              <a:cxn ang="0">
                <a:pos x="170" y="679"/>
              </a:cxn>
              <a:cxn ang="0">
                <a:pos x="978" y="0"/>
              </a:cxn>
              <a:cxn ang="0">
                <a:pos x="1316" y="404"/>
              </a:cxn>
              <a:cxn ang="0">
                <a:pos x="508" y="1081"/>
              </a:cxn>
              <a:cxn ang="0">
                <a:pos x="678" y="1284"/>
              </a:cxn>
              <a:cxn ang="0">
                <a:pos x="106" y="1075"/>
              </a:cxn>
            </a:cxnLst>
            <a:rect l="0" t="0" r="r" b="b"/>
            <a:pathLst>
              <a:path w="1316" h="1284">
                <a:moveTo>
                  <a:pt x="106" y="1075"/>
                </a:moveTo>
                <a:lnTo>
                  <a:pt x="0" y="476"/>
                </a:lnTo>
                <a:lnTo>
                  <a:pt x="170" y="679"/>
                </a:lnTo>
                <a:lnTo>
                  <a:pt x="978" y="0"/>
                </a:lnTo>
                <a:lnTo>
                  <a:pt x="1316" y="404"/>
                </a:lnTo>
                <a:lnTo>
                  <a:pt x="508" y="1081"/>
                </a:lnTo>
                <a:lnTo>
                  <a:pt x="678" y="1284"/>
                </a:lnTo>
                <a:lnTo>
                  <a:pt x="106" y="1075"/>
                </a:lnTo>
                <a:close/>
              </a:path>
            </a:pathLst>
          </a:cu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1016" name="Freeform 120"/>
          <p:cNvSpPr>
            <a:spLocks noEditPoints="1"/>
          </p:cNvSpPr>
          <p:nvPr/>
        </p:nvSpPr>
        <p:spPr bwMode="auto">
          <a:xfrm>
            <a:off x="2863850" y="4884738"/>
            <a:ext cx="701675" cy="692150"/>
          </a:xfrm>
          <a:custGeom>
            <a:avLst/>
            <a:gdLst/>
            <a:ahLst/>
            <a:cxnLst>
              <a:cxn ang="0">
                <a:pos x="474" y="1225"/>
              </a:cxn>
              <a:cxn ang="0">
                <a:pos x="491" y="1216"/>
              </a:cxn>
              <a:cxn ang="0">
                <a:pos x="665" y="1292"/>
              </a:cxn>
              <a:cxn ang="0">
                <a:pos x="649" y="1300"/>
              </a:cxn>
              <a:cxn ang="0">
                <a:pos x="190" y="1123"/>
              </a:cxn>
              <a:cxn ang="0">
                <a:pos x="206" y="1112"/>
              </a:cxn>
              <a:cxn ang="0">
                <a:pos x="381" y="1188"/>
              </a:cxn>
              <a:cxn ang="0">
                <a:pos x="364" y="1196"/>
              </a:cxn>
              <a:cxn ang="0">
                <a:pos x="66" y="880"/>
              </a:cxn>
              <a:cxn ang="0">
                <a:pos x="82" y="890"/>
              </a:cxn>
              <a:cxn ang="0">
                <a:pos x="103" y="1079"/>
              </a:cxn>
              <a:cxn ang="0">
                <a:pos x="88" y="1069"/>
              </a:cxn>
              <a:cxn ang="0">
                <a:pos x="14" y="581"/>
              </a:cxn>
              <a:cxn ang="0">
                <a:pos x="30" y="592"/>
              </a:cxn>
              <a:cxn ang="0">
                <a:pos x="51" y="780"/>
              </a:cxn>
              <a:cxn ang="0">
                <a:pos x="36" y="771"/>
              </a:cxn>
              <a:cxn ang="0">
                <a:pos x="136" y="648"/>
              </a:cxn>
              <a:cxn ang="0">
                <a:pos x="117" y="648"/>
              </a:cxn>
              <a:cxn ang="0">
                <a:pos x="5" y="495"/>
              </a:cxn>
              <a:cxn ang="0">
                <a:pos x="23" y="496"/>
              </a:cxn>
              <a:cxn ang="0">
                <a:pos x="358" y="529"/>
              </a:cxn>
              <a:cxn ang="0">
                <a:pos x="358" y="549"/>
              </a:cxn>
              <a:cxn ang="0">
                <a:pos x="205" y="660"/>
              </a:cxn>
              <a:cxn ang="0">
                <a:pos x="206" y="644"/>
              </a:cxn>
              <a:cxn ang="0">
                <a:pos x="589" y="334"/>
              </a:cxn>
              <a:cxn ang="0">
                <a:pos x="591" y="355"/>
              </a:cxn>
              <a:cxn ang="0">
                <a:pos x="437" y="467"/>
              </a:cxn>
              <a:cxn ang="0">
                <a:pos x="439" y="449"/>
              </a:cxn>
              <a:cxn ang="0">
                <a:pos x="822" y="140"/>
              </a:cxn>
              <a:cxn ang="0">
                <a:pos x="822" y="159"/>
              </a:cxn>
              <a:cxn ang="0">
                <a:pos x="670" y="271"/>
              </a:cxn>
              <a:cxn ang="0">
                <a:pos x="671" y="253"/>
              </a:cxn>
              <a:cxn ang="0">
                <a:pos x="984" y="3"/>
              </a:cxn>
              <a:cxn ang="0">
                <a:pos x="1044" y="91"/>
              </a:cxn>
              <a:cxn ang="0">
                <a:pos x="1025" y="91"/>
              </a:cxn>
              <a:cxn ang="0">
                <a:pos x="905" y="80"/>
              </a:cxn>
              <a:cxn ang="0">
                <a:pos x="901" y="61"/>
              </a:cxn>
              <a:cxn ang="0">
                <a:pos x="1242" y="317"/>
              </a:cxn>
              <a:cxn ang="0">
                <a:pos x="1224" y="326"/>
              </a:cxn>
              <a:cxn ang="0">
                <a:pos x="1105" y="173"/>
              </a:cxn>
              <a:cxn ang="0">
                <a:pos x="1125" y="170"/>
              </a:cxn>
              <a:cxn ang="0">
                <a:pos x="1327" y="420"/>
              </a:cxn>
              <a:cxn ang="0">
                <a:pos x="1183" y="538"/>
              </a:cxn>
              <a:cxn ang="0">
                <a:pos x="1174" y="520"/>
              </a:cxn>
              <a:cxn ang="0">
                <a:pos x="1297" y="410"/>
              </a:cxn>
              <a:cxn ang="0">
                <a:pos x="1314" y="399"/>
              </a:cxn>
              <a:cxn ang="0">
                <a:pos x="955" y="733"/>
              </a:cxn>
              <a:cxn ang="0">
                <a:pos x="941" y="718"/>
              </a:cxn>
              <a:cxn ang="0">
                <a:pos x="1090" y="595"/>
              </a:cxn>
              <a:cxn ang="0">
                <a:pos x="1101" y="610"/>
              </a:cxn>
              <a:cxn ang="0">
                <a:pos x="723" y="927"/>
              </a:cxn>
              <a:cxn ang="0">
                <a:pos x="709" y="914"/>
              </a:cxn>
              <a:cxn ang="0">
                <a:pos x="858" y="789"/>
              </a:cxn>
              <a:cxn ang="0">
                <a:pos x="870" y="805"/>
              </a:cxn>
              <a:cxn ang="0">
                <a:pos x="534" y="1106"/>
              </a:cxn>
              <a:cxn ang="0">
                <a:pos x="527" y="1125"/>
              </a:cxn>
              <a:cxn ang="0">
                <a:pos x="495" y="1099"/>
              </a:cxn>
              <a:cxn ang="0">
                <a:pos x="621" y="984"/>
              </a:cxn>
              <a:cxn ang="0">
                <a:pos x="637" y="994"/>
              </a:cxn>
              <a:cxn ang="0">
                <a:pos x="688" y="1291"/>
              </a:cxn>
              <a:cxn ang="0">
                <a:pos x="680" y="1309"/>
              </a:cxn>
              <a:cxn ang="0">
                <a:pos x="592" y="1213"/>
              </a:cxn>
              <a:cxn ang="0">
                <a:pos x="603" y="1197"/>
              </a:cxn>
            </a:cxnLst>
            <a:rect l="0" t="0" r="r" b="b"/>
            <a:pathLst>
              <a:path w="1327" h="1309">
                <a:moveTo>
                  <a:pt x="649" y="1300"/>
                </a:moveTo>
                <a:lnTo>
                  <a:pt x="483" y="1239"/>
                </a:lnTo>
                <a:lnTo>
                  <a:pt x="480" y="1239"/>
                </a:lnTo>
                <a:lnTo>
                  <a:pt x="479" y="1237"/>
                </a:lnTo>
                <a:lnTo>
                  <a:pt x="476" y="1234"/>
                </a:lnTo>
                <a:lnTo>
                  <a:pt x="476" y="1233"/>
                </a:lnTo>
                <a:lnTo>
                  <a:pt x="474" y="1230"/>
                </a:lnTo>
                <a:lnTo>
                  <a:pt x="474" y="1228"/>
                </a:lnTo>
                <a:lnTo>
                  <a:pt x="474" y="1225"/>
                </a:lnTo>
                <a:lnTo>
                  <a:pt x="476" y="1224"/>
                </a:lnTo>
                <a:lnTo>
                  <a:pt x="476" y="1221"/>
                </a:lnTo>
                <a:lnTo>
                  <a:pt x="477" y="1219"/>
                </a:lnTo>
                <a:lnTo>
                  <a:pt x="479" y="1216"/>
                </a:lnTo>
                <a:lnTo>
                  <a:pt x="482" y="1216"/>
                </a:lnTo>
                <a:lnTo>
                  <a:pt x="483" y="1215"/>
                </a:lnTo>
                <a:lnTo>
                  <a:pt x="486" y="1215"/>
                </a:lnTo>
                <a:lnTo>
                  <a:pt x="489" y="1215"/>
                </a:lnTo>
                <a:lnTo>
                  <a:pt x="491" y="1216"/>
                </a:lnTo>
                <a:lnTo>
                  <a:pt x="658" y="1276"/>
                </a:lnTo>
                <a:lnTo>
                  <a:pt x="659" y="1278"/>
                </a:lnTo>
                <a:lnTo>
                  <a:pt x="662" y="1279"/>
                </a:lnTo>
                <a:lnTo>
                  <a:pt x="664" y="1281"/>
                </a:lnTo>
                <a:lnTo>
                  <a:pt x="664" y="1282"/>
                </a:lnTo>
                <a:lnTo>
                  <a:pt x="665" y="1285"/>
                </a:lnTo>
                <a:lnTo>
                  <a:pt x="665" y="1288"/>
                </a:lnTo>
                <a:lnTo>
                  <a:pt x="665" y="1289"/>
                </a:lnTo>
                <a:lnTo>
                  <a:pt x="665" y="1292"/>
                </a:lnTo>
                <a:lnTo>
                  <a:pt x="664" y="1294"/>
                </a:lnTo>
                <a:lnTo>
                  <a:pt x="662" y="1297"/>
                </a:lnTo>
                <a:lnTo>
                  <a:pt x="661" y="1298"/>
                </a:lnTo>
                <a:lnTo>
                  <a:pt x="658" y="1300"/>
                </a:lnTo>
                <a:lnTo>
                  <a:pt x="656" y="1300"/>
                </a:lnTo>
                <a:lnTo>
                  <a:pt x="653" y="1300"/>
                </a:lnTo>
                <a:lnTo>
                  <a:pt x="652" y="1300"/>
                </a:lnTo>
                <a:lnTo>
                  <a:pt x="649" y="1300"/>
                </a:lnTo>
                <a:lnTo>
                  <a:pt x="649" y="1300"/>
                </a:lnTo>
                <a:close/>
                <a:moveTo>
                  <a:pt x="364" y="1196"/>
                </a:moveTo>
                <a:lnTo>
                  <a:pt x="199" y="1136"/>
                </a:lnTo>
                <a:lnTo>
                  <a:pt x="196" y="1134"/>
                </a:lnTo>
                <a:lnTo>
                  <a:pt x="194" y="1133"/>
                </a:lnTo>
                <a:lnTo>
                  <a:pt x="193" y="1131"/>
                </a:lnTo>
                <a:lnTo>
                  <a:pt x="191" y="1128"/>
                </a:lnTo>
                <a:lnTo>
                  <a:pt x="190" y="1127"/>
                </a:lnTo>
                <a:lnTo>
                  <a:pt x="190" y="1124"/>
                </a:lnTo>
                <a:lnTo>
                  <a:pt x="190" y="1123"/>
                </a:lnTo>
                <a:lnTo>
                  <a:pt x="191" y="1120"/>
                </a:lnTo>
                <a:lnTo>
                  <a:pt x="191" y="1117"/>
                </a:lnTo>
                <a:lnTo>
                  <a:pt x="193" y="1115"/>
                </a:lnTo>
                <a:lnTo>
                  <a:pt x="194" y="1114"/>
                </a:lnTo>
                <a:lnTo>
                  <a:pt x="197" y="1112"/>
                </a:lnTo>
                <a:lnTo>
                  <a:pt x="199" y="1112"/>
                </a:lnTo>
                <a:lnTo>
                  <a:pt x="202" y="1111"/>
                </a:lnTo>
                <a:lnTo>
                  <a:pt x="205" y="1112"/>
                </a:lnTo>
                <a:lnTo>
                  <a:pt x="206" y="1112"/>
                </a:lnTo>
                <a:lnTo>
                  <a:pt x="373" y="1173"/>
                </a:lnTo>
                <a:lnTo>
                  <a:pt x="375" y="1173"/>
                </a:lnTo>
                <a:lnTo>
                  <a:pt x="378" y="1175"/>
                </a:lnTo>
                <a:lnTo>
                  <a:pt x="379" y="1176"/>
                </a:lnTo>
                <a:lnTo>
                  <a:pt x="381" y="1179"/>
                </a:lnTo>
                <a:lnTo>
                  <a:pt x="381" y="1181"/>
                </a:lnTo>
                <a:lnTo>
                  <a:pt x="381" y="1184"/>
                </a:lnTo>
                <a:lnTo>
                  <a:pt x="381" y="1187"/>
                </a:lnTo>
                <a:lnTo>
                  <a:pt x="381" y="1188"/>
                </a:lnTo>
                <a:lnTo>
                  <a:pt x="379" y="1191"/>
                </a:lnTo>
                <a:lnTo>
                  <a:pt x="378" y="1193"/>
                </a:lnTo>
                <a:lnTo>
                  <a:pt x="376" y="1194"/>
                </a:lnTo>
                <a:lnTo>
                  <a:pt x="373" y="1196"/>
                </a:lnTo>
                <a:lnTo>
                  <a:pt x="372" y="1197"/>
                </a:lnTo>
                <a:lnTo>
                  <a:pt x="369" y="1197"/>
                </a:lnTo>
                <a:lnTo>
                  <a:pt x="367" y="1197"/>
                </a:lnTo>
                <a:lnTo>
                  <a:pt x="364" y="1196"/>
                </a:lnTo>
                <a:lnTo>
                  <a:pt x="364" y="1196"/>
                </a:lnTo>
                <a:close/>
                <a:moveTo>
                  <a:pt x="88" y="1069"/>
                </a:moveTo>
                <a:lnTo>
                  <a:pt x="58" y="894"/>
                </a:lnTo>
                <a:lnTo>
                  <a:pt x="58" y="891"/>
                </a:lnTo>
                <a:lnTo>
                  <a:pt x="58" y="888"/>
                </a:lnTo>
                <a:lnTo>
                  <a:pt x="58" y="887"/>
                </a:lnTo>
                <a:lnTo>
                  <a:pt x="60" y="884"/>
                </a:lnTo>
                <a:lnTo>
                  <a:pt x="61" y="882"/>
                </a:lnTo>
                <a:lnTo>
                  <a:pt x="63" y="881"/>
                </a:lnTo>
                <a:lnTo>
                  <a:pt x="66" y="880"/>
                </a:lnTo>
                <a:lnTo>
                  <a:pt x="69" y="880"/>
                </a:lnTo>
                <a:lnTo>
                  <a:pt x="70" y="880"/>
                </a:lnTo>
                <a:lnTo>
                  <a:pt x="73" y="880"/>
                </a:lnTo>
                <a:lnTo>
                  <a:pt x="75" y="881"/>
                </a:lnTo>
                <a:lnTo>
                  <a:pt x="78" y="881"/>
                </a:lnTo>
                <a:lnTo>
                  <a:pt x="79" y="884"/>
                </a:lnTo>
                <a:lnTo>
                  <a:pt x="81" y="885"/>
                </a:lnTo>
                <a:lnTo>
                  <a:pt x="82" y="887"/>
                </a:lnTo>
                <a:lnTo>
                  <a:pt x="82" y="890"/>
                </a:lnTo>
                <a:lnTo>
                  <a:pt x="114" y="1064"/>
                </a:lnTo>
                <a:lnTo>
                  <a:pt x="114" y="1066"/>
                </a:lnTo>
                <a:lnTo>
                  <a:pt x="114" y="1069"/>
                </a:lnTo>
                <a:lnTo>
                  <a:pt x="112" y="1072"/>
                </a:lnTo>
                <a:lnTo>
                  <a:pt x="112" y="1073"/>
                </a:lnTo>
                <a:lnTo>
                  <a:pt x="111" y="1075"/>
                </a:lnTo>
                <a:lnTo>
                  <a:pt x="108" y="1076"/>
                </a:lnTo>
                <a:lnTo>
                  <a:pt x="106" y="1078"/>
                </a:lnTo>
                <a:lnTo>
                  <a:pt x="103" y="1079"/>
                </a:lnTo>
                <a:lnTo>
                  <a:pt x="100" y="1079"/>
                </a:lnTo>
                <a:lnTo>
                  <a:pt x="99" y="1078"/>
                </a:lnTo>
                <a:lnTo>
                  <a:pt x="96" y="1078"/>
                </a:lnTo>
                <a:lnTo>
                  <a:pt x="94" y="1076"/>
                </a:lnTo>
                <a:lnTo>
                  <a:pt x="91" y="1075"/>
                </a:lnTo>
                <a:lnTo>
                  <a:pt x="90" y="1073"/>
                </a:lnTo>
                <a:lnTo>
                  <a:pt x="90" y="1070"/>
                </a:lnTo>
                <a:lnTo>
                  <a:pt x="88" y="1069"/>
                </a:lnTo>
                <a:lnTo>
                  <a:pt x="88" y="1069"/>
                </a:lnTo>
                <a:close/>
                <a:moveTo>
                  <a:pt x="36" y="771"/>
                </a:moveTo>
                <a:lnTo>
                  <a:pt x="5" y="596"/>
                </a:lnTo>
                <a:lnTo>
                  <a:pt x="5" y="593"/>
                </a:lnTo>
                <a:lnTo>
                  <a:pt x="5" y="590"/>
                </a:lnTo>
                <a:lnTo>
                  <a:pt x="6" y="589"/>
                </a:lnTo>
                <a:lnTo>
                  <a:pt x="8" y="586"/>
                </a:lnTo>
                <a:lnTo>
                  <a:pt x="9" y="584"/>
                </a:lnTo>
                <a:lnTo>
                  <a:pt x="11" y="583"/>
                </a:lnTo>
                <a:lnTo>
                  <a:pt x="14" y="581"/>
                </a:lnTo>
                <a:lnTo>
                  <a:pt x="15" y="581"/>
                </a:lnTo>
                <a:lnTo>
                  <a:pt x="18" y="581"/>
                </a:lnTo>
                <a:lnTo>
                  <a:pt x="21" y="581"/>
                </a:lnTo>
                <a:lnTo>
                  <a:pt x="23" y="583"/>
                </a:lnTo>
                <a:lnTo>
                  <a:pt x="26" y="583"/>
                </a:lnTo>
                <a:lnTo>
                  <a:pt x="27" y="584"/>
                </a:lnTo>
                <a:lnTo>
                  <a:pt x="29" y="587"/>
                </a:lnTo>
                <a:lnTo>
                  <a:pt x="30" y="589"/>
                </a:lnTo>
                <a:lnTo>
                  <a:pt x="30" y="592"/>
                </a:lnTo>
                <a:lnTo>
                  <a:pt x="61" y="766"/>
                </a:lnTo>
                <a:lnTo>
                  <a:pt x="61" y="768"/>
                </a:lnTo>
                <a:lnTo>
                  <a:pt x="61" y="771"/>
                </a:lnTo>
                <a:lnTo>
                  <a:pt x="60" y="772"/>
                </a:lnTo>
                <a:lnTo>
                  <a:pt x="58" y="775"/>
                </a:lnTo>
                <a:lnTo>
                  <a:pt x="57" y="777"/>
                </a:lnTo>
                <a:lnTo>
                  <a:pt x="55" y="778"/>
                </a:lnTo>
                <a:lnTo>
                  <a:pt x="52" y="780"/>
                </a:lnTo>
                <a:lnTo>
                  <a:pt x="51" y="780"/>
                </a:lnTo>
                <a:lnTo>
                  <a:pt x="48" y="780"/>
                </a:lnTo>
                <a:lnTo>
                  <a:pt x="45" y="780"/>
                </a:lnTo>
                <a:lnTo>
                  <a:pt x="44" y="780"/>
                </a:lnTo>
                <a:lnTo>
                  <a:pt x="41" y="778"/>
                </a:lnTo>
                <a:lnTo>
                  <a:pt x="39" y="777"/>
                </a:lnTo>
                <a:lnTo>
                  <a:pt x="38" y="775"/>
                </a:lnTo>
                <a:lnTo>
                  <a:pt x="36" y="772"/>
                </a:lnTo>
                <a:lnTo>
                  <a:pt x="36" y="771"/>
                </a:lnTo>
                <a:lnTo>
                  <a:pt x="36" y="771"/>
                </a:lnTo>
                <a:close/>
                <a:moveTo>
                  <a:pt x="23" y="496"/>
                </a:moveTo>
                <a:lnTo>
                  <a:pt x="136" y="632"/>
                </a:lnTo>
                <a:lnTo>
                  <a:pt x="137" y="634"/>
                </a:lnTo>
                <a:lnTo>
                  <a:pt x="137" y="636"/>
                </a:lnTo>
                <a:lnTo>
                  <a:pt x="139" y="638"/>
                </a:lnTo>
                <a:lnTo>
                  <a:pt x="139" y="641"/>
                </a:lnTo>
                <a:lnTo>
                  <a:pt x="137" y="644"/>
                </a:lnTo>
                <a:lnTo>
                  <a:pt x="137" y="645"/>
                </a:lnTo>
                <a:lnTo>
                  <a:pt x="136" y="648"/>
                </a:lnTo>
                <a:lnTo>
                  <a:pt x="134" y="650"/>
                </a:lnTo>
                <a:lnTo>
                  <a:pt x="132" y="651"/>
                </a:lnTo>
                <a:lnTo>
                  <a:pt x="130" y="651"/>
                </a:lnTo>
                <a:lnTo>
                  <a:pt x="127" y="653"/>
                </a:lnTo>
                <a:lnTo>
                  <a:pt x="124" y="653"/>
                </a:lnTo>
                <a:lnTo>
                  <a:pt x="123" y="651"/>
                </a:lnTo>
                <a:lnTo>
                  <a:pt x="120" y="651"/>
                </a:lnTo>
                <a:lnTo>
                  <a:pt x="118" y="650"/>
                </a:lnTo>
                <a:lnTo>
                  <a:pt x="117" y="648"/>
                </a:lnTo>
                <a:lnTo>
                  <a:pt x="3" y="513"/>
                </a:lnTo>
                <a:lnTo>
                  <a:pt x="2" y="511"/>
                </a:lnTo>
                <a:lnTo>
                  <a:pt x="0" y="508"/>
                </a:lnTo>
                <a:lnTo>
                  <a:pt x="0" y="505"/>
                </a:lnTo>
                <a:lnTo>
                  <a:pt x="0" y="504"/>
                </a:lnTo>
                <a:lnTo>
                  <a:pt x="0" y="501"/>
                </a:lnTo>
                <a:lnTo>
                  <a:pt x="0" y="499"/>
                </a:lnTo>
                <a:lnTo>
                  <a:pt x="2" y="496"/>
                </a:lnTo>
                <a:lnTo>
                  <a:pt x="5" y="495"/>
                </a:lnTo>
                <a:lnTo>
                  <a:pt x="6" y="493"/>
                </a:lnTo>
                <a:lnTo>
                  <a:pt x="9" y="492"/>
                </a:lnTo>
                <a:lnTo>
                  <a:pt x="11" y="492"/>
                </a:lnTo>
                <a:lnTo>
                  <a:pt x="14" y="492"/>
                </a:lnTo>
                <a:lnTo>
                  <a:pt x="15" y="492"/>
                </a:lnTo>
                <a:lnTo>
                  <a:pt x="18" y="493"/>
                </a:lnTo>
                <a:lnTo>
                  <a:pt x="20" y="495"/>
                </a:lnTo>
                <a:lnTo>
                  <a:pt x="23" y="496"/>
                </a:lnTo>
                <a:lnTo>
                  <a:pt x="23" y="496"/>
                </a:lnTo>
                <a:close/>
                <a:moveTo>
                  <a:pt x="206" y="644"/>
                </a:moveTo>
                <a:lnTo>
                  <a:pt x="342" y="529"/>
                </a:lnTo>
                <a:lnTo>
                  <a:pt x="343" y="528"/>
                </a:lnTo>
                <a:lnTo>
                  <a:pt x="346" y="528"/>
                </a:lnTo>
                <a:lnTo>
                  <a:pt x="348" y="526"/>
                </a:lnTo>
                <a:lnTo>
                  <a:pt x="351" y="526"/>
                </a:lnTo>
                <a:lnTo>
                  <a:pt x="354" y="528"/>
                </a:lnTo>
                <a:lnTo>
                  <a:pt x="355" y="528"/>
                </a:lnTo>
                <a:lnTo>
                  <a:pt x="358" y="529"/>
                </a:lnTo>
                <a:lnTo>
                  <a:pt x="360" y="531"/>
                </a:lnTo>
                <a:lnTo>
                  <a:pt x="361" y="534"/>
                </a:lnTo>
                <a:lnTo>
                  <a:pt x="361" y="535"/>
                </a:lnTo>
                <a:lnTo>
                  <a:pt x="363" y="538"/>
                </a:lnTo>
                <a:lnTo>
                  <a:pt x="363" y="540"/>
                </a:lnTo>
                <a:lnTo>
                  <a:pt x="361" y="543"/>
                </a:lnTo>
                <a:lnTo>
                  <a:pt x="361" y="546"/>
                </a:lnTo>
                <a:lnTo>
                  <a:pt x="360" y="547"/>
                </a:lnTo>
                <a:lnTo>
                  <a:pt x="358" y="549"/>
                </a:lnTo>
                <a:lnTo>
                  <a:pt x="222" y="662"/>
                </a:lnTo>
                <a:lnTo>
                  <a:pt x="221" y="663"/>
                </a:lnTo>
                <a:lnTo>
                  <a:pt x="218" y="665"/>
                </a:lnTo>
                <a:lnTo>
                  <a:pt x="215" y="665"/>
                </a:lnTo>
                <a:lnTo>
                  <a:pt x="214" y="665"/>
                </a:lnTo>
                <a:lnTo>
                  <a:pt x="211" y="665"/>
                </a:lnTo>
                <a:lnTo>
                  <a:pt x="209" y="663"/>
                </a:lnTo>
                <a:lnTo>
                  <a:pt x="206" y="663"/>
                </a:lnTo>
                <a:lnTo>
                  <a:pt x="205" y="660"/>
                </a:lnTo>
                <a:lnTo>
                  <a:pt x="203" y="659"/>
                </a:lnTo>
                <a:lnTo>
                  <a:pt x="202" y="656"/>
                </a:lnTo>
                <a:lnTo>
                  <a:pt x="202" y="654"/>
                </a:lnTo>
                <a:lnTo>
                  <a:pt x="202" y="651"/>
                </a:lnTo>
                <a:lnTo>
                  <a:pt x="202" y="650"/>
                </a:lnTo>
                <a:lnTo>
                  <a:pt x="203" y="647"/>
                </a:lnTo>
                <a:lnTo>
                  <a:pt x="205" y="645"/>
                </a:lnTo>
                <a:lnTo>
                  <a:pt x="206" y="644"/>
                </a:lnTo>
                <a:lnTo>
                  <a:pt x="206" y="644"/>
                </a:lnTo>
                <a:close/>
                <a:moveTo>
                  <a:pt x="439" y="449"/>
                </a:moveTo>
                <a:lnTo>
                  <a:pt x="574" y="335"/>
                </a:lnTo>
                <a:lnTo>
                  <a:pt x="576" y="334"/>
                </a:lnTo>
                <a:lnTo>
                  <a:pt x="579" y="332"/>
                </a:lnTo>
                <a:lnTo>
                  <a:pt x="580" y="332"/>
                </a:lnTo>
                <a:lnTo>
                  <a:pt x="583" y="332"/>
                </a:lnTo>
                <a:lnTo>
                  <a:pt x="585" y="332"/>
                </a:lnTo>
                <a:lnTo>
                  <a:pt x="588" y="332"/>
                </a:lnTo>
                <a:lnTo>
                  <a:pt x="589" y="334"/>
                </a:lnTo>
                <a:lnTo>
                  <a:pt x="592" y="337"/>
                </a:lnTo>
                <a:lnTo>
                  <a:pt x="592" y="338"/>
                </a:lnTo>
                <a:lnTo>
                  <a:pt x="594" y="341"/>
                </a:lnTo>
                <a:lnTo>
                  <a:pt x="594" y="343"/>
                </a:lnTo>
                <a:lnTo>
                  <a:pt x="594" y="346"/>
                </a:lnTo>
                <a:lnTo>
                  <a:pt x="594" y="347"/>
                </a:lnTo>
                <a:lnTo>
                  <a:pt x="594" y="350"/>
                </a:lnTo>
                <a:lnTo>
                  <a:pt x="592" y="352"/>
                </a:lnTo>
                <a:lnTo>
                  <a:pt x="591" y="355"/>
                </a:lnTo>
                <a:lnTo>
                  <a:pt x="455" y="468"/>
                </a:lnTo>
                <a:lnTo>
                  <a:pt x="452" y="470"/>
                </a:lnTo>
                <a:lnTo>
                  <a:pt x="451" y="470"/>
                </a:lnTo>
                <a:lnTo>
                  <a:pt x="448" y="471"/>
                </a:lnTo>
                <a:lnTo>
                  <a:pt x="445" y="471"/>
                </a:lnTo>
                <a:lnTo>
                  <a:pt x="443" y="470"/>
                </a:lnTo>
                <a:lnTo>
                  <a:pt x="440" y="470"/>
                </a:lnTo>
                <a:lnTo>
                  <a:pt x="439" y="468"/>
                </a:lnTo>
                <a:lnTo>
                  <a:pt x="437" y="467"/>
                </a:lnTo>
                <a:lnTo>
                  <a:pt x="436" y="464"/>
                </a:lnTo>
                <a:lnTo>
                  <a:pt x="434" y="462"/>
                </a:lnTo>
                <a:lnTo>
                  <a:pt x="434" y="459"/>
                </a:lnTo>
                <a:lnTo>
                  <a:pt x="434" y="456"/>
                </a:lnTo>
                <a:lnTo>
                  <a:pt x="434" y="455"/>
                </a:lnTo>
                <a:lnTo>
                  <a:pt x="436" y="452"/>
                </a:lnTo>
                <a:lnTo>
                  <a:pt x="437" y="450"/>
                </a:lnTo>
                <a:lnTo>
                  <a:pt x="439" y="449"/>
                </a:lnTo>
                <a:lnTo>
                  <a:pt x="439" y="449"/>
                </a:lnTo>
                <a:close/>
                <a:moveTo>
                  <a:pt x="671" y="253"/>
                </a:moveTo>
                <a:lnTo>
                  <a:pt x="805" y="140"/>
                </a:lnTo>
                <a:lnTo>
                  <a:pt x="808" y="139"/>
                </a:lnTo>
                <a:lnTo>
                  <a:pt x="810" y="137"/>
                </a:lnTo>
                <a:lnTo>
                  <a:pt x="813" y="137"/>
                </a:lnTo>
                <a:lnTo>
                  <a:pt x="814" y="137"/>
                </a:lnTo>
                <a:lnTo>
                  <a:pt x="817" y="137"/>
                </a:lnTo>
                <a:lnTo>
                  <a:pt x="820" y="139"/>
                </a:lnTo>
                <a:lnTo>
                  <a:pt x="822" y="140"/>
                </a:lnTo>
                <a:lnTo>
                  <a:pt x="823" y="142"/>
                </a:lnTo>
                <a:lnTo>
                  <a:pt x="825" y="143"/>
                </a:lnTo>
                <a:lnTo>
                  <a:pt x="826" y="146"/>
                </a:lnTo>
                <a:lnTo>
                  <a:pt x="826" y="149"/>
                </a:lnTo>
                <a:lnTo>
                  <a:pt x="826" y="150"/>
                </a:lnTo>
                <a:lnTo>
                  <a:pt x="826" y="153"/>
                </a:lnTo>
                <a:lnTo>
                  <a:pt x="825" y="155"/>
                </a:lnTo>
                <a:lnTo>
                  <a:pt x="823" y="158"/>
                </a:lnTo>
                <a:lnTo>
                  <a:pt x="822" y="159"/>
                </a:lnTo>
                <a:lnTo>
                  <a:pt x="686" y="273"/>
                </a:lnTo>
                <a:lnTo>
                  <a:pt x="685" y="274"/>
                </a:lnTo>
                <a:lnTo>
                  <a:pt x="682" y="276"/>
                </a:lnTo>
                <a:lnTo>
                  <a:pt x="680" y="276"/>
                </a:lnTo>
                <a:lnTo>
                  <a:pt x="677" y="276"/>
                </a:lnTo>
                <a:lnTo>
                  <a:pt x="676" y="276"/>
                </a:lnTo>
                <a:lnTo>
                  <a:pt x="673" y="274"/>
                </a:lnTo>
                <a:lnTo>
                  <a:pt x="671" y="273"/>
                </a:lnTo>
                <a:lnTo>
                  <a:pt x="670" y="271"/>
                </a:lnTo>
                <a:lnTo>
                  <a:pt x="667" y="270"/>
                </a:lnTo>
                <a:lnTo>
                  <a:pt x="667" y="267"/>
                </a:lnTo>
                <a:lnTo>
                  <a:pt x="665" y="265"/>
                </a:lnTo>
                <a:lnTo>
                  <a:pt x="665" y="262"/>
                </a:lnTo>
                <a:lnTo>
                  <a:pt x="667" y="259"/>
                </a:lnTo>
                <a:lnTo>
                  <a:pt x="667" y="258"/>
                </a:lnTo>
                <a:lnTo>
                  <a:pt x="668" y="255"/>
                </a:lnTo>
                <a:lnTo>
                  <a:pt x="671" y="253"/>
                </a:lnTo>
                <a:lnTo>
                  <a:pt x="671" y="253"/>
                </a:lnTo>
                <a:close/>
                <a:moveTo>
                  <a:pt x="902" y="60"/>
                </a:moveTo>
                <a:lnTo>
                  <a:pt x="969" y="3"/>
                </a:lnTo>
                <a:lnTo>
                  <a:pt x="971" y="1"/>
                </a:lnTo>
                <a:lnTo>
                  <a:pt x="972" y="1"/>
                </a:lnTo>
                <a:lnTo>
                  <a:pt x="975" y="0"/>
                </a:lnTo>
                <a:lnTo>
                  <a:pt x="978" y="0"/>
                </a:lnTo>
                <a:lnTo>
                  <a:pt x="980" y="1"/>
                </a:lnTo>
                <a:lnTo>
                  <a:pt x="983" y="1"/>
                </a:lnTo>
                <a:lnTo>
                  <a:pt x="984" y="3"/>
                </a:lnTo>
                <a:lnTo>
                  <a:pt x="986" y="4"/>
                </a:lnTo>
                <a:lnTo>
                  <a:pt x="1044" y="74"/>
                </a:lnTo>
                <a:lnTo>
                  <a:pt x="1045" y="76"/>
                </a:lnTo>
                <a:lnTo>
                  <a:pt x="1047" y="79"/>
                </a:lnTo>
                <a:lnTo>
                  <a:pt x="1047" y="80"/>
                </a:lnTo>
                <a:lnTo>
                  <a:pt x="1047" y="83"/>
                </a:lnTo>
                <a:lnTo>
                  <a:pt x="1047" y="86"/>
                </a:lnTo>
                <a:lnTo>
                  <a:pt x="1045" y="88"/>
                </a:lnTo>
                <a:lnTo>
                  <a:pt x="1044" y="91"/>
                </a:lnTo>
                <a:lnTo>
                  <a:pt x="1043" y="92"/>
                </a:lnTo>
                <a:lnTo>
                  <a:pt x="1041" y="94"/>
                </a:lnTo>
                <a:lnTo>
                  <a:pt x="1038" y="94"/>
                </a:lnTo>
                <a:lnTo>
                  <a:pt x="1037" y="95"/>
                </a:lnTo>
                <a:lnTo>
                  <a:pt x="1034" y="95"/>
                </a:lnTo>
                <a:lnTo>
                  <a:pt x="1031" y="94"/>
                </a:lnTo>
                <a:lnTo>
                  <a:pt x="1029" y="94"/>
                </a:lnTo>
                <a:lnTo>
                  <a:pt x="1028" y="92"/>
                </a:lnTo>
                <a:lnTo>
                  <a:pt x="1025" y="91"/>
                </a:lnTo>
                <a:lnTo>
                  <a:pt x="966" y="21"/>
                </a:lnTo>
                <a:lnTo>
                  <a:pt x="984" y="22"/>
                </a:lnTo>
                <a:lnTo>
                  <a:pt x="919" y="79"/>
                </a:lnTo>
                <a:lnTo>
                  <a:pt x="917" y="79"/>
                </a:lnTo>
                <a:lnTo>
                  <a:pt x="914" y="80"/>
                </a:lnTo>
                <a:lnTo>
                  <a:pt x="911" y="80"/>
                </a:lnTo>
                <a:lnTo>
                  <a:pt x="910" y="80"/>
                </a:lnTo>
                <a:lnTo>
                  <a:pt x="907" y="80"/>
                </a:lnTo>
                <a:lnTo>
                  <a:pt x="905" y="80"/>
                </a:lnTo>
                <a:lnTo>
                  <a:pt x="902" y="79"/>
                </a:lnTo>
                <a:lnTo>
                  <a:pt x="901" y="77"/>
                </a:lnTo>
                <a:lnTo>
                  <a:pt x="899" y="74"/>
                </a:lnTo>
                <a:lnTo>
                  <a:pt x="898" y="73"/>
                </a:lnTo>
                <a:lnTo>
                  <a:pt x="898" y="70"/>
                </a:lnTo>
                <a:lnTo>
                  <a:pt x="898" y="67"/>
                </a:lnTo>
                <a:lnTo>
                  <a:pt x="898" y="65"/>
                </a:lnTo>
                <a:lnTo>
                  <a:pt x="899" y="62"/>
                </a:lnTo>
                <a:lnTo>
                  <a:pt x="901" y="61"/>
                </a:lnTo>
                <a:lnTo>
                  <a:pt x="902" y="60"/>
                </a:lnTo>
                <a:lnTo>
                  <a:pt x="902" y="60"/>
                </a:lnTo>
                <a:close/>
                <a:moveTo>
                  <a:pt x="1126" y="171"/>
                </a:moveTo>
                <a:lnTo>
                  <a:pt x="1239" y="307"/>
                </a:lnTo>
                <a:lnTo>
                  <a:pt x="1241" y="308"/>
                </a:lnTo>
                <a:lnTo>
                  <a:pt x="1242" y="310"/>
                </a:lnTo>
                <a:lnTo>
                  <a:pt x="1242" y="313"/>
                </a:lnTo>
                <a:lnTo>
                  <a:pt x="1242" y="316"/>
                </a:lnTo>
                <a:lnTo>
                  <a:pt x="1242" y="317"/>
                </a:lnTo>
                <a:lnTo>
                  <a:pt x="1241" y="320"/>
                </a:lnTo>
                <a:lnTo>
                  <a:pt x="1239" y="322"/>
                </a:lnTo>
                <a:lnTo>
                  <a:pt x="1238" y="325"/>
                </a:lnTo>
                <a:lnTo>
                  <a:pt x="1236" y="325"/>
                </a:lnTo>
                <a:lnTo>
                  <a:pt x="1233" y="326"/>
                </a:lnTo>
                <a:lnTo>
                  <a:pt x="1230" y="326"/>
                </a:lnTo>
                <a:lnTo>
                  <a:pt x="1229" y="326"/>
                </a:lnTo>
                <a:lnTo>
                  <a:pt x="1226" y="326"/>
                </a:lnTo>
                <a:lnTo>
                  <a:pt x="1224" y="326"/>
                </a:lnTo>
                <a:lnTo>
                  <a:pt x="1221" y="325"/>
                </a:lnTo>
                <a:lnTo>
                  <a:pt x="1220" y="323"/>
                </a:lnTo>
                <a:lnTo>
                  <a:pt x="1107" y="188"/>
                </a:lnTo>
                <a:lnTo>
                  <a:pt x="1105" y="185"/>
                </a:lnTo>
                <a:lnTo>
                  <a:pt x="1104" y="183"/>
                </a:lnTo>
                <a:lnTo>
                  <a:pt x="1104" y="180"/>
                </a:lnTo>
                <a:lnTo>
                  <a:pt x="1104" y="177"/>
                </a:lnTo>
                <a:lnTo>
                  <a:pt x="1104" y="176"/>
                </a:lnTo>
                <a:lnTo>
                  <a:pt x="1105" y="173"/>
                </a:lnTo>
                <a:lnTo>
                  <a:pt x="1107" y="171"/>
                </a:lnTo>
                <a:lnTo>
                  <a:pt x="1108" y="170"/>
                </a:lnTo>
                <a:lnTo>
                  <a:pt x="1110" y="168"/>
                </a:lnTo>
                <a:lnTo>
                  <a:pt x="1113" y="167"/>
                </a:lnTo>
                <a:lnTo>
                  <a:pt x="1114" y="167"/>
                </a:lnTo>
                <a:lnTo>
                  <a:pt x="1117" y="167"/>
                </a:lnTo>
                <a:lnTo>
                  <a:pt x="1120" y="167"/>
                </a:lnTo>
                <a:lnTo>
                  <a:pt x="1122" y="168"/>
                </a:lnTo>
                <a:lnTo>
                  <a:pt x="1125" y="170"/>
                </a:lnTo>
                <a:lnTo>
                  <a:pt x="1126" y="171"/>
                </a:lnTo>
                <a:lnTo>
                  <a:pt x="1126" y="171"/>
                </a:lnTo>
                <a:close/>
                <a:moveTo>
                  <a:pt x="1320" y="402"/>
                </a:moveTo>
                <a:lnTo>
                  <a:pt x="1326" y="408"/>
                </a:lnTo>
                <a:lnTo>
                  <a:pt x="1326" y="411"/>
                </a:lnTo>
                <a:lnTo>
                  <a:pt x="1327" y="413"/>
                </a:lnTo>
                <a:lnTo>
                  <a:pt x="1327" y="416"/>
                </a:lnTo>
                <a:lnTo>
                  <a:pt x="1327" y="417"/>
                </a:lnTo>
                <a:lnTo>
                  <a:pt x="1327" y="420"/>
                </a:lnTo>
                <a:lnTo>
                  <a:pt x="1327" y="422"/>
                </a:lnTo>
                <a:lnTo>
                  <a:pt x="1326" y="425"/>
                </a:lnTo>
                <a:lnTo>
                  <a:pt x="1324" y="426"/>
                </a:lnTo>
                <a:lnTo>
                  <a:pt x="1195" y="535"/>
                </a:lnTo>
                <a:lnTo>
                  <a:pt x="1192" y="537"/>
                </a:lnTo>
                <a:lnTo>
                  <a:pt x="1189" y="538"/>
                </a:lnTo>
                <a:lnTo>
                  <a:pt x="1187" y="538"/>
                </a:lnTo>
                <a:lnTo>
                  <a:pt x="1184" y="538"/>
                </a:lnTo>
                <a:lnTo>
                  <a:pt x="1183" y="538"/>
                </a:lnTo>
                <a:lnTo>
                  <a:pt x="1180" y="537"/>
                </a:lnTo>
                <a:lnTo>
                  <a:pt x="1178" y="535"/>
                </a:lnTo>
                <a:lnTo>
                  <a:pt x="1177" y="534"/>
                </a:lnTo>
                <a:lnTo>
                  <a:pt x="1175" y="532"/>
                </a:lnTo>
                <a:lnTo>
                  <a:pt x="1174" y="529"/>
                </a:lnTo>
                <a:lnTo>
                  <a:pt x="1174" y="526"/>
                </a:lnTo>
                <a:lnTo>
                  <a:pt x="1174" y="525"/>
                </a:lnTo>
                <a:lnTo>
                  <a:pt x="1174" y="522"/>
                </a:lnTo>
                <a:lnTo>
                  <a:pt x="1174" y="520"/>
                </a:lnTo>
                <a:lnTo>
                  <a:pt x="1175" y="517"/>
                </a:lnTo>
                <a:lnTo>
                  <a:pt x="1178" y="516"/>
                </a:lnTo>
                <a:lnTo>
                  <a:pt x="1308" y="407"/>
                </a:lnTo>
                <a:lnTo>
                  <a:pt x="1306" y="425"/>
                </a:lnTo>
                <a:lnTo>
                  <a:pt x="1302" y="419"/>
                </a:lnTo>
                <a:lnTo>
                  <a:pt x="1300" y="417"/>
                </a:lnTo>
                <a:lnTo>
                  <a:pt x="1299" y="414"/>
                </a:lnTo>
                <a:lnTo>
                  <a:pt x="1299" y="413"/>
                </a:lnTo>
                <a:lnTo>
                  <a:pt x="1297" y="410"/>
                </a:lnTo>
                <a:lnTo>
                  <a:pt x="1299" y="407"/>
                </a:lnTo>
                <a:lnTo>
                  <a:pt x="1299" y="405"/>
                </a:lnTo>
                <a:lnTo>
                  <a:pt x="1300" y="404"/>
                </a:lnTo>
                <a:lnTo>
                  <a:pt x="1303" y="401"/>
                </a:lnTo>
                <a:lnTo>
                  <a:pt x="1305" y="399"/>
                </a:lnTo>
                <a:lnTo>
                  <a:pt x="1306" y="399"/>
                </a:lnTo>
                <a:lnTo>
                  <a:pt x="1309" y="398"/>
                </a:lnTo>
                <a:lnTo>
                  <a:pt x="1312" y="398"/>
                </a:lnTo>
                <a:lnTo>
                  <a:pt x="1314" y="399"/>
                </a:lnTo>
                <a:lnTo>
                  <a:pt x="1317" y="399"/>
                </a:lnTo>
                <a:lnTo>
                  <a:pt x="1318" y="401"/>
                </a:lnTo>
                <a:lnTo>
                  <a:pt x="1320" y="402"/>
                </a:lnTo>
                <a:lnTo>
                  <a:pt x="1320" y="402"/>
                </a:lnTo>
                <a:close/>
                <a:moveTo>
                  <a:pt x="1098" y="617"/>
                </a:moveTo>
                <a:lnTo>
                  <a:pt x="962" y="730"/>
                </a:lnTo>
                <a:lnTo>
                  <a:pt x="959" y="732"/>
                </a:lnTo>
                <a:lnTo>
                  <a:pt x="958" y="732"/>
                </a:lnTo>
                <a:lnTo>
                  <a:pt x="955" y="733"/>
                </a:lnTo>
                <a:lnTo>
                  <a:pt x="953" y="733"/>
                </a:lnTo>
                <a:lnTo>
                  <a:pt x="950" y="732"/>
                </a:lnTo>
                <a:lnTo>
                  <a:pt x="947" y="732"/>
                </a:lnTo>
                <a:lnTo>
                  <a:pt x="946" y="730"/>
                </a:lnTo>
                <a:lnTo>
                  <a:pt x="944" y="729"/>
                </a:lnTo>
                <a:lnTo>
                  <a:pt x="943" y="726"/>
                </a:lnTo>
                <a:lnTo>
                  <a:pt x="941" y="724"/>
                </a:lnTo>
                <a:lnTo>
                  <a:pt x="941" y="721"/>
                </a:lnTo>
                <a:lnTo>
                  <a:pt x="941" y="718"/>
                </a:lnTo>
                <a:lnTo>
                  <a:pt x="941" y="717"/>
                </a:lnTo>
                <a:lnTo>
                  <a:pt x="943" y="714"/>
                </a:lnTo>
                <a:lnTo>
                  <a:pt x="944" y="713"/>
                </a:lnTo>
                <a:lnTo>
                  <a:pt x="946" y="711"/>
                </a:lnTo>
                <a:lnTo>
                  <a:pt x="1081" y="598"/>
                </a:lnTo>
                <a:lnTo>
                  <a:pt x="1083" y="596"/>
                </a:lnTo>
                <a:lnTo>
                  <a:pt x="1086" y="595"/>
                </a:lnTo>
                <a:lnTo>
                  <a:pt x="1087" y="595"/>
                </a:lnTo>
                <a:lnTo>
                  <a:pt x="1090" y="595"/>
                </a:lnTo>
                <a:lnTo>
                  <a:pt x="1093" y="595"/>
                </a:lnTo>
                <a:lnTo>
                  <a:pt x="1095" y="595"/>
                </a:lnTo>
                <a:lnTo>
                  <a:pt x="1098" y="596"/>
                </a:lnTo>
                <a:lnTo>
                  <a:pt x="1099" y="599"/>
                </a:lnTo>
                <a:lnTo>
                  <a:pt x="1101" y="601"/>
                </a:lnTo>
                <a:lnTo>
                  <a:pt x="1101" y="604"/>
                </a:lnTo>
                <a:lnTo>
                  <a:pt x="1102" y="605"/>
                </a:lnTo>
                <a:lnTo>
                  <a:pt x="1102" y="608"/>
                </a:lnTo>
                <a:lnTo>
                  <a:pt x="1101" y="610"/>
                </a:lnTo>
                <a:lnTo>
                  <a:pt x="1101" y="613"/>
                </a:lnTo>
                <a:lnTo>
                  <a:pt x="1099" y="614"/>
                </a:lnTo>
                <a:lnTo>
                  <a:pt x="1098" y="617"/>
                </a:lnTo>
                <a:lnTo>
                  <a:pt x="1098" y="617"/>
                </a:lnTo>
                <a:close/>
                <a:moveTo>
                  <a:pt x="865" y="811"/>
                </a:moveTo>
                <a:lnTo>
                  <a:pt x="729" y="924"/>
                </a:lnTo>
                <a:lnTo>
                  <a:pt x="728" y="926"/>
                </a:lnTo>
                <a:lnTo>
                  <a:pt x="725" y="927"/>
                </a:lnTo>
                <a:lnTo>
                  <a:pt x="723" y="927"/>
                </a:lnTo>
                <a:lnTo>
                  <a:pt x="720" y="927"/>
                </a:lnTo>
                <a:lnTo>
                  <a:pt x="717" y="927"/>
                </a:lnTo>
                <a:lnTo>
                  <a:pt x="716" y="926"/>
                </a:lnTo>
                <a:lnTo>
                  <a:pt x="713" y="924"/>
                </a:lnTo>
                <a:lnTo>
                  <a:pt x="712" y="923"/>
                </a:lnTo>
                <a:lnTo>
                  <a:pt x="710" y="921"/>
                </a:lnTo>
                <a:lnTo>
                  <a:pt x="710" y="918"/>
                </a:lnTo>
                <a:lnTo>
                  <a:pt x="709" y="917"/>
                </a:lnTo>
                <a:lnTo>
                  <a:pt x="709" y="914"/>
                </a:lnTo>
                <a:lnTo>
                  <a:pt x="710" y="911"/>
                </a:lnTo>
                <a:lnTo>
                  <a:pt x="710" y="909"/>
                </a:lnTo>
                <a:lnTo>
                  <a:pt x="712" y="908"/>
                </a:lnTo>
                <a:lnTo>
                  <a:pt x="713" y="905"/>
                </a:lnTo>
                <a:lnTo>
                  <a:pt x="849" y="792"/>
                </a:lnTo>
                <a:lnTo>
                  <a:pt x="850" y="790"/>
                </a:lnTo>
                <a:lnTo>
                  <a:pt x="853" y="790"/>
                </a:lnTo>
                <a:lnTo>
                  <a:pt x="856" y="789"/>
                </a:lnTo>
                <a:lnTo>
                  <a:pt x="858" y="789"/>
                </a:lnTo>
                <a:lnTo>
                  <a:pt x="861" y="790"/>
                </a:lnTo>
                <a:lnTo>
                  <a:pt x="862" y="790"/>
                </a:lnTo>
                <a:lnTo>
                  <a:pt x="865" y="792"/>
                </a:lnTo>
                <a:lnTo>
                  <a:pt x="867" y="793"/>
                </a:lnTo>
                <a:lnTo>
                  <a:pt x="868" y="796"/>
                </a:lnTo>
                <a:lnTo>
                  <a:pt x="870" y="798"/>
                </a:lnTo>
                <a:lnTo>
                  <a:pt x="870" y="800"/>
                </a:lnTo>
                <a:lnTo>
                  <a:pt x="870" y="802"/>
                </a:lnTo>
                <a:lnTo>
                  <a:pt x="870" y="805"/>
                </a:lnTo>
                <a:lnTo>
                  <a:pt x="868" y="806"/>
                </a:lnTo>
                <a:lnTo>
                  <a:pt x="867" y="809"/>
                </a:lnTo>
                <a:lnTo>
                  <a:pt x="865" y="811"/>
                </a:lnTo>
                <a:lnTo>
                  <a:pt x="865" y="811"/>
                </a:lnTo>
                <a:close/>
                <a:moveTo>
                  <a:pt x="632" y="1006"/>
                </a:moveTo>
                <a:lnTo>
                  <a:pt x="516" y="1105"/>
                </a:lnTo>
                <a:lnTo>
                  <a:pt x="518" y="1087"/>
                </a:lnTo>
                <a:lnTo>
                  <a:pt x="533" y="1105"/>
                </a:lnTo>
                <a:lnTo>
                  <a:pt x="534" y="1106"/>
                </a:lnTo>
                <a:lnTo>
                  <a:pt x="534" y="1109"/>
                </a:lnTo>
                <a:lnTo>
                  <a:pt x="536" y="1111"/>
                </a:lnTo>
                <a:lnTo>
                  <a:pt x="536" y="1114"/>
                </a:lnTo>
                <a:lnTo>
                  <a:pt x="534" y="1117"/>
                </a:lnTo>
                <a:lnTo>
                  <a:pt x="534" y="1118"/>
                </a:lnTo>
                <a:lnTo>
                  <a:pt x="533" y="1121"/>
                </a:lnTo>
                <a:lnTo>
                  <a:pt x="531" y="1123"/>
                </a:lnTo>
                <a:lnTo>
                  <a:pt x="528" y="1124"/>
                </a:lnTo>
                <a:lnTo>
                  <a:pt x="527" y="1125"/>
                </a:lnTo>
                <a:lnTo>
                  <a:pt x="524" y="1125"/>
                </a:lnTo>
                <a:lnTo>
                  <a:pt x="521" y="1125"/>
                </a:lnTo>
                <a:lnTo>
                  <a:pt x="519" y="1125"/>
                </a:lnTo>
                <a:lnTo>
                  <a:pt x="516" y="1124"/>
                </a:lnTo>
                <a:lnTo>
                  <a:pt x="515" y="1123"/>
                </a:lnTo>
                <a:lnTo>
                  <a:pt x="513" y="1121"/>
                </a:lnTo>
                <a:lnTo>
                  <a:pt x="498" y="1103"/>
                </a:lnTo>
                <a:lnTo>
                  <a:pt x="497" y="1100"/>
                </a:lnTo>
                <a:lnTo>
                  <a:pt x="495" y="1099"/>
                </a:lnTo>
                <a:lnTo>
                  <a:pt x="495" y="1096"/>
                </a:lnTo>
                <a:lnTo>
                  <a:pt x="495" y="1094"/>
                </a:lnTo>
                <a:lnTo>
                  <a:pt x="495" y="1091"/>
                </a:lnTo>
                <a:lnTo>
                  <a:pt x="497" y="1088"/>
                </a:lnTo>
                <a:lnTo>
                  <a:pt x="498" y="1087"/>
                </a:lnTo>
                <a:lnTo>
                  <a:pt x="500" y="1085"/>
                </a:lnTo>
                <a:lnTo>
                  <a:pt x="618" y="987"/>
                </a:lnTo>
                <a:lnTo>
                  <a:pt x="619" y="985"/>
                </a:lnTo>
                <a:lnTo>
                  <a:pt x="621" y="984"/>
                </a:lnTo>
                <a:lnTo>
                  <a:pt x="624" y="984"/>
                </a:lnTo>
                <a:lnTo>
                  <a:pt x="627" y="984"/>
                </a:lnTo>
                <a:lnTo>
                  <a:pt x="628" y="984"/>
                </a:lnTo>
                <a:lnTo>
                  <a:pt x="631" y="985"/>
                </a:lnTo>
                <a:lnTo>
                  <a:pt x="632" y="987"/>
                </a:lnTo>
                <a:lnTo>
                  <a:pt x="634" y="988"/>
                </a:lnTo>
                <a:lnTo>
                  <a:pt x="635" y="990"/>
                </a:lnTo>
                <a:lnTo>
                  <a:pt x="637" y="993"/>
                </a:lnTo>
                <a:lnTo>
                  <a:pt x="637" y="994"/>
                </a:lnTo>
                <a:lnTo>
                  <a:pt x="637" y="997"/>
                </a:lnTo>
                <a:lnTo>
                  <a:pt x="637" y="1000"/>
                </a:lnTo>
                <a:lnTo>
                  <a:pt x="635" y="1002"/>
                </a:lnTo>
                <a:lnTo>
                  <a:pt x="634" y="1005"/>
                </a:lnTo>
                <a:lnTo>
                  <a:pt x="632" y="1006"/>
                </a:lnTo>
                <a:lnTo>
                  <a:pt x="632" y="1006"/>
                </a:lnTo>
                <a:close/>
                <a:moveTo>
                  <a:pt x="613" y="1202"/>
                </a:moveTo>
                <a:lnTo>
                  <a:pt x="686" y="1288"/>
                </a:lnTo>
                <a:lnTo>
                  <a:pt x="688" y="1291"/>
                </a:lnTo>
                <a:lnTo>
                  <a:pt x="689" y="1292"/>
                </a:lnTo>
                <a:lnTo>
                  <a:pt x="689" y="1295"/>
                </a:lnTo>
                <a:lnTo>
                  <a:pt x="689" y="1297"/>
                </a:lnTo>
                <a:lnTo>
                  <a:pt x="689" y="1300"/>
                </a:lnTo>
                <a:lnTo>
                  <a:pt x="688" y="1303"/>
                </a:lnTo>
                <a:lnTo>
                  <a:pt x="686" y="1304"/>
                </a:lnTo>
                <a:lnTo>
                  <a:pt x="685" y="1306"/>
                </a:lnTo>
                <a:lnTo>
                  <a:pt x="683" y="1307"/>
                </a:lnTo>
                <a:lnTo>
                  <a:pt x="680" y="1309"/>
                </a:lnTo>
                <a:lnTo>
                  <a:pt x="679" y="1309"/>
                </a:lnTo>
                <a:lnTo>
                  <a:pt x="676" y="1309"/>
                </a:lnTo>
                <a:lnTo>
                  <a:pt x="673" y="1309"/>
                </a:lnTo>
                <a:lnTo>
                  <a:pt x="671" y="1307"/>
                </a:lnTo>
                <a:lnTo>
                  <a:pt x="668" y="1306"/>
                </a:lnTo>
                <a:lnTo>
                  <a:pt x="667" y="1304"/>
                </a:lnTo>
                <a:lnTo>
                  <a:pt x="594" y="1218"/>
                </a:lnTo>
                <a:lnTo>
                  <a:pt x="592" y="1215"/>
                </a:lnTo>
                <a:lnTo>
                  <a:pt x="592" y="1213"/>
                </a:lnTo>
                <a:lnTo>
                  <a:pt x="591" y="1210"/>
                </a:lnTo>
                <a:lnTo>
                  <a:pt x="591" y="1207"/>
                </a:lnTo>
                <a:lnTo>
                  <a:pt x="592" y="1206"/>
                </a:lnTo>
                <a:lnTo>
                  <a:pt x="592" y="1203"/>
                </a:lnTo>
                <a:lnTo>
                  <a:pt x="594" y="1202"/>
                </a:lnTo>
                <a:lnTo>
                  <a:pt x="595" y="1200"/>
                </a:lnTo>
                <a:lnTo>
                  <a:pt x="598" y="1199"/>
                </a:lnTo>
                <a:lnTo>
                  <a:pt x="600" y="1197"/>
                </a:lnTo>
                <a:lnTo>
                  <a:pt x="603" y="1197"/>
                </a:lnTo>
                <a:lnTo>
                  <a:pt x="604" y="1197"/>
                </a:lnTo>
                <a:lnTo>
                  <a:pt x="607" y="1197"/>
                </a:lnTo>
                <a:lnTo>
                  <a:pt x="610" y="1199"/>
                </a:lnTo>
                <a:lnTo>
                  <a:pt x="612" y="1200"/>
                </a:lnTo>
                <a:lnTo>
                  <a:pt x="613" y="1202"/>
                </a:lnTo>
                <a:lnTo>
                  <a:pt x="613" y="120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98" name="投影片編號版面配置區 97"/>
          <p:cNvSpPr>
            <a:spLocks noGrp="1"/>
          </p:cNvSpPr>
          <p:nvPr>
            <p:ph type="sldNum" sz="quarter" idx="11"/>
          </p:nvPr>
        </p:nvSpPr>
        <p:spPr/>
        <p:txBody>
          <a:bodyPr/>
          <a:lstStyle/>
          <a:p>
            <a:pPr>
              <a:defRPr/>
            </a:pPr>
            <a:fld id="{A15628CA-A2DF-43AB-AC56-D2ADEEE47112}" type="slidenum">
              <a:rPr lang="zh-TW" altLang="en-US" smtClean="0"/>
              <a:pPr>
                <a:defRPr/>
              </a:pPr>
              <a:t>36</a:t>
            </a:fld>
            <a:endParaRPr lang="zh-TW" alt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線接點 3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146" name="文字方塊 12"/>
          <p:cNvSpPr txBox="1">
            <a:spLocks noChangeArrowheads="1"/>
          </p:cNvSpPr>
          <p:nvPr/>
        </p:nvSpPr>
        <p:spPr bwMode="auto">
          <a:xfrm>
            <a:off x="0" y="115888"/>
            <a:ext cx="9144000" cy="892552"/>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6149" name="矩形 4"/>
          <p:cNvSpPr>
            <a:spLocks noChangeArrowheads="1"/>
          </p:cNvSpPr>
          <p:nvPr/>
        </p:nvSpPr>
        <p:spPr bwMode="auto">
          <a:xfrm>
            <a:off x="395536" y="3645024"/>
            <a:ext cx="4176390" cy="338554"/>
          </a:xfrm>
          <a:prstGeom prst="rect">
            <a:avLst/>
          </a:prstGeom>
          <a:noFill/>
          <a:ln w="9525">
            <a:noFill/>
            <a:miter lim="800000"/>
            <a:headEnd/>
            <a:tailEnd/>
          </a:ln>
        </p:spPr>
        <p:txBody>
          <a:bodyPr vert="horz" wrap="square">
            <a:spAutoFit/>
          </a:bodyPr>
          <a:lstStyle/>
          <a:p>
            <a:r>
              <a:rPr lang="en-US" altLang="zh-TW" sz="1600" b="1" dirty="0" smtClean="0">
                <a:latin typeface="Arial" pitchFamily="34" charset="0"/>
                <a:ea typeface="標楷體" pitchFamily="65" charset="-120"/>
              </a:rPr>
              <a:t>100</a:t>
            </a:r>
            <a:r>
              <a:rPr lang="zh-TW" altLang="en-US" sz="1600" b="1" dirty="0" smtClean="0">
                <a:latin typeface="Arial" pitchFamily="34" charset="0"/>
                <a:ea typeface="標楷體" pitchFamily="65" charset="-120"/>
              </a:rPr>
              <a:t>年度 建築外觀夜間照明設計準則之研究 </a:t>
            </a:r>
            <a:endParaRPr lang="zh-TW" altLang="en-US" sz="1600" b="1" dirty="0">
              <a:latin typeface="Arial" pitchFamily="34" charset="0"/>
              <a:ea typeface="標楷體" pitchFamily="65" charset="-120"/>
            </a:endParaRPr>
          </a:p>
        </p:txBody>
      </p:sp>
      <p:sp>
        <p:nvSpPr>
          <p:cNvPr id="6153" name="矩形 9"/>
          <p:cNvSpPr>
            <a:spLocks noChangeArrowheads="1"/>
          </p:cNvSpPr>
          <p:nvPr/>
        </p:nvSpPr>
        <p:spPr bwMode="auto">
          <a:xfrm>
            <a:off x="490815" y="6474822"/>
            <a:ext cx="3865161" cy="338554"/>
          </a:xfrm>
          <a:prstGeom prst="rect">
            <a:avLst/>
          </a:prstGeom>
          <a:noFill/>
          <a:ln w="9525">
            <a:noFill/>
            <a:miter lim="800000"/>
            <a:headEnd/>
            <a:tailEnd/>
          </a:ln>
        </p:spPr>
        <p:txBody>
          <a:bodyPr wrap="none">
            <a:spAutoFit/>
          </a:bodyPr>
          <a:lstStyle/>
          <a:p>
            <a:pPr fontAlgn="ctr"/>
            <a:r>
              <a:rPr lang="en-US" altLang="zh-TW" sz="1600" b="1" dirty="0" smtClean="0">
                <a:latin typeface="Arial" pitchFamily="34" charset="0"/>
                <a:ea typeface="標楷體" pitchFamily="65" charset="-120"/>
              </a:rPr>
              <a:t>101</a:t>
            </a:r>
            <a:r>
              <a:rPr lang="zh-TW" altLang="en-US" sz="1600" b="1" dirty="0" smtClean="0">
                <a:latin typeface="Arial" pitchFamily="34" charset="0"/>
                <a:ea typeface="標楷體" pitchFamily="65" charset="-120"/>
              </a:rPr>
              <a:t>年度 節能舒適之</a:t>
            </a:r>
            <a:r>
              <a:rPr lang="en-US" altLang="zh-TW" sz="1600" b="1" dirty="0" smtClean="0">
                <a:latin typeface="Arial" pitchFamily="34" charset="0"/>
                <a:ea typeface="標楷體" pitchFamily="65" charset="-120"/>
              </a:rPr>
              <a:t>LED</a:t>
            </a:r>
            <a:r>
              <a:rPr lang="zh-TW" altLang="en-US" sz="1600" b="1" dirty="0" smtClean="0">
                <a:latin typeface="Arial" pitchFamily="34" charset="0"/>
                <a:ea typeface="標楷體" pitchFamily="65" charset="-120"/>
              </a:rPr>
              <a:t>吊燈設計之研究</a:t>
            </a:r>
            <a:endParaRPr lang="zh-TW" altLang="en-US" sz="1600" b="1" dirty="0">
              <a:solidFill>
                <a:srgbClr val="000000"/>
              </a:solidFill>
              <a:latin typeface="Arial" pitchFamily="34" charset="0"/>
              <a:ea typeface="標楷體" pitchFamily="65" charset="-120"/>
            </a:endParaRPr>
          </a:p>
        </p:txBody>
      </p:sp>
      <p:sp>
        <p:nvSpPr>
          <p:cNvPr id="6154" name="矩形 10"/>
          <p:cNvSpPr>
            <a:spLocks noChangeArrowheads="1"/>
          </p:cNvSpPr>
          <p:nvPr/>
        </p:nvSpPr>
        <p:spPr bwMode="auto">
          <a:xfrm>
            <a:off x="5004048" y="6474822"/>
            <a:ext cx="3659976" cy="338554"/>
          </a:xfrm>
          <a:prstGeom prst="rect">
            <a:avLst/>
          </a:prstGeom>
          <a:noFill/>
          <a:ln w="9525">
            <a:noFill/>
            <a:miter lim="800000"/>
            <a:headEnd/>
            <a:tailEnd/>
          </a:ln>
        </p:spPr>
        <p:txBody>
          <a:bodyPr wrap="none">
            <a:spAutoFit/>
          </a:bodyPr>
          <a:lstStyle/>
          <a:p>
            <a:pPr fontAlgn="ctr"/>
            <a:r>
              <a:rPr lang="en-US" altLang="zh-TW" sz="1600" b="1" dirty="0" smtClean="0">
                <a:latin typeface="Arial" pitchFamily="34" charset="0"/>
                <a:ea typeface="標楷體" pitchFamily="65" charset="-120"/>
              </a:rPr>
              <a:t>100</a:t>
            </a:r>
            <a:r>
              <a:rPr lang="zh-TW" altLang="en-US" sz="1600" b="1" dirty="0" smtClean="0">
                <a:latin typeface="Arial" pitchFamily="34" charset="0"/>
                <a:ea typeface="標楷體" pitchFamily="65" charset="-120"/>
              </a:rPr>
              <a:t>年度 室內</a:t>
            </a:r>
            <a:r>
              <a:rPr lang="en-US" altLang="zh-TW" sz="1600" b="1" dirty="0" smtClean="0">
                <a:latin typeface="Arial" pitchFamily="34" charset="0"/>
                <a:ea typeface="標楷體" pitchFamily="65" charset="-120"/>
              </a:rPr>
              <a:t>LED</a:t>
            </a:r>
            <a:r>
              <a:rPr lang="zh-TW" altLang="en-US" sz="1600" b="1" dirty="0" smtClean="0">
                <a:latin typeface="Arial" pitchFamily="34" charset="0"/>
                <a:ea typeface="標楷體" pitchFamily="65" charset="-120"/>
              </a:rPr>
              <a:t>照明熱回收系統研發</a:t>
            </a:r>
            <a:endParaRPr lang="zh-TW" altLang="en-US" sz="1600" b="1" dirty="0">
              <a:solidFill>
                <a:srgbClr val="000000"/>
              </a:solidFill>
              <a:latin typeface="Arial" pitchFamily="34" charset="0"/>
              <a:ea typeface="標楷體" pitchFamily="65" charset="-120"/>
            </a:endParaRPr>
          </a:p>
        </p:txBody>
      </p:sp>
      <p:grpSp>
        <p:nvGrpSpPr>
          <p:cNvPr id="7" name="群組 48"/>
          <p:cNvGrpSpPr/>
          <p:nvPr/>
        </p:nvGrpSpPr>
        <p:grpSpPr>
          <a:xfrm>
            <a:off x="797223" y="4149080"/>
            <a:ext cx="3168746" cy="2376000"/>
            <a:chOff x="797223" y="4149080"/>
            <a:chExt cx="3168746" cy="2376000"/>
          </a:xfrm>
        </p:grpSpPr>
        <p:sp>
          <p:nvSpPr>
            <p:cNvPr id="46" name="矩形 45"/>
            <p:cNvSpPr/>
            <p:nvPr/>
          </p:nvSpPr>
          <p:spPr>
            <a:xfrm>
              <a:off x="797223" y="4149080"/>
              <a:ext cx="3168352" cy="23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32"/>
            <p:cNvGrpSpPr/>
            <p:nvPr/>
          </p:nvGrpSpPr>
          <p:grpSpPr>
            <a:xfrm>
              <a:off x="797223" y="4149080"/>
              <a:ext cx="3168746" cy="2340723"/>
              <a:chOff x="755650" y="1700213"/>
              <a:chExt cx="3168746" cy="2340723"/>
            </a:xfrm>
            <a:effectLst>
              <a:outerShdw blurRad="63500" dist="101600" dir="2700000" algn="tl" rotWithShape="0">
                <a:prstClr val="black">
                  <a:alpha val="40000"/>
                </a:prstClr>
              </a:outerShdw>
            </a:effectLst>
          </p:grpSpPr>
          <p:pic>
            <p:nvPicPr>
              <p:cNvPr id="1026" name="Picture 2"/>
              <p:cNvPicPr>
                <a:picLocks noChangeAspect="1" noChangeArrowheads="1"/>
              </p:cNvPicPr>
              <p:nvPr/>
            </p:nvPicPr>
            <p:blipFill>
              <a:blip r:embed="rId3" cstate="email"/>
              <a:srcRect/>
              <a:stretch>
                <a:fillRect/>
              </a:stretch>
            </p:blipFill>
            <p:spPr bwMode="auto">
              <a:xfrm>
                <a:off x="755650" y="1700808"/>
                <a:ext cx="1584644" cy="11880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4" cstate="email"/>
              <a:srcRect/>
              <a:stretch>
                <a:fillRect/>
              </a:stretch>
            </p:blipFill>
            <p:spPr bwMode="auto">
              <a:xfrm>
                <a:off x="2339752" y="1700213"/>
                <a:ext cx="1584644" cy="1188000"/>
              </a:xfrm>
              <a:prstGeom prst="rect">
                <a:avLst/>
              </a:prstGeom>
              <a:ln>
                <a:no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5" cstate="email"/>
              <a:srcRect/>
              <a:stretch>
                <a:fillRect/>
              </a:stretch>
            </p:blipFill>
            <p:spPr bwMode="auto">
              <a:xfrm>
                <a:off x="755653" y="2852936"/>
                <a:ext cx="1584644" cy="11880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6" cstate="email"/>
              <a:srcRect/>
              <a:stretch>
                <a:fillRect/>
              </a:stretch>
            </p:blipFill>
            <p:spPr bwMode="auto">
              <a:xfrm>
                <a:off x="2339752" y="2852936"/>
                <a:ext cx="1584644" cy="1188000"/>
              </a:xfrm>
              <a:prstGeom prst="rect">
                <a:avLst/>
              </a:prstGeom>
              <a:ln>
                <a:noFill/>
              </a:ln>
              <a:effectLst>
                <a:outerShdw blurRad="292100" dist="139700" dir="2700000" algn="tl" rotWithShape="0">
                  <a:srgbClr val="333333">
                    <a:alpha val="65000"/>
                  </a:srgbClr>
                </a:outerShdw>
              </a:effectLst>
            </p:spPr>
          </p:pic>
        </p:grpSp>
      </p:grpSp>
      <p:grpSp>
        <p:nvGrpSpPr>
          <p:cNvPr id="9" name="群組 47"/>
          <p:cNvGrpSpPr/>
          <p:nvPr/>
        </p:nvGrpSpPr>
        <p:grpSpPr>
          <a:xfrm>
            <a:off x="797223" y="1268760"/>
            <a:ext cx="3169979" cy="2376264"/>
            <a:chOff x="797223" y="1412776"/>
            <a:chExt cx="3169979" cy="2376264"/>
          </a:xfrm>
        </p:grpSpPr>
        <p:sp>
          <p:nvSpPr>
            <p:cNvPr id="45" name="矩形 44"/>
            <p:cNvSpPr/>
            <p:nvPr/>
          </p:nvSpPr>
          <p:spPr>
            <a:xfrm>
              <a:off x="797223" y="1412776"/>
              <a:ext cx="3168352" cy="23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 name="群組 37"/>
            <p:cNvGrpSpPr/>
            <p:nvPr/>
          </p:nvGrpSpPr>
          <p:grpSpPr>
            <a:xfrm>
              <a:off x="797223" y="1412776"/>
              <a:ext cx="3169979" cy="2376264"/>
              <a:chOff x="755649" y="4184952"/>
              <a:chExt cx="3169979" cy="2376264"/>
            </a:xfrm>
          </p:grpSpPr>
          <p:pic>
            <p:nvPicPr>
              <p:cNvPr id="1030" name="Picture 6"/>
              <p:cNvPicPr>
                <a:picLocks noChangeAspect="1" noChangeArrowheads="1"/>
              </p:cNvPicPr>
              <p:nvPr/>
            </p:nvPicPr>
            <p:blipFill>
              <a:blip r:embed="rId7" cstate="email"/>
              <a:srcRect/>
              <a:stretch>
                <a:fillRect/>
              </a:stretch>
            </p:blipFill>
            <p:spPr bwMode="auto">
              <a:xfrm>
                <a:off x="755649" y="4184952"/>
                <a:ext cx="1585877" cy="1188000"/>
              </a:xfrm>
              <a:prstGeom prst="rect">
                <a:avLst/>
              </a:prstGeom>
              <a:ln>
                <a:noFill/>
              </a:ln>
              <a:effectLst>
                <a:outerShdw blurRad="292100" dist="139700" dir="2700000" algn="tl" rotWithShape="0">
                  <a:srgbClr val="333333">
                    <a:alpha val="65000"/>
                  </a:srgbClr>
                </a:outerShdw>
              </a:effectLst>
            </p:spPr>
          </p:pic>
          <p:pic>
            <p:nvPicPr>
              <p:cNvPr id="1031" name="Picture 7"/>
              <p:cNvPicPr>
                <a:picLocks noChangeAspect="1" noChangeArrowheads="1"/>
              </p:cNvPicPr>
              <p:nvPr/>
            </p:nvPicPr>
            <p:blipFill>
              <a:blip r:embed="rId8" cstate="email"/>
              <a:srcRect/>
              <a:stretch>
                <a:fillRect/>
              </a:stretch>
            </p:blipFill>
            <p:spPr bwMode="auto">
              <a:xfrm>
                <a:off x="2339752" y="4184952"/>
                <a:ext cx="1585876" cy="1188000"/>
              </a:xfrm>
              <a:prstGeom prst="rect">
                <a:avLst/>
              </a:prstGeom>
              <a:ln>
                <a:noFill/>
              </a:ln>
              <a:effectLst>
                <a:outerShdw blurRad="292100" dist="139700" dir="2700000" algn="tl" rotWithShape="0">
                  <a:srgbClr val="333333">
                    <a:alpha val="65000"/>
                  </a:srgbClr>
                </a:outerShdw>
              </a:effectLst>
            </p:spPr>
          </p:pic>
          <p:pic>
            <p:nvPicPr>
              <p:cNvPr id="1032" name="Picture 8"/>
              <p:cNvPicPr>
                <a:picLocks noChangeAspect="1" noChangeArrowheads="1"/>
              </p:cNvPicPr>
              <p:nvPr/>
            </p:nvPicPr>
            <p:blipFill>
              <a:blip r:embed="rId9" cstate="email"/>
              <a:srcRect/>
              <a:stretch>
                <a:fillRect/>
              </a:stretch>
            </p:blipFill>
            <p:spPr bwMode="auto">
              <a:xfrm>
                <a:off x="755650" y="5373216"/>
                <a:ext cx="1585876" cy="1188000"/>
              </a:xfrm>
              <a:prstGeom prst="rect">
                <a:avLst/>
              </a:prstGeom>
              <a:ln>
                <a:noFill/>
              </a:ln>
              <a:effectLst>
                <a:outerShdw blurRad="292100" dist="139700" dir="2700000" algn="tl" rotWithShape="0">
                  <a:srgbClr val="333333">
                    <a:alpha val="65000"/>
                  </a:srgbClr>
                </a:outerShdw>
              </a:effectLst>
            </p:spPr>
          </p:pic>
          <p:pic>
            <p:nvPicPr>
              <p:cNvPr id="1033" name="Picture 9"/>
              <p:cNvPicPr>
                <a:picLocks noChangeAspect="1" noChangeArrowheads="1"/>
              </p:cNvPicPr>
              <p:nvPr/>
            </p:nvPicPr>
            <p:blipFill>
              <a:blip r:embed="rId10" cstate="email"/>
              <a:srcRect/>
              <a:stretch>
                <a:fillRect/>
              </a:stretch>
            </p:blipFill>
            <p:spPr bwMode="auto">
              <a:xfrm>
                <a:off x="2339752" y="5373216"/>
                <a:ext cx="1585876" cy="1188000"/>
              </a:xfrm>
              <a:prstGeom prst="rect">
                <a:avLst/>
              </a:prstGeom>
              <a:ln>
                <a:noFill/>
              </a:ln>
              <a:effectLst>
                <a:outerShdw blurRad="292100" dist="139700" dir="2700000" algn="tl" rotWithShape="0">
                  <a:srgbClr val="333333">
                    <a:alpha val="65000"/>
                  </a:srgbClr>
                </a:outerShdw>
              </a:effectLst>
            </p:spPr>
          </p:pic>
        </p:grpSp>
      </p:grpSp>
      <p:grpSp>
        <p:nvGrpSpPr>
          <p:cNvPr id="11" name="群組 49"/>
          <p:cNvGrpSpPr/>
          <p:nvPr/>
        </p:nvGrpSpPr>
        <p:grpSpPr>
          <a:xfrm>
            <a:off x="5218371" y="1268760"/>
            <a:ext cx="3171754" cy="2376264"/>
            <a:chOff x="5218371" y="1412776"/>
            <a:chExt cx="3171754" cy="2376264"/>
          </a:xfrm>
        </p:grpSpPr>
        <p:sp>
          <p:nvSpPr>
            <p:cNvPr id="47" name="矩形 46"/>
            <p:cNvSpPr/>
            <p:nvPr/>
          </p:nvSpPr>
          <p:spPr>
            <a:xfrm>
              <a:off x="5220072" y="1412776"/>
              <a:ext cx="3168352" cy="23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2" name="群組 42"/>
            <p:cNvGrpSpPr/>
            <p:nvPr/>
          </p:nvGrpSpPr>
          <p:grpSpPr>
            <a:xfrm>
              <a:off x="5218371" y="1412776"/>
              <a:ext cx="3171754" cy="2376264"/>
              <a:chOff x="4788024" y="1412776"/>
              <a:chExt cx="3171754" cy="2376264"/>
            </a:xfrm>
          </p:grpSpPr>
          <p:pic>
            <p:nvPicPr>
              <p:cNvPr id="1034" name="Picture 10"/>
              <p:cNvPicPr>
                <a:picLocks noChangeAspect="1" noChangeArrowheads="1"/>
              </p:cNvPicPr>
              <p:nvPr/>
            </p:nvPicPr>
            <p:blipFill>
              <a:blip r:embed="rId11" cstate="email"/>
              <a:srcRect/>
              <a:stretch>
                <a:fillRect/>
              </a:stretch>
            </p:blipFill>
            <p:spPr bwMode="auto">
              <a:xfrm>
                <a:off x="4788024" y="1412776"/>
                <a:ext cx="1607275" cy="1224000"/>
              </a:xfrm>
              <a:prstGeom prst="rect">
                <a:avLst/>
              </a:prstGeom>
              <a:ln>
                <a:noFill/>
              </a:ln>
              <a:effectLst>
                <a:outerShdw blurRad="292100" dist="139700" dir="2700000" algn="tl" rotWithShape="0">
                  <a:srgbClr val="333333">
                    <a:alpha val="65000"/>
                  </a:srgbClr>
                </a:outerShdw>
              </a:effectLst>
            </p:spPr>
          </p:pic>
          <p:pic>
            <p:nvPicPr>
              <p:cNvPr id="1036" name="Picture 12"/>
              <p:cNvPicPr>
                <a:picLocks noChangeArrowheads="1"/>
              </p:cNvPicPr>
              <p:nvPr/>
            </p:nvPicPr>
            <p:blipFill>
              <a:blip r:embed="rId12" cstate="email"/>
              <a:srcRect/>
              <a:stretch>
                <a:fillRect/>
              </a:stretch>
            </p:blipFill>
            <p:spPr bwMode="auto">
              <a:xfrm>
                <a:off x="6373901" y="2564904"/>
                <a:ext cx="1585877" cy="1224136"/>
              </a:xfrm>
              <a:prstGeom prst="rect">
                <a:avLst/>
              </a:prstGeom>
              <a:ln>
                <a:noFill/>
              </a:ln>
              <a:effectLst>
                <a:outerShdw blurRad="292100" dist="139700" dir="2700000" algn="tl" rotWithShape="0">
                  <a:srgbClr val="333333">
                    <a:alpha val="65000"/>
                  </a:srgbClr>
                </a:outerShdw>
              </a:effectLst>
            </p:spPr>
          </p:pic>
          <p:pic>
            <p:nvPicPr>
              <p:cNvPr id="1035" name="Picture 11"/>
              <p:cNvPicPr>
                <a:picLocks noChangeAspect="1" noChangeArrowheads="1"/>
              </p:cNvPicPr>
              <p:nvPr/>
            </p:nvPicPr>
            <p:blipFill>
              <a:blip r:embed="rId13" cstate="email"/>
              <a:srcRect/>
              <a:stretch>
                <a:fillRect/>
              </a:stretch>
            </p:blipFill>
            <p:spPr bwMode="auto">
              <a:xfrm>
                <a:off x="6373901" y="1412776"/>
                <a:ext cx="1585877" cy="1188000"/>
              </a:xfrm>
              <a:prstGeom prst="rect">
                <a:avLst/>
              </a:prstGeom>
              <a:ln>
                <a:noFill/>
              </a:ln>
              <a:effectLst>
                <a:outerShdw blurRad="292100" dist="139700" dir="2700000" algn="tl" rotWithShape="0">
                  <a:srgbClr val="333333">
                    <a:alpha val="65000"/>
                  </a:srgbClr>
                </a:outerShdw>
              </a:effectLst>
            </p:spPr>
          </p:pic>
        </p:grpSp>
      </p:grpSp>
      <p:sp>
        <p:nvSpPr>
          <p:cNvPr id="44" name="矩形 4"/>
          <p:cNvSpPr>
            <a:spLocks noChangeArrowheads="1"/>
          </p:cNvSpPr>
          <p:nvPr/>
        </p:nvSpPr>
        <p:spPr bwMode="auto">
          <a:xfrm>
            <a:off x="5004048" y="3645024"/>
            <a:ext cx="4176390" cy="338554"/>
          </a:xfrm>
          <a:prstGeom prst="rect">
            <a:avLst/>
          </a:prstGeom>
          <a:noFill/>
          <a:ln w="9525">
            <a:noFill/>
            <a:miter lim="800000"/>
            <a:headEnd/>
            <a:tailEnd/>
          </a:ln>
        </p:spPr>
        <p:txBody>
          <a:bodyPr vert="horz" wrap="square">
            <a:spAutoFit/>
          </a:bodyPr>
          <a:lstStyle/>
          <a:p>
            <a:r>
              <a:rPr lang="en-US" altLang="zh-TW" sz="1600" b="1" dirty="0" smtClean="0">
                <a:latin typeface="Arial" pitchFamily="34" charset="0"/>
                <a:ea typeface="標楷體" pitchFamily="65" charset="-120"/>
              </a:rPr>
              <a:t>101</a:t>
            </a:r>
            <a:r>
              <a:rPr lang="zh-TW" altLang="en-US" sz="1600" b="1" dirty="0" smtClean="0">
                <a:latin typeface="Arial" pitchFamily="34" charset="0"/>
                <a:ea typeface="標楷體" pitchFamily="65" charset="-120"/>
              </a:rPr>
              <a:t>年度 照明節能評估系統資料庫建置</a:t>
            </a:r>
            <a:endParaRPr lang="zh-TW" altLang="en-US" sz="1600" b="1" dirty="0">
              <a:latin typeface="Arial" pitchFamily="34" charset="0"/>
              <a:ea typeface="標楷體" pitchFamily="65" charset="-120"/>
            </a:endParaRPr>
          </a:p>
        </p:txBody>
      </p:sp>
      <p:grpSp>
        <p:nvGrpSpPr>
          <p:cNvPr id="13" name="群組 31"/>
          <p:cNvGrpSpPr/>
          <p:nvPr/>
        </p:nvGrpSpPr>
        <p:grpSpPr>
          <a:xfrm>
            <a:off x="5218371" y="4149080"/>
            <a:ext cx="3171754" cy="2340128"/>
            <a:chOff x="5218371" y="4149080"/>
            <a:chExt cx="3171754" cy="2340128"/>
          </a:xfrm>
        </p:grpSpPr>
        <p:pic>
          <p:nvPicPr>
            <p:cNvPr id="2" name="Picture 2"/>
            <p:cNvPicPr>
              <a:picLocks noChangeAspect="1" noChangeArrowheads="1"/>
            </p:cNvPicPr>
            <p:nvPr/>
          </p:nvPicPr>
          <p:blipFill>
            <a:blip r:embed="rId14" cstate="email"/>
            <a:srcRect/>
            <a:stretch>
              <a:fillRect/>
            </a:stretch>
          </p:blipFill>
          <p:spPr bwMode="auto">
            <a:xfrm>
              <a:off x="5220071" y="4149080"/>
              <a:ext cx="1585877" cy="1188000"/>
            </a:xfrm>
            <a:prstGeom prst="rect">
              <a:avLst/>
            </a:prstGeom>
            <a:ln>
              <a:noFill/>
            </a:ln>
            <a:effectLst>
              <a:outerShdw blurRad="292100" dist="139700" dir="2700000" algn="tl" rotWithShape="0">
                <a:srgbClr val="333333">
                  <a:alpha val="65000"/>
                </a:srgbClr>
              </a:outerShdw>
            </a:effectLst>
          </p:spPr>
        </p:pic>
        <p:pic>
          <p:nvPicPr>
            <p:cNvPr id="3" name="Picture 3"/>
            <p:cNvPicPr>
              <a:picLocks noChangeAspect="1" noChangeArrowheads="1"/>
            </p:cNvPicPr>
            <p:nvPr/>
          </p:nvPicPr>
          <p:blipFill>
            <a:blip r:embed="rId15" cstate="email"/>
            <a:srcRect/>
            <a:stretch>
              <a:fillRect/>
            </a:stretch>
          </p:blipFill>
          <p:spPr bwMode="auto">
            <a:xfrm>
              <a:off x="6804248" y="4149080"/>
              <a:ext cx="1585877" cy="1188000"/>
            </a:xfrm>
            <a:prstGeom prst="rect">
              <a:avLst/>
            </a:prstGeom>
            <a:ln>
              <a:noFill/>
            </a:ln>
            <a:effectLst>
              <a:outerShdw blurRad="292100" dist="139700" dir="2700000" algn="tl" rotWithShape="0">
                <a:srgbClr val="333333">
                  <a:alpha val="65000"/>
                </a:srgbClr>
              </a:outerShdw>
            </a:effectLst>
          </p:spPr>
        </p:pic>
        <p:pic>
          <p:nvPicPr>
            <p:cNvPr id="4" name="Picture 4"/>
            <p:cNvPicPr>
              <a:picLocks noChangeAspect="1" noChangeArrowheads="1"/>
            </p:cNvPicPr>
            <p:nvPr/>
          </p:nvPicPr>
          <p:blipFill>
            <a:blip r:embed="rId16" cstate="email"/>
            <a:srcRect/>
            <a:stretch>
              <a:fillRect/>
            </a:stretch>
          </p:blipFill>
          <p:spPr bwMode="auto">
            <a:xfrm>
              <a:off x="5218371" y="5301208"/>
              <a:ext cx="1585877" cy="1188000"/>
            </a:xfrm>
            <a:prstGeom prst="rect">
              <a:avLst/>
            </a:prstGeom>
            <a:ln>
              <a:noFill/>
            </a:ln>
            <a:effectLst>
              <a:outerShdw blurRad="292100" dist="139700" dir="2700000" algn="tl" rotWithShape="0">
                <a:srgbClr val="333333">
                  <a:alpha val="65000"/>
                </a:srgbClr>
              </a:outerShdw>
            </a:effectLst>
          </p:spPr>
        </p:pic>
        <p:pic>
          <p:nvPicPr>
            <p:cNvPr id="5" name="Picture 5"/>
            <p:cNvPicPr>
              <a:picLocks noChangeAspect="1" noChangeArrowheads="1"/>
            </p:cNvPicPr>
            <p:nvPr/>
          </p:nvPicPr>
          <p:blipFill>
            <a:blip r:embed="rId17" cstate="email"/>
            <a:srcRect/>
            <a:stretch>
              <a:fillRect/>
            </a:stretch>
          </p:blipFill>
          <p:spPr bwMode="auto">
            <a:xfrm>
              <a:off x="6804248" y="5301208"/>
              <a:ext cx="1585877" cy="1188000"/>
            </a:xfrm>
            <a:prstGeom prst="rect">
              <a:avLst/>
            </a:prstGeom>
            <a:ln>
              <a:noFill/>
            </a:ln>
            <a:effectLst>
              <a:outerShdw blurRad="292100" dist="139700" dir="2700000" algn="tl" rotWithShape="0">
                <a:srgbClr val="333333">
                  <a:alpha val="65000"/>
                </a:srgbClr>
              </a:outerShdw>
            </a:effectLst>
          </p:spPr>
        </p:pic>
      </p:grpSp>
      <p:pic>
        <p:nvPicPr>
          <p:cNvPr id="6" name="Picture 6"/>
          <p:cNvPicPr>
            <a:picLocks noChangeAspect="1" noChangeArrowheads="1"/>
          </p:cNvPicPr>
          <p:nvPr/>
        </p:nvPicPr>
        <p:blipFill>
          <a:blip r:embed="rId18" cstate="email"/>
          <a:srcRect/>
          <a:stretch>
            <a:fillRect/>
          </a:stretch>
        </p:blipFill>
        <p:spPr bwMode="auto">
          <a:xfrm>
            <a:off x="5220072" y="2457024"/>
            <a:ext cx="1578230" cy="1188000"/>
          </a:xfrm>
          <a:prstGeom prst="rect">
            <a:avLst/>
          </a:prstGeom>
          <a:ln>
            <a:noFill/>
          </a:ln>
          <a:effectLst>
            <a:outerShdw blurRad="292100" dist="139700" dir="2700000" algn="tl" rotWithShape="0">
              <a:srgbClr val="333333">
                <a:alpha val="65000"/>
              </a:srgbClr>
            </a:outerShdw>
          </a:effectLst>
        </p:spPr>
      </p:pic>
      <p:sp>
        <p:nvSpPr>
          <p:cNvPr id="33" name="投影片編號版面配置區 32"/>
          <p:cNvSpPr>
            <a:spLocks noGrp="1"/>
          </p:cNvSpPr>
          <p:nvPr>
            <p:ph type="sldNum" sz="quarter" idx="12"/>
          </p:nvPr>
        </p:nvSpPr>
        <p:spPr/>
        <p:txBody>
          <a:bodyPr/>
          <a:lstStyle/>
          <a:p>
            <a:pPr>
              <a:defRPr/>
            </a:pPr>
            <a:fld id="{FDB1626E-84F2-471B-9939-33CBF06C2A4D}" type="slidenum">
              <a:rPr lang="zh-TW" altLang="en-US" smtClean="0"/>
              <a:pPr>
                <a:defRPr/>
              </a:pPr>
              <a:t>37</a:t>
            </a:fld>
            <a:endParaRPr lang="zh-TW" alt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線接點 1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098" name="文字方塊 12"/>
          <p:cNvSpPr txBox="1">
            <a:spLocks noChangeArrowheads="1"/>
          </p:cNvSpPr>
          <p:nvPr/>
        </p:nvSpPr>
        <p:spPr bwMode="auto">
          <a:xfrm>
            <a:off x="0" y="11588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建築系所重要研發成果</a:t>
            </a:r>
            <a:r>
              <a:rPr lang="en-US" altLang="zh-TW" sz="4000">
                <a:latin typeface="標楷體" pitchFamily="65" charset="-120"/>
                <a:ea typeface="標楷體" pitchFamily="65" charset="-120"/>
              </a:rPr>
              <a:t>:</a:t>
            </a:r>
            <a:r>
              <a:rPr lang="zh-TW" altLang="en-US" sz="4000">
                <a:latin typeface="標楷體" pitchFamily="65" charset="-120"/>
                <a:ea typeface="標楷體" pitchFamily="65" charset="-120"/>
              </a:rPr>
              <a:t>數位構築</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pic>
        <p:nvPicPr>
          <p:cNvPr id="4099" name="Picture 5" descr="DSCN5232"/>
          <p:cNvPicPr>
            <a:picLocks noChangeAspect="1" noChangeArrowheads="1"/>
          </p:cNvPicPr>
          <p:nvPr/>
        </p:nvPicPr>
        <p:blipFill>
          <a:blip r:embed="rId3" cstate="email"/>
          <a:srcRect/>
          <a:stretch>
            <a:fillRect/>
          </a:stretch>
        </p:blipFill>
        <p:spPr bwMode="auto">
          <a:xfrm>
            <a:off x="2195513" y="3673475"/>
            <a:ext cx="2317750" cy="1843088"/>
          </a:xfrm>
          <a:prstGeom prst="rect">
            <a:avLst/>
          </a:prstGeom>
          <a:noFill/>
          <a:ln w="9525">
            <a:noFill/>
            <a:miter lim="800000"/>
            <a:headEnd/>
            <a:tailEnd/>
          </a:ln>
        </p:spPr>
      </p:pic>
      <p:pic>
        <p:nvPicPr>
          <p:cNvPr id="4100" name="圖片 1" descr="YDW_Hexagonal Pavilion_Jen_022.jpg"/>
          <p:cNvPicPr>
            <a:picLocks noGrp="1" noChangeAspect="1"/>
          </p:cNvPicPr>
          <p:nvPr isPhoto="1"/>
        </p:nvPicPr>
        <p:blipFill>
          <a:blip r:embed="rId4" cstate="email"/>
          <a:srcRect/>
          <a:stretch>
            <a:fillRect/>
          </a:stretch>
        </p:blipFill>
        <p:spPr bwMode="auto">
          <a:xfrm>
            <a:off x="4529138" y="4900613"/>
            <a:ext cx="2430462" cy="1462087"/>
          </a:xfrm>
          <a:prstGeom prst="rect">
            <a:avLst/>
          </a:prstGeom>
          <a:noFill/>
          <a:ln w="9525">
            <a:noFill/>
            <a:miter lim="800000"/>
            <a:headEnd/>
            <a:tailEnd/>
          </a:ln>
        </p:spPr>
      </p:pic>
      <p:pic>
        <p:nvPicPr>
          <p:cNvPr id="4101" name="Picture 4" descr="Hexagonal pavilion_001"/>
          <p:cNvPicPr>
            <a:picLocks noChangeAspect="1" noChangeArrowheads="1"/>
          </p:cNvPicPr>
          <p:nvPr/>
        </p:nvPicPr>
        <p:blipFill>
          <a:blip r:embed="rId5" cstate="email"/>
          <a:srcRect/>
          <a:stretch>
            <a:fillRect/>
          </a:stretch>
        </p:blipFill>
        <p:spPr bwMode="auto">
          <a:xfrm>
            <a:off x="4529138" y="2698750"/>
            <a:ext cx="2430462" cy="865188"/>
          </a:xfrm>
          <a:prstGeom prst="rect">
            <a:avLst/>
          </a:prstGeom>
          <a:noFill/>
          <a:ln w="9525">
            <a:noFill/>
            <a:miter lim="800000"/>
            <a:headEnd/>
            <a:tailEnd/>
          </a:ln>
        </p:spPr>
      </p:pic>
      <p:pic>
        <p:nvPicPr>
          <p:cNvPr id="4102" name="Picture 9" descr="20111019_001"/>
          <p:cNvPicPr>
            <a:picLocks noChangeAspect="1" noChangeArrowheads="1"/>
          </p:cNvPicPr>
          <p:nvPr/>
        </p:nvPicPr>
        <p:blipFill>
          <a:blip r:embed="rId6" cstate="email"/>
          <a:srcRect/>
          <a:stretch>
            <a:fillRect/>
          </a:stretch>
        </p:blipFill>
        <p:spPr bwMode="auto">
          <a:xfrm>
            <a:off x="4529138" y="3579813"/>
            <a:ext cx="2430462" cy="1293812"/>
          </a:xfrm>
          <a:prstGeom prst="rect">
            <a:avLst/>
          </a:prstGeom>
          <a:noFill/>
          <a:ln w="9525">
            <a:noFill/>
            <a:miter lim="800000"/>
            <a:headEnd/>
            <a:tailEnd/>
          </a:ln>
        </p:spPr>
      </p:pic>
      <p:pic>
        <p:nvPicPr>
          <p:cNvPr id="4103" name="Picture 4" descr="from iPhone003"/>
          <p:cNvPicPr>
            <a:picLocks noChangeAspect="1" noChangeArrowheads="1"/>
          </p:cNvPicPr>
          <p:nvPr/>
        </p:nvPicPr>
        <p:blipFill>
          <a:blip r:embed="rId7" cstate="email"/>
          <a:srcRect/>
          <a:stretch>
            <a:fillRect/>
          </a:stretch>
        </p:blipFill>
        <p:spPr bwMode="auto">
          <a:xfrm>
            <a:off x="2195513" y="1736725"/>
            <a:ext cx="2317750" cy="1844675"/>
          </a:xfrm>
          <a:prstGeom prst="rect">
            <a:avLst/>
          </a:prstGeom>
          <a:noFill/>
          <a:ln w="9525">
            <a:noFill/>
            <a:miter lim="800000"/>
            <a:headEnd/>
            <a:tailEnd/>
          </a:ln>
        </p:spPr>
      </p:pic>
      <p:pic>
        <p:nvPicPr>
          <p:cNvPr id="4104" name="Picture 6" descr="http://sphotos-h.ak.fbcdn.net/hphotos-ak-ash3/598489_346095585464435_2013770041_n.jpg"/>
          <p:cNvPicPr>
            <a:picLocks noChangeAspect="1" noChangeArrowheads="1"/>
          </p:cNvPicPr>
          <p:nvPr/>
        </p:nvPicPr>
        <p:blipFill>
          <a:blip r:embed="rId8" cstate="email"/>
          <a:srcRect/>
          <a:stretch>
            <a:fillRect/>
          </a:stretch>
        </p:blipFill>
        <p:spPr bwMode="auto">
          <a:xfrm>
            <a:off x="7016750" y="1406525"/>
            <a:ext cx="2005013" cy="1208088"/>
          </a:xfrm>
          <a:prstGeom prst="rect">
            <a:avLst/>
          </a:prstGeom>
          <a:noFill/>
          <a:ln w="9525">
            <a:noFill/>
            <a:miter lim="800000"/>
            <a:headEnd/>
            <a:tailEnd/>
          </a:ln>
        </p:spPr>
      </p:pic>
      <p:pic>
        <p:nvPicPr>
          <p:cNvPr id="4105" name="Picture 3"/>
          <p:cNvPicPr>
            <a:picLocks noChangeAspect="1" noChangeArrowheads="1"/>
          </p:cNvPicPr>
          <p:nvPr/>
        </p:nvPicPr>
        <p:blipFill>
          <a:blip r:embed="rId9" cstate="email"/>
          <a:srcRect/>
          <a:stretch>
            <a:fillRect/>
          </a:stretch>
        </p:blipFill>
        <p:spPr bwMode="auto">
          <a:xfrm>
            <a:off x="7016750" y="3990975"/>
            <a:ext cx="2008188" cy="2317750"/>
          </a:xfrm>
          <a:prstGeom prst="rect">
            <a:avLst/>
          </a:prstGeom>
          <a:noFill/>
          <a:ln w="9525">
            <a:noFill/>
            <a:miter lim="800000"/>
            <a:headEnd/>
            <a:tailEnd/>
          </a:ln>
          <a:effectLst/>
        </p:spPr>
      </p:pic>
      <p:pic>
        <p:nvPicPr>
          <p:cNvPr id="4106" name="Picture 2" descr="http://sphotos-h.ak.fbcdn.net/hphotos-ak-ash4/471907_353847544689239_695956945_o.jpg"/>
          <p:cNvPicPr>
            <a:picLocks noChangeAspect="1" noChangeArrowheads="1"/>
          </p:cNvPicPr>
          <p:nvPr/>
        </p:nvPicPr>
        <p:blipFill>
          <a:blip r:embed="rId10" cstate="email"/>
          <a:srcRect/>
          <a:stretch>
            <a:fillRect/>
          </a:stretch>
        </p:blipFill>
        <p:spPr bwMode="auto">
          <a:xfrm>
            <a:off x="7018338" y="2676525"/>
            <a:ext cx="2006600" cy="1209675"/>
          </a:xfrm>
          <a:prstGeom prst="rect">
            <a:avLst/>
          </a:prstGeom>
          <a:noFill/>
          <a:ln w="9525">
            <a:noFill/>
            <a:miter lim="800000"/>
            <a:headEnd/>
            <a:tailEnd/>
          </a:ln>
        </p:spPr>
      </p:pic>
      <p:pic>
        <p:nvPicPr>
          <p:cNvPr id="4107" name="Picture 4" descr="DSCN2955"/>
          <p:cNvPicPr>
            <a:picLocks noChangeAspect="1" noChangeArrowheads="1"/>
          </p:cNvPicPr>
          <p:nvPr/>
        </p:nvPicPr>
        <p:blipFill>
          <a:blip r:embed="rId11" cstate="email"/>
          <a:srcRect/>
          <a:stretch>
            <a:fillRect/>
          </a:stretch>
        </p:blipFill>
        <p:spPr bwMode="auto">
          <a:xfrm>
            <a:off x="144463" y="3673475"/>
            <a:ext cx="1992312" cy="1843088"/>
          </a:xfrm>
          <a:prstGeom prst="rect">
            <a:avLst/>
          </a:prstGeom>
          <a:noFill/>
          <a:ln w="9525">
            <a:noFill/>
            <a:miter lim="800000"/>
            <a:headEnd/>
            <a:tailEnd/>
          </a:ln>
        </p:spPr>
      </p:pic>
      <p:sp>
        <p:nvSpPr>
          <p:cNvPr id="4108" name="文字方塊 7"/>
          <p:cNvSpPr txBox="1">
            <a:spLocks noChangeArrowheads="1"/>
          </p:cNvSpPr>
          <p:nvPr/>
        </p:nvSpPr>
        <p:spPr bwMode="auto">
          <a:xfrm>
            <a:off x="2157413" y="1260998"/>
            <a:ext cx="2414587" cy="511818"/>
          </a:xfrm>
          <a:prstGeom prst="rect">
            <a:avLst/>
          </a:prstGeom>
          <a:noFill/>
          <a:ln w="9525">
            <a:noFill/>
            <a:miter lim="800000"/>
            <a:headEnd/>
            <a:tailEnd/>
          </a:ln>
        </p:spPr>
        <p:txBody>
          <a:bodyPr wrap="square" lIns="80147" tIns="40074" rIns="80147" bIns="40074">
            <a:spAutoFit/>
          </a:bodyPr>
          <a:lstStyle/>
          <a:p>
            <a:r>
              <a:rPr kumimoji="0" lang="en-US" altLang="zh-TW" sz="1400" dirty="0">
                <a:latin typeface="Calibri" pitchFamily="34" charset="0"/>
              </a:rPr>
              <a:t>2011 </a:t>
            </a:r>
            <a:r>
              <a:rPr kumimoji="0" lang="zh-TW" altLang="en-US" sz="1400" dirty="0">
                <a:latin typeface="Calibri" pitchFamily="34" charset="0"/>
              </a:rPr>
              <a:t>世界設計大會 </a:t>
            </a:r>
            <a:r>
              <a:rPr kumimoji="0" lang="en-US" altLang="zh-TW" sz="1400" dirty="0">
                <a:latin typeface="Calibri" pitchFamily="34" charset="0"/>
              </a:rPr>
              <a:t>_</a:t>
            </a:r>
            <a:r>
              <a:rPr kumimoji="0" lang="zh-TW" altLang="en-US" sz="1400" dirty="0">
                <a:latin typeface="Calibri" pitchFamily="34" charset="0"/>
              </a:rPr>
              <a:t>新世代交叉設計營</a:t>
            </a:r>
            <a:endParaRPr kumimoji="0" lang="en-US" altLang="zh-TW" sz="1400" dirty="0">
              <a:latin typeface="Calibri" pitchFamily="34" charset="0"/>
            </a:endParaRPr>
          </a:p>
        </p:txBody>
      </p:sp>
      <p:sp>
        <p:nvSpPr>
          <p:cNvPr id="4109" name="文字方塊 7"/>
          <p:cNvSpPr txBox="1">
            <a:spLocks noChangeArrowheads="1"/>
          </p:cNvSpPr>
          <p:nvPr/>
        </p:nvSpPr>
        <p:spPr bwMode="auto">
          <a:xfrm>
            <a:off x="5436096" y="1340768"/>
            <a:ext cx="1800200" cy="511818"/>
          </a:xfrm>
          <a:prstGeom prst="rect">
            <a:avLst/>
          </a:prstGeom>
          <a:noFill/>
          <a:ln w="9525">
            <a:noFill/>
            <a:miter lim="800000"/>
            <a:headEnd/>
            <a:tailEnd/>
          </a:ln>
        </p:spPr>
        <p:txBody>
          <a:bodyPr wrap="square" lIns="80147" tIns="40074" rIns="80147" bIns="40074">
            <a:spAutoFit/>
          </a:bodyPr>
          <a:lstStyle/>
          <a:p>
            <a:r>
              <a:rPr kumimoji="0" lang="en-US" altLang="zh-TW" sz="1400" dirty="0">
                <a:latin typeface="Calibri" pitchFamily="34" charset="0"/>
              </a:rPr>
              <a:t>2012</a:t>
            </a:r>
            <a:r>
              <a:rPr kumimoji="0" lang="zh-TW" altLang="en-US" sz="1400" dirty="0">
                <a:latin typeface="Calibri" pitchFamily="34" charset="0"/>
              </a:rPr>
              <a:t> </a:t>
            </a:r>
            <a:r>
              <a:rPr kumimoji="0" lang="en-US" altLang="zh-TW" sz="1400" dirty="0">
                <a:latin typeface="Calibri" pitchFamily="34" charset="0"/>
              </a:rPr>
              <a:t>NTUT</a:t>
            </a:r>
            <a:r>
              <a:rPr kumimoji="0" lang="zh-TW" altLang="en-US" sz="1400" dirty="0">
                <a:latin typeface="Calibri" pitchFamily="34" charset="0"/>
              </a:rPr>
              <a:t> </a:t>
            </a:r>
            <a:r>
              <a:rPr kumimoji="0" lang="en-US" altLang="zh-TW" sz="1400" dirty="0">
                <a:latin typeface="Calibri" pitchFamily="34" charset="0"/>
              </a:rPr>
              <a:t>ARCH</a:t>
            </a:r>
            <a:r>
              <a:rPr kumimoji="0" lang="zh-TW" altLang="en-US" sz="1400" dirty="0">
                <a:latin typeface="Calibri" pitchFamily="34" charset="0"/>
              </a:rPr>
              <a:t> 畢業成果展作品</a:t>
            </a:r>
            <a:endParaRPr kumimoji="0" lang="en-US" altLang="zh-TW" sz="1400" dirty="0">
              <a:latin typeface="Calibri" pitchFamily="34" charset="0"/>
            </a:endParaRPr>
          </a:p>
        </p:txBody>
      </p:sp>
      <p:sp>
        <p:nvSpPr>
          <p:cNvPr id="4110" name="文字方塊 7"/>
          <p:cNvSpPr txBox="1">
            <a:spLocks noChangeArrowheads="1"/>
          </p:cNvSpPr>
          <p:nvPr/>
        </p:nvSpPr>
        <p:spPr bwMode="auto">
          <a:xfrm>
            <a:off x="107504" y="3140968"/>
            <a:ext cx="2127250" cy="511818"/>
          </a:xfrm>
          <a:prstGeom prst="rect">
            <a:avLst/>
          </a:prstGeom>
          <a:noFill/>
          <a:ln w="9525">
            <a:noFill/>
            <a:miter lim="800000"/>
            <a:headEnd/>
            <a:tailEnd/>
          </a:ln>
        </p:spPr>
        <p:txBody>
          <a:bodyPr lIns="80147" tIns="40074" rIns="80147" bIns="40074">
            <a:spAutoFit/>
          </a:bodyPr>
          <a:lstStyle/>
          <a:p>
            <a:r>
              <a:rPr kumimoji="0" lang="en-US" altLang="zh-TW" sz="1400" dirty="0">
                <a:latin typeface="Calibri" pitchFamily="34" charset="0"/>
              </a:rPr>
              <a:t>2011</a:t>
            </a:r>
            <a:r>
              <a:rPr kumimoji="0" lang="zh-TW" altLang="en-US" sz="1400" dirty="0">
                <a:latin typeface="Calibri" pitchFamily="34" charset="0"/>
              </a:rPr>
              <a:t> </a:t>
            </a:r>
            <a:r>
              <a:rPr kumimoji="0" lang="en-US" altLang="zh-TW" sz="1400" dirty="0">
                <a:latin typeface="Calibri" pitchFamily="34" charset="0"/>
              </a:rPr>
              <a:t>NTUT</a:t>
            </a:r>
            <a:r>
              <a:rPr kumimoji="0" lang="zh-TW" altLang="en-US" sz="1400" dirty="0">
                <a:latin typeface="Calibri" pitchFamily="34" charset="0"/>
              </a:rPr>
              <a:t> </a:t>
            </a:r>
            <a:r>
              <a:rPr kumimoji="0" lang="en-US" altLang="zh-TW" sz="1400" dirty="0">
                <a:latin typeface="Calibri" pitchFamily="34" charset="0"/>
              </a:rPr>
              <a:t>ARCH</a:t>
            </a:r>
            <a:r>
              <a:rPr kumimoji="0" lang="zh-TW" altLang="en-US" sz="1400" dirty="0">
                <a:latin typeface="Calibri" pitchFamily="34" charset="0"/>
              </a:rPr>
              <a:t> 畢業成果展作品</a:t>
            </a:r>
            <a:endParaRPr kumimoji="0" lang="en-US" altLang="zh-TW" sz="1400" dirty="0">
              <a:latin typeface="Calibri" pitchFamily="34" charset="0"/>
            </a:endParaRPr>
          </a:p>
        </p:txBody>
      </p:sp>
      <p:sp>
        <p:nvSpPr>
          <p:cNvPr id="4111" name="文字方塊 7"/>
          <p:cNvSpPr txBox="1">
            <a:spLocks noChangeArrowheads="1"/>
          </p:cNvSpPr>
          <p:nvPr/>
        </p:nvSpPr>
        <p:spPr bwMode="auto">
          <a:xfrm>
            <a:off x="4529138" y="2452688"/>
            <a:ext cx="3200400" cy="296374"/>
          </a:xfrm>
          <a:prstGeom prst="rect">
            <a:avLst/>
          </a:prstGeom>
          <a:noFill/>
          <a:ln w="9525">
            <a:noFill/>
            <a:miter lim="800000"/>
            <a:headEnd/>
            <a:tailEnd/>
          </a:ln>
        </p:spPr>
        <p:txBody>
          <a:bodyPr lIns="80147" tIns="40074" rIns="80147" bIns="40074">
            <a:spAutoFit/>
          </a:bodyPr>
          <a:lstStyle/>
          <a:p>
            <a:r>
              <a:rPr kumimoji="0" lang="en-US" altLang="zh-TW" sz="1400" dirty="0">
                <a:latin typeface="Calibri" pitchFamily="34" charset="0"/>
              </a:rPr>
              <a:t>Digital Fabrication Modeling</a:t>
            </a:r>
          </a:p>
        </p:txBody>
      </p:sp>
      <p:sp>
        <p:nvSpPr>
          <p:cNvPr id="16" name="投影片編號版面配置區 15"/>
          <p:cNvSpPr>
            <a:spLocks noGrp="1"/>
          </p:cNvSpPr>
          <p:nvPr>
            <p:ph type="sldNum" sz="quarter" idx="11"/>
          </p:nvPr>
        </p:nvSpPr>
        <p:spPr/>
        <p:txBody>
          <a:bodyPr/>
          <a:lstStyle/>
          <a:p>
            <a:pPr>
              <a:defRPr/>
            </a:pPr>
            <a:fld id="{9DBA255D-69FD-4905-8815-C966C407E06A}" type="slidenum">
              <a:rPr lang="zh-TW" altLang="en-US" smtClean="0"/>
              <a:pPr>
                <a:defRPr/>
              </a:pPr>
              <a:t>38</a:t>
            </a:fld>
            <a:endParaRPr lang="zh-TW"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4294967295"/>
          </p:nvPr>
        </p:nvSpPr>
        <p:spPr>
          <a:xfrm>
            <a:off x="6553200" y="6356350"/>
            <a:ext cx="2133600" cy="365125"/>
          </a:xfrm>
          <a:prstGeom prst="rect">
            <a:avLst/>
          </a:prstGeom>
        </p:spPr>
        <p:txBody>
          <a:bodyPr/>
          <a:lstStyle/>
          <a:p>
            <a:pPr>
              <a:defRPr/>
            </a:pPr>
            <a:fld id="{A637EC45-ECE9-4A8B-B752-BD5AC9A42EAE}" type="slidenum">
              <a:rPr lang="zh-TW" altLang="en-US"/>
              <a:pPr>
                <a:defRPr/>
              </a:pPr>
              <a:t>39</a:t>
            </a:fld>
            <a:endParaRPr lang="zh-TW" altLang="en-US"/>
          </a:p>
        </p:txBody>
      </p:sp>
      <p:sp>
        <p:nvSpPr>
          <p:cNvPr id="5124" name="文字方塊 12"/>
          <p:cNvSpPr txBox="1">
            <a:spLocks noChangeArrowheads="1"/>
          </p:cNvSpPr>
          <p:nvPr/>
        </p:nvSpPr>
        <p:spPr bwMode="auto">
          <a:xfrm>
            <a:off x="0" y="115888"/>
            <a:ext cx="7667625"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建築系所重要研發成果</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5125" name="文字方塊 12"/>
          <p:cNvSpPr txBox="1">
            <a:spLocks noChangeArrowheads="1"/>
          </p:cNvSpPr>
          <p:nvPr/>
        </p:nvSpPr>
        <p:spPr bwMode="auto">
          <a:xfrm>
            <a:off x="0" y="128826"/>
            <a:ext cx="9144000" cy="707886"/>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zh-TW" altLang="en-US" sz="3200" dirty="0">
              <a:latin typeface="標楷體" pitchFamily="65" charset="-120"/>
              <a:ea typeface="標楷體" pitchFamily="65" charset="-120"/>
            </a:endParaRPr>
          </a:p>
        </p:txBody>
      </p:sp>
      <p:pic>
        <p:nvPicPr>
          <p:cNvPr id="5126" name="Picture 1" descr="386632_332384280121441_764809093_n.jpg"/>
          <p:cNvPicPr>
            <a:picLocks noChangeAspect="1"/>
          </p:cNvPicPr>
          <p:nvPr/>
        </p:nvPicPr>
        <p:blipFill>
          <a:blip r:embed="rId3" cstate="email"/>
          <a:srcRect/>
          <a:stretch>
            <a:fillRect/>
          </a:stretch>
        </p:blipFill>
        <p:spPr bwMode="auto">
          <a:xfrm>
            <a:off x="417513" y="1670050"/>
            <a:ext cx="2190750" cy="1450975"/>
          </a:xfrm>
          <a:prstGeom prst="rect">
            <a:avLst/>
          </a:prstGeom>
          <a:noFill/>
          <a:ln w="9525">
            <a:noFill/>
            <a:miter lim="800000"/>
            <a:headEnd/>
            <a:tailEnd/>
          </a:ln>
        </p:spPr>
      </p:pic>
      <p:pic>
        <p:nvPicPr>
          <p:cNvPr id="5127" name="Picture 2" descr="378810_332383286788207_43985241_n.jpg"/>
          <p:cNvPicPr>
            <a:picLocks noChangeAspect="1"/>
          </p:cNvPicPr>
          <p:nvPr/>
        </p:nvPicPr>
        <p:blipFill>
          <a:blip r:embed="rId4" cstate="email"/>
          <a:srcRect/>
          <a:stretch>
            <a:fillRect/>
          </a:stretch>
        </p:blipFill>
        <p:spPr bwMode="auto">
          <a:xfrm>
            <a:off x="417513" y="3338513"/>
            <a:ext cx="2173287" cy="1439862"/>
          </a:xfrm>
          <a:prstGeom prst="rect">
            <a:avLst/>
          </a:prstGeom>
          <a:noFill/>
          <a:ln w="9525">
            <a:noFill/>
            <a:miter lim="800000"/>
            <a:headEnd/>
            <a:tailEnd/>
          </a:ln>
        </p:spPr>
      </p:pic>
      <p:pic>
        <p:nvPicPr>
          <p:cNvPr id="5128" name="Picture 3" descr="DSCF1769景美園區-仁愛樓.JPG"/>
          <p:cNvPicPr>
            <a:picLocks noChangeAspect="1"/>
          </p:cNvPicPr>
          <p:nvPr/>
        </p:nvPicPr>
        <p:blipFill>
          <a:blip r:embed="rId5" cstate="email"/>
          <a:srcRect/>
          <a:stretch>
            <a:fillRect/>
          </a:stretch>
        </p:blipFill>
        <p:spPr bwMode="auto">
          <a:xfrm>
            <a:off x="3143250" y="1689100"/>
            <a:ext cx="2855913" cy="1436688"/>
          </a:xfrm>
          <a:prstGeom prst="rect">
            <a:avLst/>
          </a:prstGeom>
          <a:noFill/>
          <a:ln w="9525">
            <a:noFill/>
            <a:miter lim="800000"/>
            <a:headEnd/>
            <a:tailEnd/>
          </a:ln>
        </p:spPr>
      </p:pic>
      <p:pic>
        <p:nvPicPr>
          <p:cNvPr id="5129" name="Picture 6" descr="IMG_1729景美園區-國防部汽修大隊.JPG"/>
          <p:cNvPicPr>
            <a:picLocks noChangeAspect="1"/>
          </p:cNvPicPr>
          <p:nvPr/>
        </p:nvPicPr>
        <p:blipFill>
          <a:blip r:embed="rId6" cstate="email"/>
          <a:srcRect/>
          <a:stretch>
            <a:fillRect/>
          </a:stretch>
        </p:blipFill>
        <p:spPr bwMode="auto">
          <a:xfrm>
            <a:off x="3119438" y="3298825"/>
            <a:ext cx="2879725" cy="1422400"/>
          </a:xfrm>
          <a:prstGeom prst="rect">
            <a:avLst/>
          </a:prstGeom>
          <a:noFill/>
          <a:ln w="9525">
            <a:noFill/>
            <a:miter lim="800000"/>
            <a:headEnd/>
            <a:tailEnd/>
          </a:ln>
        </p:spPr>
      </p:pic>
      <p:pic>
        <p:nvPicPr>
          <p:cNvPr id="5130" name="Picture 7" descr="DSC_4347巫雲山莊文史資料調查.JPG"/>
          <p:cNvPicPr>
            <a:picLocks noChangeAspect="1"/>
          </p:cNvPicPr>
          <p:nvPr/>
        </p:nvPicPr>
        <p:blipFill>
          <a:blip r:embed="rId7" cstate="email"/>
          <a:srcRect/>
          <a:stretch>
            <a:fillRect/>
          </a:stretch>
        </p:blipFill>
        <p:spPr bwMode="auto">
          <a:xfrm>
            <a:off x="6437313" y="1684338"/>
            <a:ext cx="2174875" cy="1441450"/>
          </a:xfrm>
          <a:prstGeom prst="rect">
            <a:avLst/>
          </a:prstGeom>
          <a:noFill/>
          <a:ln w="9525">
            <a:noFill/>
            <a:miter lim="800000"/>
            <a:headEnd/>
            <a:tailEnd/>
          </a:ln>
        </p:spPr>
      </p:pic>
      <p:pic>
        <p:nvPicPr>
          <p:cNvPr id="5131" name="Picture 9" descr="DSCF0293牯嶺街小劇場文史資料調查.JPG"/>
          <p:cNvPicPr>
            <a:picLocks noChangeAspect="1"/>
          </p:cNvPicPr>
          <p:nvPr/>
        </p:nvPicPr>
        <p:blipFill>
          <a:blip r:embed="rId8" cstate="email"/>
          <a:srcRect/>
          <a:stretch>
            <a:fillRect/>
          </a:stretch>
        </p:blipFill>
        <p:spPr bwMode="auto">
          <a:xfrm>
            <a:off x="6437313" y="3284538"/>
            <a:ext cx="2208212" cy="1454150"/>
          </a:xfrm>
          <a:prstGeom prst="rect">
            <a:avLst/>
          </a:prstGeom>
          <a:noFill/>
          <a:ln w="9525">
            <a:noFill/>
            <a:miter lim="800000"/>
            <a:headEnd/>
            <a:tailEnd/>
          </a:ln>
        </p:spPr>
      </p:pic>
      <p:sp>
        <p:nvSpPr>
          <p:cNvPr id="5132" name="投影片編號版面配置區 4"/>
          <p:cNvSpPr txBox="1">
            <a:spLocks/>
          </p:cNvSpPr>
          <p:nvPr/>
        </p:nvSpPr>
        <p:spPr bwMode="auto">
          <a:xfrm>
            <a:off x="3106738" y="4941168"/>
            <a:ext cx="2879725" cy="476250"/>
          </a:xfrm>
          <a:prstGeom prst="rect">
            <a:avLst/>
          </a:prstGeom>
          <a:noFill/>
          <a:ln w="9525">
            <a:noFill/>
            <a:miter lim="800000"/>
            <a:headEnd/>
            <a:tailEnd/>
          </a:ln>
        </p:spPr>
        <p:txBody>
          <a:bodyPr anchor="ctr"/>
          <a:lstStyle/>
          <a:p>
            <a:r>
              <a:rPr lang="zh-TW" altLang="en-US" sz="1600" dirty="0">
                <a:latin typeface="Times New Roman" pitchFamily="18" charset="0"/>
                <a:ea typeface="標楷體" pitchFamily="65" charset="-120"/>
              </a:rPr>
              <a:t>「景美人權文化園區歷史建築暨國防部汽修大隊建築調查研究」</a:t>
            </a:r>
            <a:endParaRPr kumimoji="0" lang="zh-TW" altLang="en-US" sz="1600" dirty="0">
              <a:solidFill>
                <a:srgbClr val="898989"/>
              </a:solidFill>
              <a:latin typeface="Calibri" pitchFamily="34" charset="0"/>
            </a:endParaRPr>
          </a:p>
        </p:txBody>
      </p:sp>
      <p:sp>
        <p:nvSpPr>
          <p:cNvPr id="5133" name="投影片編號版面配置區 4"/>
          <p:cNvSpPr txBox="1">
            <a:spLocks/>
          </p:cNvSpPr>
          <p:nvPr/>
        </p:nvSpPr>
        <p:spPr bwMode="auto">
          <a:xfrm>
            <a:off x="354013" y="5013176"/>
            <a:ext cx="2376487" cy="365125"/>
          </a:xfrm>
          <a:prstGeom prst="rect">
            <a:avLst/>
          </a:prstGeom>
          <a:noFill/>
          <a:ln w="9525">
            <a:noFill/>
            <a:miter lim="800000"/>
            <a:headEnd/>
            <a:tailEnd/>
          </a:ln>
        </p:spPr>
        <p:txBody>
          <a:bodyPr anchor="ctr"/>
          <a:lstStyle/>
          <a:p>
            <a:r>
              <a:rPr lang="zh-TW" altLang="en-US" sz="1600" dirty="0">
                <a:latin typeface="Times New Roman" pitchFamily="18" charset="0"/>
                <a:ea typeface="標楷體" pitchFamily="65" charset="-120"/>
              </a:rPr>
              <a:t>「景美人權文化仁愛樓空間復原展示（第二期）計畫調查研究」</a:t>
            </a:r>
            <a:endParaRPr kumimoji="0" lang="zh-TW" altLang="en-US" sz="1600" dirty="0">
              <a:solidFill>
                <a:srgbClr val="898989"/>
              </a:solidFill>
              <a:latin typeface="Calibri" pitchFamily="34" charset="0"/>
            </a:endParaRPr>
          </a:p>
        </p:txBody>
      </p:sp>
      <p:sp>
        <p:nvSpPr>
          <p:cNvPr id="5134" name="投影片編號版面配置區 4"/>
          <p:cNvSpPr txBox="1">
            <a:spLocks/>
          </p:cNvSpPr>
          <p:nvPr/>
        </p:nvSpPr>
        <p:spPr bwMode="auto">
          <a:xfrm>
            <a:off x="6424613" y="4797152"/>
            <a:ext cx="2220912" cy="1296143"/>
          </a:xfrm>
          <a:prstGeom prst="rect">
            <a:avLst/>
          </a:prstGeom>
          <a:noFill/>
          <a:ln w="9525">
            <a:noFill/>
            <a:miter lim="800000"/>
            <a:headEnd/>
            <a:tailEnd/>
          </a:ln>
        </p:spPr>
        <p:txBody>
          <a:bodyPr anchor="ctr"/>
          <a:lstStyle/>
          <a:p>
            <a:pPr algn="just"/>
            <a:r>
              <a:rPr lang="zh-TW" altLang="en-US" sz="1600" dirty="0">
                <a:latin typeface="Times New Roman" pitchFamily="18" charset="0"/>
                <a:ea typeface="標楷體" pitchFamily="65" charset="-120"/>
              </a:rPr>
              <a:t>「士林區菁山路</a:t>
            </a:r>
            <a:r>
              <a:rPr lang="fr-FR" altLang="ja-JP" sz="1600" dirty="0">
                <a:latin typeface="Times New Roman" pitchFamily="18" charset="0"/>
                <a:ea typeface="標楷體" pitchFamily="65" charset="-120"/>
                <a:cs typeface="Times New Roman" pitchFamily="18" charset="0"/>
              </a:rPr>
              <a:t>72</a:t>
            </a:r>
            <a:r>
              <a:rPr lang="zh-TW" altLang="en-US" sz="1600" dirty="0">
                <a:latin typeface="Times New Roman" pitchFamily="18" charset="0"/>
                <a:ea typeface="標楷體" pitchFamily="65" charset="-120"/>
              </a:rPr>
              <a:t>巷</a:t>
            </a:r>
            <a:r>
              <a:rPr lang="fr-FR" altLang="ja-JP" sz="1600" dirty="0">
                <a:latin typeface="Times New Roman" pitchFamily="18" charset="0"/>
                <a:ea typeface="標楷體" pitchFamily="65" charset="-120"/>
              </a:rPr>
              <a:t>20</a:t>
            </a:r>
            <a:r>
              <a:rPr lang="zh-TW" altLang="en-US" sz="1600" dirty="0">
                <a:latin typeface="Times New Roman" pitchFamily="18" charset="0"/>
                <a:ea typeface="標楷體" pitchFamily="65" charset="-120"/>
              </a:rPr>
              <a:t>弄</a:t>
            </a:r>
            <a:r>
              <a:rPr lang="fr-FR" altLang="ja-JP" sz="1600" dirty="0">
                <a:latin typeface="Times New Roman" pitchFamily="18" charset="0"/>
                <a:ea typeface="標楷體" pitchFamily="65" charset="-120"/>
              </a:rPr>
              <a:t>6</a:t>
            </a:r>
            <a:r>
              <a:rPr lang="zh-TW" altLang="en-US" sz="1600" dirty="0">
                <a:latin typeface="Times New Roman" pitchFamily="18" charset="0"/>
                <a:ea typeface="標楷體" pitchFamily="65" charset="-120"/>
              </a:rPr>
              <a:t>號巫雲山莊建築物文史資料調查計畫」暨「牯嶺街小劇場建築物文史資料調查計畫」</a:t>
            </a:r>
            <a:endParaRPr kumimoji="0" lang="zh-TW" altLang="en-US" sz="1600" dirty="0">
              <a:solidFill>
                <a:srgbClr val="898989"/>
              </a:solidFill>
              <a:latin typeface="Calibri" pitchFamily="34" charset="0"/>
            </a:endParaRPr>
          </a:p>
        </p:txBody>
      </p:sp>
      <p:sp>
        <p:nvSpPr>
          <p:cNvPr id="15" name="矩形 14"/>
          <p:cNvSpPr/>
          <p:nvPr/>
        </p:nvSpPr>
        <p:spPr>
          <a:xfrm>
            <a:off x="395536" y="1124744"/>
            <a:ext cx="5760640" cy="461665"/>
          </a:xfrm>
          <a:prstGeom prst="rect">
            <a:avLst/>
          </a:prstGeom>
        </p:spPr>
        <p:txBody>
          <a:bodyPr wrap="square">
            <a:spAutoFit/>
          </a:bodyPr>
          <a:lstStyle/>
          <a:p>
            <a:r>
              <a:rPr lang="zh-TW" altLang="en-US" sz="2400" dirty="0" smtClean="0">
                <a:solidFill>
                  <a:schemeClr val="bg1"/>
                </a:solidFill>
                <a:latin typeface="標楷體" pitchFamily="65" charset="-120"/>
                <a:ea typeface="標楷體" pitchFamily="65" charset="-120"/>
              </a:rPr>
              <a:t>空間構成與演變研究室</a:t>
            </a:r>
            <a:endParaRPr lang="zh-TW" altLang="en-US" sz="2400"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線接點 5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146" name="文字方塊 48"/>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學院組織</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5" name="投影片編號版面配置區 4"/>
          <p:cNvSpPr>
            <a:spLocks noGrp="1"/>
          </p:cNvSpPr>
          <p:nvPr>
            <p:ph type="sldNum" sz="quarter" idx="11"/>
          </p:nvPr>
        </p:nvSpPr>
        <p:spPr/>
        <p:txBody>
          <a:bodyPr/>
          <a:lstStyle/>
          <a:p>
            <a:pPr>
              <a:defRPr/>
            </a:pPr>
            <a:fld id="{B5D5F8DA-20FC-49EC-B9E4-8E421D8ED10D}" type="slidenum">
              <a:rPr lang="zh-TW" altLang="en-US"/>
              <a:pPr>
                <a:defRPr/>
              </a:pPr>
              <a:t>4</a:t>
            </a:fld>
            <a:endParaRPr lang="zh-TW" altLang="en-US" dirty="0"/>
          </a:p>
        </p:txBody>
      </p:sp>
      <p:grpSp>
        <p:nvGrpSpPr>
          <p:cNvPr id="2" name="群組 7"/>
          <p:cNvGrpSpPr>
            <a:grpSpLocks/>
          </p:cNvGrpSpPr>
          <p:nvPr/>
        </p:nvGrpSpPr>
        <p:grpSpPr bwMode="auto">
          <a:xfrm>
            <a:off x="2555776" y="837350"/>
            <a:ext cx="6511925" cy="5608694"/>
            <a:chOff x="2571737" y="902085"/>
            <a:chExt cx="6511559" cy="5608956"/>
          </a:xfrm>
          <a:effectLst>
            <a:outerShdw blurRad="50800" dist="38100" dir="2700000" algn="tl" rotWithShape="0">
              <a:prstClr val="black">
                <a:alpha val="40000"/>
              </a:prstClr>
            </a:outerShdw>
          </a:effectLst>
        </p:grpSpPr>
        <p:sp>
          <p:nvSpPr>
            <p:cNvPr id="9" name="Rectangle 20"/>
            <p:cNvSpPr>
              <a:spLocks noChangeArrowheads="1"/>
            </p:cNvSpPr>
            <p:nvPr/>
          </p:nvSpPr>
          <p:spPr bwMode="auto">
            <a:xfrm>
              <a:off x="5389392" y="902085"/>
              <a:ext cx="3682793" cy="298464"/>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dirty="0">
                  <a:latin typeface="華康中圓體" pitchFamily="49" charset="-120"/>
                  <a:ea typeface="華康中圓體" pitchFamily="49" charset="-120"/>
                </a:rPr>
                <a:t>建築與都市設計研究所</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碩士班</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碩士在職專班</a:t>
              </a:r>
              <a:r>
                <a:rPr kumimoji="0" lang="en-US" altLang="zh-TW" sz="1400" dirty="0">
                  <a:latin typeface="華康中圓體" pitchFamily="49" charset="-120"/>
                  <a:ea typeface="華康中圓體" pitchFamily="49" charset="-120"/>
                </a:rPr>
                <a:t>)</a:t>
              </a:r>
            </a:p>
          </p:txBody>
        </p:sp>
        <p:grpSp>
          <p:nvGrpSpPr>
            <p:cNvPr id="6151" name="Group 50"/>
            <p:cNvGrpSpPr>
              <a:grpSpLocks/>
            </p:cNvGrpSpPr>
            <p:nvPr/>
          </p:nvGrpSpPr>
          <p:grpSpPr bwMode="auto">
            <a:xfrm>
              <a:off x="2571737" y="1064214"/>
              <a:ext cx="6511559" cy="5029261"/>
              <a:chOff x="150" y="-4"/>
              <a:chExt cx="5453" cy="3812"/>
            </a:xfrm>
          </p:grpSpPr>
          <p:sp>
            <p:nvSpPr>
              <p:cNvPr id="17" name="Rectangle 13"/>
              <p:cNvSpPr>
                <a:spLocks noChangeArrowheads="1"/>
              </p:cNvSpPr>
              <p:nvPr/>
            </p:nvSpPr>
            <p:spPr bwMode="auto">
              <a:xfrm>
                <a:off x="150" y="1442"/>
                <a:ext cx="499" cy="1479"/>
              </a:xfrm>
              <a:prstGeom prst="rect">
                <a:avLst/>
              </a:prstGeom>
              <a:solidFill>
                <a:srgbClr val="00B0F0"/>
              </a:solidFill>
              <a:ln w="28575">
                <a:noFill/>
                <a:miter lim="800000"/>
                <a:headEnd/>
                <a:tailEnd/>
              </a:ln>
              <a:effectLst>
                <a:outerShdw dist="107763" dir="2700000" algn="ctr" rotWithShape="0">
                  <a:schemeClr val="bg2">
                    <a:alpha val="50000"/>
                  </a:schemeClr>
                </a:outerShdw>
              </a:effectLst>
            </p:spPr>
            <p:txBody>
              <a:bodyPr vert="eaVert" wrap="none" anchor="ctr"/>
              <a:lstStyle/>
              <a:p>
                <a:pPr algn="ctr">
                  <a:defRPr/>
                </a:pPr>
                <a:r>
                  <a:rPr kumimoji="0" lang="zh-TW" altLang="en-US" sz="3200" dirty="0">
                    <a:solidFill>
                      <a:schemeClr val="bg1"/>
                    </a:solidFill>
                    <a:latin typeface="華康中圓體" pitchFamily="49" charset="-120"/>
                    <a:ea typeface="華康中圓體" pitchFamily="49" charset="-120"/>
                  </a:rPr>
                  <a:t>設計學院</a:t>
                </a:r>
              </a:p>
            </p:txBody>
          </p:sp>
          <p:sp>
            <p:nvSpPr>
              <p:cNvPr id="18" name="Rectangle 14"/>
              <p:cNvSpPr>
                <a:spLocks noChangeArrowheads="1"/>
              </p:cNvSpPr>
              <p:nvPr/>
            </p:nvSpPr>
            <p:spPr bwMode="auto">
              <a:xfrm>
                <a:off x="1011" y="151"/>
                <a:ext cx="907" cy="272"/>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dirty="0">
                    <a:latin typeface="華康中圓體" pitchFamily="49" charset="-120"/>
                    <a:ea typeface="華康中圓體" pitchFamily="49" charset="-120"/>
                  </a:rPr>
                  <a:t>建築系</a:t>
                </a:r>
              </a:p>
            </p:txBody>
          </p:sp>
          <p:sp>
            <p:nvSpPr>
              <p:cNvPr id="19" name="Rectangle 15"/>
              <p:cNvSpPr>
                <a:spLocks noChangeArrowheads="1"/>
              </p:cNvSpPr>
              <p:nvPr/>
            </p:nvSpPr>
            <p:spPr bwMode="auto">
              <a:xfrm>
                <a:off x="1013" y="1313"/>
                <a:ext cx="907" cy="271"/>
              </a:xfrm>
              <a:prstGeom prst="rect">
                <a:avLst/>
              </a:prstGeom>
              <a:solidFill>
                <a:srgbClr val="FF9900"/>
              </a:solidFill>
              <a:ln w="9525">
                <a:noFill/>
                <a:miter lim="800000"/>
                <a:headEnd/>
                <a:tailEnd/>
              </a:ln>
              <a:effectLst>
                <a:outerShdw blurRad="50800" dist="38100" dir="2700000" algn="tl" rotWithShape="0">
                  <a:prstClr val="black">
                    <a:alpha val="40000"/>
                  </a:prstClr>
                </a:outerShdw>
              </a:effectLst>
            </p:spPr>
            <p:txBody>
              <a:bodyPr wrap="none" anchor="ctr"/>
              <a:lstStyle/>
              <a:p>
                <a:pPr algn="ctr">
                  <a:defRPr/>
                </a:pPr>
                <a:r>
                  <a:rPr kumimoji="0" lang="zh-TW" altLang="en-US" sz="1400">
                    <a:latin typeface="華康中圓體" pitchFamily="49" charset="-120"/>
                    <a:ea typeface="華康中圓體" pitchFamily="49" charset="-120"/>
                  </a:rPr>
                  <a:t>工業設計系</a:t>
                </a:r>
              </a:p>
            </p:txBody>
          </p:sp>
          <p:sp>
            <p:nvSpPr>
              <p:cNvPr id="20" name="Rectangle 16"/>
              <p:cNvSpPr>
                <a:spLocks noChangeArrowheads="1"/>
              </p:cNvSpPr>
              <p:nvPr/>
            </p:nvSpPr>
            <p:spPr bwMode="auto">
              <a:xfrm>
                <a:off x="2502" y="3536"/>
                <a:ext cx="3101" cy="27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kumimoji="0" lang="zh-TW" altLang="en-US" sz="1400" dirty="0">
                    <a:solidFill>
                      <a:schemeClr val="tx1"/>
                    </a:solidFill>
                    <a:latin typeface="華康中圓體" pitchFamily="49" charset="-120"/>
                    <a:ea typeface="華康中圓體" pitchFamily="49" charset="-120"/>
                  </a:rPr>
                  <a:t>設計研究所</a:t>
                </a:r>
                <a:r>
                  <a:rPr kumimoji="0" lang="en-US" altLang="zh-TW" sz="1400" dirty="0">
                    <a:solidFill>
                      <a:schemeClr val="tx1"/>
                    </a:solidFill>
                    <a:latin typeface="華康中圓體" pitchFamily="49" charset="-120"/>
                    <a:ea typeface="華康中圓體" pitchFamily="49" charset="-120"/>
                  </a:rPr>
                  <a:t>(</a:t>
                </a:r>
                <a:r>
                  <a:rPr kumimoji="0" lang="zh-TW" altLang="en-US" sz="1400" dirty="0">
                    <a:solidFill>
                      <a:schemeClr val="tx1"/>
                    </a:solidFill>
                    <a:latin typeface="華康中圓體" pitchFamily="49" charset="-120"/>
                    <a:ea typeface="華康中圓體" pitchFamily="49" charset="-120"/>
                  </a:rPr>
                  <a:t>博士班</a:t>
                </a:r>
                <a:r>
                  <a:rPr kumimoji="0" lang="en-US" altLang="zh-TW" sz="1400" dirty="0">
                    <a:solidFill>
                      <a:schemeClr val="tx1"/>
                    </a:solidFill>
                    <a:latin typeface="華康中圓體" pitchFamily="49" charset="-120"/>
                    <a:ea typeface="華康中圓體" pitchFamily="49" charset="-120"/>
                  </a:rPr>
                  <a:t>)</a:t>
                </a:r>
              </a:p>
            </p:txBody>
          </p:sp>
          <p:sp>
            <p:nvSpPr>
              <p:cNvPr id="21" name="Rectangle 17"/>
              <p:cNvSpPr>
                <a:spLocks noChangeArrowheads="1"/>
              </p:cNvSpPr>
              <p:nvPr/>
            </p:nvSpPr>
            <p:spPr bwMode="auto">
              <a:xfrm>
                <a:off x="1022" y="2329"/>
                <a:ext cx="876" cy="272"/>
              </a:xfrm>
              <a:prstGeom prst="rect">
                <a:avLst/>
              </a:prstGeom>
              <a:solidFill>
                <a:schemeClr val="accent4">
                  <a:lumMod val="75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algn="ctr">
                  <a:defRPr/>
                </a:pPr>
                <a:r>
                  <a:rPr kumimoji="0" lang="zh-TW" altLang="en-US" sz="1400" dirty="0" smtClean="0">
                    <a:solidFill>
                      <a:schemeClr val="bg1"/>
                    </a:solidFill>
                    <a:latin typeface="華康中圓體" pitchFamily="49" charset="-120"/>
                    <a:ea typeface="華康中圓體" pitchFamily="49" charset="-120"/>
                  </a:rPr>
                  <a:t>互動設計系</a:t>
                </a:r>
                <a:endParaRPr kumimoji="0" lang="en-US" altLang="zh-TW" sz="1400" dirty="0">
                  <a:solidFill>
                    <a:srgbClr val="FFFF00"/>
                  </a:solidFill>
                  <a:latin typeface="華康中圓體" pitchFamily="49" charset="-120"/>
                  <a:ea typeface="華康中圓體" pitchFamily="49" charset="-120"/>
                </a:endParaRPr>
              </a:p>
            </p:txBody>
          </p:sp>
          <p:sp>
            <p:nvSpPr>
              <p:cNvPr id="22" name="Rectangle 18"/>
              <p:cNvSpPr>
                <a:spLocks noChangeArrowheads="1"/>
              </p:cNvSpPr>
              <p:nvPr/>
            </p:nvSpPr>
            <p:spPr bwMode="auto">
              <a:xfrm>
                <a:off x="2488" y="3183"/>
                <a:ext cx="3112" cy="27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kumimoji="0" lang="zh-TW" altLang="en-US" sz="1400" dirty="0" smtClean="0">
                    <a:solidFill>
                      <a:schemeClr val="tx1"/>
                    </a:solidFill>
                    <a:latin typeface="華康中圓體" pitchFamily="49" charset="-120"/>
                    <a:ea typeface="華康中圓體" pitchFamily="49" charset="-120"/>
                  </a:rPr>
                  <a:t>創意設計</a:t>
                </a:r>
                <a:r>
                  <a:rPr kumimoji="0" lang="zh-TW" altLang="en-US" sz="1400" dirty="0">
                    <a:solidFill>
                      <a:schemeClr val="tx1"/>
                    </a:solidFill>
                    <a:latin typeface="華康中圓體" pitchFamily="49" charset="-120"/>
                    <a:ea typeface="華康中圓體" pitchFamily="49" charset="-120"/>
                  </a:rPr>
                  <a:t>學士班</a:t>
                </a:r>
                <a:r>
                  <a:rPr kumimoji="0" lang="en-US" altLang="zh-TW" sz="1400" dirty="0">
                    <a:solidFill>
                      <a:schemeClr val="tx1"/>
                    </a:solidFill>
                    <a:latin typeface="華康中圓體" pitchFamily="49" charset="-120"/>
                    <a:ea typeface="華康中圓體" pitchFamily="49" charset="-120"/>
                  </a:rPr>
                  <a:t>(</a:t>
                </a:r>
                <a:r>
                  <a:rPr kumimoji="0" lang="zh-TW" altLang="en-US" sz="1400" dirty="0">
                    <a:solidFill>
                      <a:schemeClr val="tx1"/>
                    </a:solidFill>
                    <a:latin typeface="華康中圓體" pitchFamily="49" charset="-120"/>
                    <a:ea typeface="華康中圓體" pitchFamily="49" charset="-120"/>
                  </a:rPr>
                  <a:t>四技</a:t>
                </a:r>
                <a:r>
                  <a:rPr kumimoji="0" lang="en-US" altLang="zh-TW" sz="1400" dirty="0">
                    <a:solidFill>
                      <a:schemeClr val="tx1"/>
                    </a:solidFill>
                    <a:latin typeface="華康中圓體" pitchFamily="49" charset="-120"/>
                    <a:ea typeface="華康中圓體" pitchFamily="49" charset="-120"/>
                  </a:rPr>
                  <a:t>)</a:t>
                </a:r>
              </a:p>
            </p:txBody>
          </p:sp>
          <p:sp>
            <p:nvSpPr>
              <p:cNvPr id="23" name="Rectangle 21"/>
              <p:cNvSpPr>
                <a:spLocks noChangeArrowheads="1"/>
              </p:cNvSpPr>
              <p:nvPr/>
            </p:nvSpPr>
            <p:spPr bwMode="auto">
              <a:xfrm>
                <a:off x="2510" y="193"/>
                <a:ext cx="3084" cy="225"/>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dirty="0">
                    <a:latin typeface="華康中圓體" pitchFamily="49" charset="-120"/>
                    <a:ea typeface="華康中圓體" pitchFamily="49" charset="-120"/>
                  </a:rPr>
                  <a:t>大學部</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四技</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進修部</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二技</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進修學院</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二技</a:t>
                </a:r>
                <a:r>
                  <a:rPr kumimoji="0" lang="en-US" altLang="zh-TW" sz="1400" dirty="0">
                    <a:latin typeface="華康中圓體" pitchFamily="49" charset="-120"/>
                    <a:ea typeface="華康中圓體" pitchFamily="49" charset="-120"/>
                  </a:rPr>
                  <a:t>)</a:t>
                </a:r>
              </a:p>
            </p:txBody>
          </p:sp>
          <p:sp>
            <p:nvSpPr>
              <p:cNvPr id="25" name="Rectangle 23"/>
              <p:cNvSpPr>
                <a:spLocks noChangeArrowheads="1"/>
              </p:cNvSpPr>
              <p:nvPr/>
            </p:nvSpPr>
            <p:spPr bwMode="auto">
              <a:xfrm>
                <a:off x="2508" y="1183"/>
                <a:ext cx="3083" cy="226"/>
              </a:xfrm>
              <a:prstGeom prst="rect">
                <a:avLst/>
              </a:prstGeom>
              <a:solidFill>
                <a:srgbClr val="FFCC00"/>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a:latin typeface="華康中圓體" pitchFamily="49" charset="-120"/>
                    <a:ea typeface="華康中圓體" pitchFamily="49" charset="-120"/>
                  </a:rPr>
                  <a:t>創新設計研究所</a:t>
                </a:r>
                <a:r>
                  <a:rPr kumimoji="0" lang="en-US" altLang="zh-TW" sz="1400" dirty="0">
                    <a:latin typeface="華康中圓體" pitchFamily="49" charset="-120"/>
                    <a:ea typeface="華康中圓體" pitchFamily="49" charset="-120"/>
                  </a:rPr>
                  <a:t>(</a:t>
                </a:r>
                <a:r>
                  <a:rPr kumimoji="0" lang="zh-TW" altLang="en-US" sz="1400">
                    <a:latin typeface="華康中圓體" pitchFamily="49" charset="-120"/>
                    <a:ea typeface="華康中圓體" pitchFamily="49" charset="-120"/>
                  </a:rPr>
                  <a:t>碩士班</a:t>
                </a:r>
                <a:r>
                  <a:rPr kumimoji="0" lang="en-US" altLang="zh-TW" sz="1400" dirty="0">
                    <a:latin typeface="華康中圓體" pitchFamily="49" charset="-120"/>
                    <a:ea typeface="華康中圓體" pitchFamily="49" charset="-120"/>
                  </a:rPr>
                  <a:t>/</a:t>
                </a:r>
                <a:r>
                  <a:rPr kumimoji="0" lang="zh-TW" altLang="en-US" sz="1400">
                    <a:latin typeface="華康中圓體" pitchFamily="49" charset="-120"/>
                    <a:ea typeface="華康中圓體" pitchFamily="49" charset="-120"/>
                  </a:rPr>
                  <a:t>碩士在職專班</a:t>
                </a:r>
                <a:r>
                  <a:rPr kumimoji="0" lang="en-US" altLang="zh-TW" sz="1400" dirty="0">
                    <a:latin typeface="華康中圓體" pitchFamily="49" charset="-120"/>
                    <a:ea typeface="華康中圓體" pitchFamily="49" charset="-120"/>
                  </a:rPr>
                  <a:t>)</a:t>
                </a:r>
              </a:p>
            </p:txBody>
          </p:sp>
          <p:sp>
            <p:nvSpPr>
              <p:cNvPr id="26" name="Rectangle 24"/>
              <p:cNvSpPr>
                <a:spLocks noChangeArrowheads="1"/>
              </p:cNvSpPr>
              <p:nvPr/>
            </p:nvSpPr>
            <p:spPr bwMode="auto">
              <a:xfrm>
                <a:off x="2508" y="1497"/>
                <a:ext cx="3083" cy="226"/>
              </a:xfrm>
              <a:prstGeom prst="rect">
                <a:avLst/>
              </a:prstGeom>
              <a:solidFill>
                <a:srgbClr val="FFCC00"/>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dirty="0">
                    <a:latin typeface="華康中圓體" pitchFamily="49" charset="-120"/>
                    <a:ea typeface="華康中圓體" pitchFamily="49" charset="-120"/>
                  </a:rPr>
                  <a:t>大學部</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四技</a:t>
                </a:r>
                <a:r>
                  <a:rPr kumimoji="0" lang="en-US" altLang="zh-TW" sz="1400" dirty="0">
                    <a:latin typeface="華康中圓體" pitchFamily="49" charset="-120"/>
                    <a:ea typeface="華康中圓體" pitchFamily="49" charset="-120"/>
                  </a:rPr>
                  <a:t>) )/</a:t>
                </a:r>
                <a:r>
                  <a:rPr kumimoji="0" lang="zh-TW" altLang="en-US" sz="1400" dirty="0">
                    <a:latin typeface="華康中圓體" pitchFamily="49" charset="-120"/>
                    <a:ea typeface="華康中圓體" pitchFamily="49" charset="-120"/>
                  </a:rPr>
                  <a:t>進修學院</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二技</a:t>
                </a:r>
                <a:r>
                  <a:rPr kumimoji="0" lang="en-US" altLang="zh-TW" sz="1400" dirty="0">
                    <a:latin typeface="華康中圓體" pitchFamily="49" charset="-120"/>
                    <a:ea typeface="華康中圓體" pitchFamily="49" charset="-120"/>
                  </a:rPr>
                  <a:t>)</a:t>
                </a:r>
              </a:p>
            </p:txBody>
          </p:sp>
          <p:grpSp>
            <p:nvGrpSpPr>
              <p:cNvPr id="6169" name="Group 27"/>
              <p:cNvGrpSpPr>
                <a:grpSpLocks/>
              </p:cNvGrpSpPr>
              <p:nvPr/>
            </p:nvGrpSpPr>
            <p:grpSpPr bwMode="auto">
              <a:xfrm>
                <a:off x="632" y="278"/>
                <a:ext cx="380" cy="3415"/>
                <a:chOff x="640" y="278"/>
                <a:chExt cx="380" cy="3415"/>
              </a:xfrm>
            </p:grpSpPr>
            <p:sp>
              <p:nvSpPr>
                <p:cNvPr id="6184" name="Line 28"/>
                <p:cNvSpPr>
                  <a:spLocks noChangeShapeType="1"/>
                </p:cNvSpPr>
                <p:nvPr/>
              </p:nvSpPr>
              <p:spPr bwMode="auto">
                <a:xfrm flipH="1">
                  <a:off x="882" y="278"/>
                  <a:ext cx="2" cy="3415"/>
                </a:xfrm>
                <a:prstGeom prst="line">
                  <a:avLst/>
                </a:prstGeom>
                <a:noFill/>
                <a:ln w="28575">
                  <a:solidFill>
                    <a:schemeClr val="tx1"/>
                  </a:solidFill>
                  <a:round/>
                  <a:headEnd/>
                  <a:tailEnd/>
                </a:ln>
              </p:spPr>
              <p:txBody>
                <a:bodyPr/>
                <a:lstStyle/>
                <a:p>
                  <a:endParaRPr lang="zh-TW" altLang="en-US"/>
                </a:p>
              </p:txBody>
            </p:sp>
            <p:sp>
              <p:nvSpPr>
                <p:cNvPr id="6185" name="Line 29"/>
                <p:cNvSpPr>
                  <a:spLocks noChangeShapeType="1"/>
                </p:cNvSpPr>
                <p:nvPr/>
              </p:nvSpPr>
              <p:spPr bwMode="auto">
                <a:xfrm>
                  <a:off x="884" y="278"/>
                  <a:ext cx="136" cy="0"/>
                </a:xfrm>
                <a:prstGeom prst="line">
                  <a:avLst/>
                </a:prstGeom>
                <a:noFill/>
                <a:ln w="28575">
                  <a:solidFill>
                    <a:schemeClr val="tx1"/>
                  </a:solidFill>
                  <a:round/>
                  <a:headEnd/>
                  <a:tailEnd/>
                </a:ln>
              </p:spPr>
              <p:txBody>
                <a:bodyPr/>
                <a:lstStyle/>
                <a:p>
                  <a:endParaRPr lang="zh-TW" altLang="en-US"/>
                </a:p>
              </p:txBody>
            </p:sp>
            <p:sp>
              <p:nvSpPr>
                <p:cNvPr id="6186" name="Line 30"/>
                <p:cNvSpPr>
                  <a:spLocks noChangeShapeType="1"/>
                </p:cNvSpPr>
                <p:nvPr/>
              </p:nvSpPr>
              <p:spPr bwMode="auto">
                <a:xfrm>
                  <a:off x="884" y="1449"/>
                  <a:ext cx="136" cy="0"/>
                </a:xfrm>
                <a:prstGeom prst="line">
                  <a:avLst/>
                </a:prstGeom>
                <a:noFill/>
                <a:ln w="28575">
                  <a:solidFill>
                    <a:schemeClr val="tx1"/>
                  </a:solidFill>
                  <a:round/>
                  <a:headEnd/>
                  <a:tailEnd/>
                </a:ln>
              </p:spPr>
              <p:txBody>
                <a:bodyPr/>
                <a:lstStyle/>
                <a:p>
                  <a:endParaRPr lang="zh-TW" altLang="en-US"/>
                </a:p>
              </p:txBody>
            </p:sp>
            <p:sp>
              <p:nvSpPr>
                <p:cNvPr id="6187" name="Line 31"/>
                <p:cNvSpPr>
                  <a:spLocks noChangeShapeType="1"/>
                </p:cNvSpPr>
                <p:nvPr/>
              </p:nvSpPr>
              <p:spPr bwMode="auto">
                <a:xfrm>
                  <a:off x="882" y="2478"/>
                  <a:ext cx="136" cy="0"/>
                </a:xfrm>
                <a:prstGeom prst="line">
                  <a:avLst/>
                </a:prstGeom>
                <a:noFill/>
                <a:ln w="28575">
                  <a:solidFill>
                    <a:schemeClr val="tx1"/>
                  </a:solidFill>
                  <a:round/>
                  <a:headEnd/>
                  <a:tailEnd/>
                </a:ln>
              </p:spPr>
              <p:txBody>
                <a:bodyPr/>
                <a:lstStyle/>
                <a:p>
                  <a:endParaRPr lang="zh-TW" altLang="en-US"/>
                </a:p>
              </p:txBody>
            </p:sp>
            <p:sp>
              <p:nvSpPr>
                <p:cNvPr id="6191" name="Line 35"/>
                <p:cNvSpPr>
                  <a:spLocks noChangeShapeType="1"/>
                </p:cNvSpPr>
                <p:nvPr/>
              </p:nvSpPr>
              <p:spPr bwMode="auto">
                <a:xfrm>
                  <a:off x="640" y="2001"/>
                  <a:ext cx="227" cy="0"/>
                </a:xfrm>
                <a:prstGeom prst="line">
                  <a:avLst/>
                </a:prstGeom>
                <a:noFill/>
                <a:ln w="28575">
                  <a:solidFill>
                    <a:schemeClr val="tx1"/>
                  </a:solidFill>
                  <a:round/>
                  <a:headEnd/>
                  <a:tailEnd/>
                </a:ln>
              </p:spPr>
              <p:txBody>
                <a:bodyPr/>
                <a:lstStyle/>
                <a:p>
                  <a:endParaRPr lang="zh-TW" altLang="en-US"/>
                </a:p>
              </p:txBody>
            </p:sp>
          </p:grpSp>
          <p:grpSp>
            <p:nvGrpSpPr>
              <p:cNvPr id="6170" name="Group 36"/>
              <p:cNvGrpSpPr>
                <a:grpSpLocks/>
              </p:cNvGrpSpPr>
              <p:nvPr/>
            </p:nvGrpSpPr>
            <p:grpSpPr bwMode="auto">
              <a:xfrm>
                <a:off x="1920" y="-4"/>
                <a:ext cx="589" cy="655"/>
                <a:chOff x="1920" y="-4"/>
                <a:chExt cx="589" cy="655"/>
              </a:xfrm>
            </p:grpSpPr>
            <p:sp>
              <p:nvSpPr>
                <p:cNvPr id="6179" name="Line 37"/>
                <p:cNvSpPr>
                  <a:spLocks noChangeShapeType="1"/>
                </p:cNvSpPr>
                <p:nvPr/>
              </p:nvSpPr>
              <p:spPr bwMode="auto">
                <a:xfrm>
                  <a:off x="2321" y="-4"/>
                  <a:ext cx="0" cy="655"/>
                </a:xfrm>
                <a:prstGeom prst="line">
                  <a:avLst/>
                </a:prstGeom>
                <a:noFill/>
                <a:ln w="28575">
                  <a:solidFill>
                    <a:schemeClr val="tx1"/>
                  </a:solidFill>
                  <a:round/>
                  <a:headEnd/>
                  <a:tailEnd/>
                </a:ln>
              </p:spPr>
              <p:txBody>
                <a:bodyPr/>
                <a:lstStyle/>
                <a:p>
                  <a:endParaRPr lang="zh-TW" altLang="en-US"/>
                </a:p>
              </p:txBody>
            </p:sp>
            <p:sp>
              <p:nvSpPr>
                <p:cNvPr id="6182" name="Line 40"/>
                <p:cNvSpPr>
                  <a:spLocks noChangeShapeType="1"/>
                </p:cNvSpPr>
                <p:nvPr/>
              </p:nvSpPr>
              <p:spPr bwMode="auto">
                <a:xfrm>
                  <a:off x="2328" y="651"/>
                  <a:ext cx="181" cy="0"/>
                </a:xfrm>
                <a:prstGeom prst="line">
                  <a:avLst/>
                </a:prstGeom>
                <a:noFill/>
                <a:ln w="28575">
                  <a:solidFill>
                    <a:schemeClr val="tx1"/>
                  </a:solidFill>
                  <a:round/>
                  <a:headEnd/>
                  <a:tailEnd/>
                </a:ln>
              </p:spPr>
              <p:txBody>
                <a:bodyPr/>
                <a:lstStyle/>
                <a:p>
                  <a:endParaRPr lang="zh-TW" altLang="en-US"/>
                </a:p>
              </p:txBody>
            </p:sp>
            <p:sp>
              <p:nvSpPr>
                <p:cNvPr id="6183" name="Line 41"/>
                <p:cNvSpPr>
                  <a:spLocks noChangeShapeType="1"/>
                </p:cNvSpPr>
                <p:nvPr/>
              </p:nvSpPr>
              <p:spPr bwMode="auto">
                <a:xfrm flipH="1">
                  <a:off x="1920" y="278"/>
                  <a:ext cx="409" cy="0"/>
                </a:xfrm>
                <a:prstGeom prst="line">
                  <a:avLst/>
                </a:prstGeom>
                <a:noFill/>
                <a:ln w="28575">
                  <a:solidFill>
                    <a:schemeClr val="tx1"/>
                  </a:solidFill>
                  <a:round/>
                  <a:headEnd/>
                  <a:tailEnd/>
                </a:ln>
              </p:spPr>
              <p:txBody>
                <a:bodyPr/>
                <a:lstStyle/>
                <a:p>
                  <a:endParaRPr lang="zh-TW" altLang="en-US"/>
                </a:p>
              </p:txBody>
            </p:sp>
          </p:grpSp>
          <p:grpSp>
            <p:nvGrpSpPr>
              <p:cNvPr id="6171" name="Group 42"/>
              <p:cNvGrpSpPr>
                <a:grpSpLocks/>
              </p:cNvGrpSpPr>
              <p:nvPr/>
            </p:nvGrpSpPr>
            <p:grpSpPr bwMode="auto">
              <a:xfrm>
                <a:off x="1919" y="1293"/>
                <a:ext cx="590" cy="327"/>
                <a:chOff x="1919" y="1293"/>
                <a:chExt cx="590" cy="327"/>
              </a:xfrm>
            </p:grpSpPr>
            <p:grpSp>
              <p:nvGrpSpPr>
                <p:cNvPr id="6172" name="Group 43"/>
                <p:cNvGrpSpPr>
                  <a:grpSpLocks/>
                </p:cNvGrpSpPr>
                <p:nvPr/>
              </p:nvGrpSpPr>
              <p:grpSpPr bwMode="auto">
                <a:xfrm>
                  <a:off x="2321" y="1293"/>
                  <a:ext cx="188" cy="327"/>
                  <a:chOff x="2329" y="1301"/>
                  <a:chExt cx="188" cy="327"/>
                </a:xfrm>
              </p:grpSpPr>
              <p:sp>
                <p:nvSpPr>
                  <p:cNvPr id="6174" name="Line 44"/>
                  <p:cNvSpPr>
                    <a:spLocks noChangeShapeType="1"/>
                  </p:cNvSpPr>
                  <p:nvPr/>
                </p:nvSpPr>
                <p:spPr bwMode="auto">
                  <a:xfrm flipH="1">
                    <a:off x="2329" y="1301"/>
                    <a:ext cx="0" cy="327"/>
                  </a:xfrm>
                  <a:prstGeom prst="line">
                    <a:avLst/>
                  </a:prstGeom>
                  <a:noFill/>
                  <a:ln w="28575">
                    <a:solidFill>
                      <a:schemeClr val="tx1"/>
                    </a:solidFill>
                    <a:round/>
                    <a:headEnd/>
                    <a:tailEnd/>
                  </a:ln>
                </p:spPr>
                <p:txBody>
                  <a:bodyPr/>
                  <a:lstStyle/>
                  <a:p>
                    <a:endParaRPr lang="zh-TW" altLang="en-US"/>
                  </a:p>
                </p:txBody>
              </p:sp>
              <p:sp>
                <p:nvSpPr>
                  <p:cNvPr id="6175" name="Line 45"/>
                  <p:cNvSpPr>
                    <a:spLocks noChangeShapeType="1"/>
                  </p:cNvSpPr>
                  <p:nvPr/>
                </p:nvSpPr>
                <p:spPr bwMode="auto">
                  <a:xfrm>
                    <a:off x="2336" y="1303"/>
                    <a:ext cx="181" cy="0"/>
                  </a:xfrm>
                  <a:prstGeom prst="line">
                    <a:avLst/>
                  </a:prstGeom>
                  <a:noFill/>
                  <a:ln w="28575">
                    <a:solidFill>
                      <a:schemeClr val="tx1"/>
                    </a:solidFill>
                    <a:round/>
                    <a:headEnd/>
                    <a:tailEnd/>
                  </a:ln>
                </p:spPr>
                <p:txBody>
                  <a:bodyPr/>
                  <a:lstStyle/>
                  <a:p>
                    <a:endParaRPr lang="zh-TW" altLang="en-US"/>
                  </a:p>
                </p:txBody>
              </p:sp>
              <p:sp>
                <p:nvSpPr>
                  <p:cNvPr id="6176" name="Line 46"/>
                  <p:cNvSpPr>
                    <a:spLocks noChangeShapeType="1"/>
                  </p:cNvSpPr>
                  <p:nvPr/>
                </p:nvSpPr>
                <p:spPr bwMode="auto">
                  <a:xfrm>
                    <a:off x="2336" y="1625"/>
                    <a:ext cx="181" cy="0"/>
                  </a:xfrm>
                  <a:prstGeom prst="line">
                    <a:avLst/>
                  </a:prstGeom>
                  <a:noFill/>
                  <a:ln w="28575">
                    <a:solidFill>
                      <a:schemeClr val="tx1"/>
                    </a:solidFill>
                    <a:round/>
                    <a:headEnd/>
                    <a:tailEnd/>
                  </a:ln>
                </p:spPr>
                <p:txBody>
                  <a:bodyPr/>
                  <a:lstStyle/>
                  <a:p>
                    <a:endParaRPr lang="zh-TW" altLang="en-US"/>
                  </a:p>
                </p:txBody>
              </p:sp>
            </p:grpSp>
            <p:sp>
              <p:nvSpPr>
                <p:cNvPr id="6173" name="Line 49"/>
                <p:cNvSpPr>
                  <a:spLocks noChangeShapeType="1"/>
                </p:cNvSpPr>
                <p:nvPr/>
              </p:nvSpPr>
              <p:spPr bwMode="auto">
                <a:xfrm flipH="1">
                  <a:off x="1919" y="1454"/>
                  <a:ext cx="409" cy="0"/>
                </a:xfrm>
                <a:prstGeom prst="line">
                  <a:avLst/>
                </a:prstGeom>
                <a:noFill/>
                <a:ln w="28575">
                  <a:solidFill>
                    <a:schemeClr val="tx1"/>
                  </a:solidFill>
                  <a:round/>
                  <a:headEnd/>
                  <a:tailEnd/>
                </a:ln>
              </p:spPr>
              <p:txBody>
                <a:bodyPr/>
                <a:lstStyle/>
                <a:p>
                  <a:endParaRPr lang="zh-TW" altLang="en-US"/>
                </a:p>
              </p:txBody>
            </p:sp>
          </p:grpSp>
        </p:grpSp>
        <p:sp>
          <p:nvSpPr>
            <p:cNvPr id="12" name="Rectangle 22"/>
            <p:cNvSpPr>
              <a:spLocks noChangeArrowheads="1"/>
            </p:cNvSpPr>
            <p:nvPr/>
          </p:nvSpPr>
          <p:spPr bwMode="auto">
            <a:xfrm>
              <a:off x="5383042" y="1765583"/>
              <a:ext cx="3682793" cy="296877"/>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nchor="ctr"/>
            <a:lstStyle/>
            <a:p>
              <a:pPr algn="ctr">
                <a:defRPr/>
              </a:pPr>
              <a:r>
                <a:rPr kumimoji="0" lang="zh-TW" altLang="en-US" sz="1400" dirty="0">
                  <a:solidFill>
                    <a:srgbClr val="9900CC"/>
                  </a:solidFill>
                  <a:latin typeface="華康中圓體" pitchFamily="49" charset="-120"/>
                  <a:ea typeface="華康中圓體" pitchFamily="49" charset="-120"/>
                </a:rPr>
                <a:t>甘比亞都建專班</a:t>
              </a:r>
              <a:r>
                <a:rPr kumimoji="0" lang="en-US" altLang="zh-TW" sz="1400" dirty="0">
                  <a:solidFill>
                    <a:srgbClr val="9900CC"/>
                  </a:solidFill>
                  <a:latin typeface="華康中圓體" pitchFamily="49" charset="-120"/>
                  <a:ea typeface="華康中圓體" pitchFamily="49" charset="-120"/>
                </a:rPr>
                <a:t>(</a:t>
              </a:r>
              <a:r>
                <a:rPr kumimoji="0" lang="zh-TW" altLang="en-US" sz="1400" dirty="0">
                  <a:solidFill>
                    <a:srgbClr val="9900CC"/>
                  </a:solidFill>
                  <a:latin typeface="華康中圓體" pitchFamily="49" charset="-120"/>
                  <a:ea typeface="華康中圓體" pitchFamily="49" charset="-120"/>
                </a:rPr>
                <a:t>四技</a:t>
              </a:r>
              <a:r>
                <a:rPr kumimoji="0" lang="en-US" altLang="zh-TW" sz="1400" dirty="0">
                  <a:solidFill>
                    <a:srgbClr val="9900CC"/>
                  </a:solidFill>
                  <a:latin typeface="華康中圓體" pitchFamily="49" charset="-120"/>
                  <a:ea typeface="華康中圓體" pitchFamily="49" charset="-120"/>
                </a:rPr>
                <a:t>)</a:t>
              </a:r>
              <a:endParaRPr kumimoji="0" lang="zh-TW" altLang="en-US" sz="1400" dirty="0">
                <a:solidFill>
                  <a:srgbClr val="9900CC"/>
                </a:solidFill>
                <a:latin typeface="華康中圓體" pitchFamily="49" charset="-120"/>
                <a:ea typeface="華康中圓體" pitchFamily="49" charset="-120"/>
              </a:endParaRPr>
            </a:p>
          </p:txBody>
        </p:sp>
        <p:sp>
          <p:nvSpPr>
            <p:cNvPr id="13" name="Rectangle 22"/>
            <p:cNvSpPr>
              <a:spLocks noChangeArrowheads="1"/>
            </p:cNvSpPr>
            <p:nvPr/>
          </p:nvSpPr>
          <p:spPr bwMode="auto">
            <a:xfrm>
              <a:off x="5379891" y="6214164"/>
              <a:ext cx="3685944" cy="29687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kumimoji="0" lang="zh-TW" altLang="en-US" sz="1400" dirty="0">
                  <a:solidFill>
                    <a:schemeClr val="tx1"/>
                  </a:solidFill>
                  <a:latin typeface="華康中圓體" pitchFamily="49" charset="-120"/>
                  <a:ea typeface="華康中圓體" pitchFamily="49" charset="-120"/>
                </a:rPr>
                <a:t>創意與永續建築研究所國際專班</a:t>
              </a:r>
              <a:r>
                <a:rPr kumimoji="0" lang="en-US" altLang="zh-TW" sz="1400" dirty="0">
                  <a:solidFill>
                    <a:schemeClr val="tx1"/>
                  </a:solidFill>
                  <a:latin typeface="華康中圓體" pitchFamily="49" charset="-120"/>
                  <a:ea typeface="華康中圓體" pitchFamily="49" charset="-120"/>
                </a:rPr>
                <a:t>(</a:t>
              </a:r>
              <a:r>
                <a:rPr kumimoji="0" lang="zh-TW" altLang="en-US" sz="1400" dirty="0">
                  <a:solidFill>
                    <a:schemeClr val="tx1"/>
                  </a:solidFill>
                  <a:latin typeface="華康中圓體" pitchFamily="49" charset="-120"/>
                  <a:ea typeface="華康中圓體" pitchFamily="49" charset="-120"/>
                </a:rPr>
                <a:t>國際碩士專班</a:t>
              </a:r>
              <a:r>
                <a:rPr kumimoji="0" lang="en-US" altLang="zh-TW" sz="1400" dirty="0">
                  <a:solidFill>
                    <a:schemeClr val="tx1"/>
                  </a:solidFill>
                  <a:latin typeface="華康中圓體" pitchFamily="49" charset="-120"/>
                  <a:ea typeface="華康中圓體" pitchFamily="49" charset="-120"/>
                </a:rPr>
                <a:t>)</a:t>
              </a:r>
            </a:p>
          </p:txBody>
        </p:sp>
        <p:sp>
          <p:nvSpPr>
            <p:cNvPr id="6155" name="Line 39"/>
            <p:cNvSpPr>
              <a:spLocks noChangeShapeType="1"/>
            </p:cNvSpPr>
            <p:nvPr/>
          </p:nvSpPr>
          <p:spPr bwMode="auto">
            <a:xfrm>
              <a:off x="5173733" y="1438129"/>
              <a:ext cx="216136" cy="0"/>
            </a:xfrm>
            <a:prstGeom prst="line">
              <a:avLst/>
            </a:prstGeom>
            <a:noFill/>
            <a:ln w="28575">
              <a:solidFill>
                <a:schemeClr val="tx1"/>
              </a:solidFill>
              <a:round/>
              <a:headEnd/>
              <a:tailEnd/>
            </a:ln>
          </p:spPr>
          <p:txBody>
            <a:bodyPr/>
            <a:lstStyle/>
            <a:p>
              <a:endParaRPr lang="zh-TW" altLang="en-US"/>
            </a:p>
          </p:txBody>
        </p:sp>
        <p:sp>
          <p:nvSpPr>
            <p:cNvPr id="6156" name="Line 39"/>
            <p:cNvSpPr>
              <a:spLocks noChangeShapeType="1"/>
            </p:cNvSpPr>
            <p:nvPr/>
          </p:nvSpPr>
          <p:spPr bwMode="auto">
            <a:xfrm>
              <a:off x="5166614" y="1071563"/>
              <a:ext cx="216136" cy="0"/>
            </a:xfrm>
            <a:prstGeom prst="line">
              <a:avLst/>
            </a:prstGeom>
            <a:noFill/>
            <a:ln w="28575">
              <a:solidFill>
                <a:schemeClr val="tx1"/>
              </a:solidFill>
              <a:round/>
              <a:headEnd/>
              <a:tailEnd/>
            </a:ln>
          </p:spPr>
          <p:txBody>
            <a:bodyPr/>
            <a:lstStyle/>
            <a:p>
              <a:endParaRPr lang="zh-TW" altLang="en-US"/>
            </a:p>
          </p:txBody>
        </p:sp>
      </p:grpSp>
      <p:sp>
        <p:nvSpPr>
          <p:cNvPr id="6149" name="Rectangle 9"/>
          <p:cNvSpPr>
            <a:spLocks noChangeArrowheads="1"/>
          </p:cNvSpPr>
          <p:nvPr/>
        </p:nvSpPr>
        <p:spPr bwMode="auto">
          <a:xfrm>
            <a:off x="250825" y="1844675"/>
            <a:ext cx="3857625" cy="4681538"/>
          </a:xfrm>
          <a:prstGeom prst="rect">
            <a:avLst/>
          </a:prstGeom>
          <a:noFill/>
          <a:ln w="9525">
            <a:noFill/>
            <a:miter lim="800000"/>
            <a:headEnd/>
            <a:tailEnd/>
          </a:ln>
        </p:spPr>
        <p:txBody>
          <a:bodyPr/>
          <a:lstStyle/>
          <a:p>
            <a:pPr marL="342900" indent="-342900">
              <a:spcBef>
                <a:spcPct val="20000"/>
              </a:spcBef>
              <a:buFontTx/>
              <a:buChar char="•"/>
            </a:pPr>
            <a:r>
              <a:rPr kumimoji="0" lang="zh-TW" altLang="en-US" dirty="0">
                <a:solidFill>
                  <a:srgbClr val="0000CC"/>
                </a:solidFill>
                <a:latin typeface="華康中圓體" pitchFamily="49" charset="-120"/>
                <a:ea typeface="華康中圓體" pitchFamily="49" charset="-120"/>
              </a:rPr>
              <a:t>廣度</a:t>
            </a:r>
          </a:p>
          <a:p>
            <a:pPr marL="742950" lvl="1" indent="-285750">
              <a:spcBef>
                <a:spcPct val="20000"/>
              </a:spcBef>
              <a:buFontTx/>
              <a:buChar char="–"/>
            </a:pPr>
            <a:r>
              <a:rPr kumimoji="0" lang="zh-TW" altLang="en-US" dirty="0">
                <a:latin typeface="華康中圓體" pitchFamily="49" charset="-120"/>
                <a:ea typeface="華康中圓體" pitchFamily="49" charset="-120"/>
              </a:rPr>
              <a:t>建築</a:t>
            </a:r>
            <a:r>
              <a:rPr kumimoji="0" lang="en-US" altLang="zh-TW" dirty="0">
                <a:latin typeface="華康中圓體" pitchFamily="49" charset="-120"/>
                <a:ea typeface="華康中圓體" pitchFamily="49" charset="-120"/>
              </a:rPr>
              <a:t>/</a:t>
            </a:r>
            <a:r>
              <a:rPr kumimoji="0" lang="zh-TW" altLang="en-US" dirty="0">
                <a:latin typeface="華康中圓體" pitchFamily="49" charset="-120"/>
                <a:ea typeface="華康中圓體" pitchFamily="49" charset="-120"/>
              </a:rPr>
              <a:t>都市設計</a:t>
            </a:r>
          </a:p>
          <a:p>
            <a:pPr marL="742950" lvl="1" indent="-285750">
              <a:spcBef>
                <a:spcPct val="20000"/>
              </a:spcBef>
              <a:buFontTx/>
              <a:buChar char="–"/>
            </a:pPr>
            <a:r>
              <a:rPr kumimoji="0" lang="zh-TW" altLang="en-US" dirty="0">
                <a:latin typeface="華康中圓體" pitchFamily="49" charset="-120"/>
                <a:ea typeface="華康中圓體" pitchFamily="49" charset="-120"/>
              </a:rPr>
              <a:t>工業</a:t>
            </a:r>
            <a:r>
              <a:rPr kumimoji="0" lang="en-US" altLang="zh-TW" dirty="0">
                <a:latin typeface="華康中圓體" pitchFamily="49" charset="-120"/>
                <a:ea typeface="華康中圓體" pitchFamily="49" charset="-120"/>
              </a:rPr>
              <a:t>/</a:t>
            </a:r>
            <a:r>
              <a:rPr kumimoji="0" lang="zh-TW" altLang="en-US" dirty="0">
                <a:latin typeface="華康中圓體" pitchFamily="49" charset="-120"/>
                <a:ea typeface="華康中圓體" pitchFamily="49" charset="-120"/>
              </a:rPr>
              <a:t>創新設計</a:t>
            </a:r>
          </a:p>
          <a:p>
            <a:pPr marL="742950" lvl="1" indent="-285750">
              <a:spcBef>
                <a:spcPct val="20000"/>
              </a:spcBef>
              <a:buFontTx/>
              <a:buChar char="–"/>
            </a:pPr>
            <a:r>
              <a:rPr kumimoji="0" lang="zh-TW" altLang="en-US" dirty="0">
                <a:latin typeface="華康中圓體" pitchFamily="49" charset="-120"/>
                <a:ea typeface="華康中圓體" pitchFamily="49" charset="-120"/>
              </a:rPr>
              <a:t>互動媒體</a:t>
            </a:r>
          </a:p>
          <a:p>
            <a:pPr marL="742950" lvl="1" indent="-285750">
              <a:spcBef>
                <a:spcPct val="20000"/>
              </a:spcBef>
              <a:buFontTx/>
              <a:buChar char="–"/>
            </a:pPr>
            <a:r>
              <a:rPr kumimoji="0" lang="zh-TW" altLang="en-US" dirty="0">
                <a:latin typeface="華康中圓體" pitchFamily="49" charset="-120"/>
                <a:ea typeface="華康中圓體" pitchFamily="49" charset="-120"/>
              </a:rPr>
              <a:t>創意設計</a:t>
            </a:r>
          </a:p>
          <a:p>
            <a:pPr marL="742950" lvl="1" indent="-285750">
              <a:spcBef>
                <a:spcPct val="20000"/>
              </a:spcBef>
              <a:buFontTx/>
              <a:buChar char="–"/>
            </a:pPr>
            <a:r>
              <a:rPr kumimoji="0" lang="zh-TW" altLang="en-US" dirty="0">
                <a:latin typeface="華康中圓體" pitchFamily="49" charset="-120"/>
                <a:ea typeface="華康中圓體" pitchFamily="49" charset="-120"/>
              </a:rPr>
              <a:t>環境設計</a:t>
            </a:r>
          </a:p>
          <a:p>
            <a:pPr marL="342900" indent="-342900">
              <a:spcBef>
                <a:spcPct val="20000"/>
              </a:spcBef>
              <a:buFontTx/>
              <a:buChar char="•"/>
            </a:pPr>
            <a:r>
              <a:rPr kumimoji="0" lang="zh-TW" altLang="en-US" dirty="0">
                <a:solidFill>
                  <a:srgbClr val="0000CC"/>
                </a:solidFill>
                <a:latin typeface="華康中圓體" pitchFamily="49" charset="-120"/>
                <a:ea typeface="華康中圓體" pitchFamily="49" charset="-120"/>
              </a:rPr>
              <a:t>深度</a:t>
            </a:r>
          </a:p>
          <a:p>
            <a:pPr marL="742950" lvl="1" indent="-285750">
              <a:spcBef>
                <a:spcPct val="20000"/>
              </a:spcBef>
              <a:buFontTx/>
              <a:buChar char="–"/>
            </a:pPr>
            <a:r>
              <a:rPr kumimoji="0" lang="zh-TW" altLang="en-US" dirty="0">
                <a:latin typeface="華康中圓體" pitchFamily="49" charset="-120"/>
                <a:ea typeface="華康中圓體" pitchFamily="49" charset="-120"/>
              </a:rPr>
              <a:t>大學部</a:t>
            </a:r>
          </a:p>
          <a:p>
            <a:pPr marL="742950" lvl="1" indent="-285750">
              <a:spcBef>
                <a:spcPct val="20000"/>
              </a:spcBef>
              <a:buFontTx/>
              <a:buChar char="–"/>
            </a:pPr>
            <a:r>
              <a:rPr kumimoji="0" lang="zh-TW" altLang="en-US" dirty="0">
                <a:latin typeface="華康中圓體" pitchFamily="49" charset="-120"/>
                <a:ea typeface="華康中圓體" pitchFamily="49" charset="-120"/>
              </a:rPr>
              <a:t>碩士班</a:t>
            </a:r>
          </a:p>
          <a:p>
            <a:pPr marL="742950" lvl="1" indent="-285750">
              <a:spcBef>
                <a:spcPct val="20000"/>
              </a:spcBef>
              <a:buFontTx/>
              <a:buChar char="–"/>
            </a:pPr>
            <a:r>
              <a:rPr kumimoji="0" lang="zh-TW" altLang="en-US" dirty="0">
                <a:latin typeface="華康中圓體" pitchFamily="49" charset="-120"/>
                <a:ea typeface="華康中圓體" pitchFamily="49" charset="-120"/>
              </a:rPr>
              <a:t>博士班</a:t>
            </a:r>
            <a:endParaRPr kumimoji="0" lang="en-US" altLang="zh-TW" dirty="0">
              <a:latin typeface="華康中圓體" pitchFamily="49" charset="-120"/>
              <a:ea typeface="華康中圓體" pitchFamily="49" charset="-120"/>
            </a:endParaRPr>
          </a:p>
          <a:p>
            <a:pPr marL="742950" lvl="1" indent="-285750">
              <a:spcBef>
                <a:spcPct val="20000"/>
              </a:spcBef>
              <a:buFontTx/>
              <a:buChar char="–"/>
            </a:pPr>
            <a:r>
              <a:rPr kumimoji="0" lang="zh-TW" altLang="en-US" dirty="0">
                <a:latin typeface="華康中圓體" pitchFamily="49" charset="-120"/>
                <a:ea typeface="華康中圓體" pitchFamily="49" charset="-120"/>
              </a:rPr>
              <a:t>國際學生專班</a:t>
            </a:r>
          </a:p>
        </p:txBody>
      </p:sp>
      <p:sp>
        <p:nvSpPr>
          <p:cNvPr id="48" name="Rectangle 23"/>
          <p:cNvSpPr>
            <a:spLocks noChangeArrowheads="1"/>
          </p:cNvSpPr>
          <p:nvPr/>
        </p:nvSpPr>
        <p:spPr bwMode="auto">
          <a:xfrm>
            <a:off x="5364088" y="3936344"/>
            <a:ext cx="3681692" cy="298153"/>
          </a:xfrm>
          <a:prstGeom prst="rect">
            <a:avLst/>
          </a:prstGeom>
          <a:solidFill>
            <a:schemeClr val="accent4">
              <a:lumMod val="40000"/>
              <a:lumOff val="60000"/>
            </a:schemeClr>
          </a:solid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kumimoji="0" lang="zh-TW" altLang="en-US" sz="1400" dirty="0" smtClean="0">
                <a:latin typeface="華康中圓體" pitchFamily="49" charset="-120"/>
                <a:ea typeface="華康中圓體" pitchFamily="49" charset="-120"/>
              </a:rPr>
              <a:t>互動媒體設計</a:t>
            </a:r>
            <a:r>
              <a:rPr kumimoji="0" lang="zh-TW" altLang="en-US" sz="1400" dirty="0">
                <a:latin typeface="華康中圓體" pitchFamily="49" charset="-120"/>
                <a:ea typeface="華康中圓體" pitchFamily="49" charset="-120"/>
              </a:rPr>
              <a:t>研究所</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碩士班</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碩士在職專班</a:t>
            </a:r>
            <a:r>
              <a:rPr kumimoji="0" lang="en-US" altLang="zh-TW" sz="1400" dirty="0">
                <a:latin typeface="華康中圓體" pitchFamily="49" charset="-120"/>
                <a:ea typeface="華康中圓體" pitchFamily="49" charset="-120"/>
              </a:rPr>
              <a:t>)</a:t>
            </a:r>
          </a:p>
        </p:txBody>
      </p:sp>
      <p:sp>
        <p:nvSpPr>
          <p:cNvPr id="49" name="Rectangle 24"/>
          <p:cNvSpPr>
            <a:spLocks noChangeArrowheads="1"/>
          </p:cNvSpPr>
          <p:nvPr/>
        </p:nvSpPr>
        <p:spPr bwMode="auto">
          <a:xfrm>
            <a:off x="5364088" y="4365104"/>
            <a:ext cx="3681692" cy="298153"/>
          </a:xfrm>
          <a:prstGeom prst="rect">
            <a:avLst/>
          </a:prstGeom>
          <a:solidFill>
            <a:schemeClr val="accent4">
              <a:lumMod val="40000"/>
              <a:lumOff val="60000"/>
            </a:schemeClr>
          </a:solid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kumimoji="0" lang="zh-TW" altLang="en-US" sz="1400" dirty="0">
                <a:latin typeface="華康中圓體" pitchFamily="49" charset="-120"/>
                <a:ea typeface="華康中圓體" pitchFamily="49" charset="-120"/>
              </a:rPr>
              <a:t>大學部</a:t>
            </a:r>
            <a:r>
              <a:rPr kumimoji="0" lang="en-US" altLang="zh-TW" sz="1400" dirty="0">
                <a:latin typeface="華康中圓體" pitchFamily="49" charset="-120"/>
                <a:ea typeface="華康中圓體" pitchFamily="49" charset="-120"/>
              </a:rPr>
              <a:t>(</a:t>
            </a:r>
            <a:r>
              <a:rPr kumimoji="0" lang="zh-TW" altLang="en-US" sz="1400" dirty="0">
                <a:latin typeface="華康中圓體" pitchFamily="49" charset="-120"/>
                <a:ea typeface="華康中圓體" pitchFamily="49" charset="-120"/>
              </a:rPr>
              <a:t>四技</a:t>
            </a:r>
            <a:r>
              <a:rPr kumimoji="0" lang="en-US" altLang="zh-TW" sz="1400" dirty="0" smtClean="0">
                <a:latin typeface="華康中圓體" pitchFamily="49" charset="-120"/>
                <a:ea typeface="華康中圓體" pitchFamily="49" charset="-120"/>
              </a:rPr>
              <a:t>)</a:t>
            </a:r>
            <a:endParaRPr kumimoji="0" lang="en-US" altLang="zh-TW" sz="1400" dirty="0">
              <a:latin typeface="華康中圓體" pitchFamily="49" charset="-120"/>
              <a:ea typeface="華康中圓體" pitchFamily="49" charset="-120"/>
            </a:endParaRPr>
          </a:p>
        </p:txBody>
      </p:sp>
      <p:sp>
        <p:nvSpPr>
          <p:cNvPr id="50" name="Line 44"/>
          <p:cNvSpPr>
            <a:spLocks noChangeShapeType="1"/>
          </p:cNvSpPr>
          <p:nvPr/>
        </p:nvSpPr>
        <p:spPr bwMode="auto">
          <a:xfrm flipH="1">
            <a:off x="5148064" y="4088059"/>
            <a:ext cx="1069" cy="424349"/>
          </a:xfrm>
          <a:prstGeom prst="line">
            <a:avLst/>
          </a:prstGeom>
          <a:noFill/>
          <a:ln w="28575">
            <a:solidFill>
              <a:schemeClr val="tx1"/>
            </a:solidFill>
            <a:round/>
            <a:headEnd/>
            <a:tailEnd/>
          </a:ln>
        </p:spPr>
        <p:txBody>
          <a:bodyPr/>
          <a:lstStyle/>
          <a:p>
            <a:endParaRPr lang="zh-TW" altLang="en-US"/>
          </a:p>
        </p:txBody>
      </p:sp>
      <p:sp>
        <p:nvSpPr>
          <p:cNvPr id="51" name="Line 45"/>
          <p:cNvSpPr>
            <a:spLocks noChangeShapeType="1"/>
          </p:cNvSpPr>
          <p:nvPr/>
        </p:nvSpPr>
        <p:spPr bwMode="auto">
          <a:xfrm>
            <a:off x="5149133" y="4098613"/>
            <a:ext cx="216149" cy="0"/>
          </a:xfrm>
          <a:prstGeom prst="line">
            <a:avLst/>
          </a:prstGeom>
          <a:noFill/>
          <a:ln w="28575">
            <a:solidFill>
              <a:schemeClr val="tx1"/>
            </a:solidFill>
            <a:round/>
            <a:headEnd/>
            <a:tailEnd/>
          </a:ln>
        </p:spPr>
        <p:txBody>
          <a:bodyPr/>
          <a:lstStyle/>
          <a:p>
            <a:endParaRPr lang="zh-TW" altLang="en-US"/>
          </a:p>
        </p:txBody>
      </p:sp>
      <p:sp>
        <p:nvSpPr>
          <p:cNvPr id="52" name="Line 46"/>
          <p:cNvSpPr>
            <a:spLocks noChangeShapeType="1"/>
          </p:cNvSpPr>
          <p:nvPr/>
        </p:nvSpPr>
        <p:spPr bwMode="auto">
          <a:xfrm>
            <a:off x="5149133" y="4523415"/>
            <a:ext cx="216149" cy="0"/>
          </a:xfrm>
          <a:prstGeom prst="line">
            <a:avLst/>
          </a:prstGeom>
          <a:noFill/>
          <a:ln w="28575">
            <a:solidFill>
              <a:schemeClr val="tx1"/>
            </a:solidFill>
            <a:round/>
            <a:headEnd/>
            <a:tailEnd/>
          </a:ln>
        </p:spPr>
        <p:txBody>
          <a:bodyPr/>
          <a:lstStyle/>
          <a:p>
            <a:endParaRPr lang="zh-TW" altLang="en-US"/>
          </a:p>
        </p:txBody>
      </p:sp>
      <p:sp>
        <p:nvSpPr>
          <p:cNvPr id="53" name="Line 49"/>
          <p:cNvSpPr>
            <a:spLocks noChangeShapeType="1"/>
          </p:cNvSpPr>
          <p:nvPr/>
        </p:nvSpPr>
        <p:spPr bwMode="auto">
          <a:xfrm flipH="1">
            <a:off x="4643438" y="4296384"/>
            <a:ext cx="488424" cy="0"/>
          </a:xfrm>
          <a:prstGeom prst="line">
            <a:avLst/>
          </a:prstGeom>
          <a:noFill/>
          <a:ln w="28575">
            <a:solidFill>
              <a:schemeClr val="tx1"/>
            </a:solidFill>
            <a:round/>
            <a:headEnd/>
            <a:tailEnd/>
          </a:ln>
        </p:spPr>
        <p:txBody>
          <a:bodyPr/>
          <a:lstStyle/>
          <a:p>
            <a:endParaRPr lang="zh-TW" altLang="en-US"/>
          </a:p>
        </p:txBody>
      </p:sp>
      <p:sp>
        <p:nvSpPr>
          <p:cNvPr id="54" name="Rectangle 15"/>
          <p:cNvSpPr>
            <a:spLocks noChangeArrowheads="1"/>
          </p:cNvSpPr>
          <p:nvPr/>
        </p:nvSpPr>
        <p:spPr bwMode="auto">
          <a:xfrm>
            <a:off x="3626565" y="5714594"/>
            <a:ext cx="1371733" cy="357520"/>
          </a:xfrm>
          <a:prstGeom prst="rect">
            <a:avLst/>
          </a:prstGeom>
          <a:ln>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a:defRPr/>
            </a:pPr>
            <a:r>
              <a:rPr kumimoji="0" lang="zh-TW" altLang="en-US" sz="1400" dirty="0" smtClean="0">
                <a:latin typeface="華康中圓體" pitchFamily="49" charset="-120"/>
                <a:ea typeface="華康中圓體" pitchFamily="49" charset="-120"/>
              </a:rPr>
              <a:t>跨領域整合型學制</a:t>
            </a:r>
            <a:endParaRPr kumimoji="0" lang="zh-TW" altLang="en-US" sz="1400" dirty="0">
              <a:latin typeface="華康中圓體" pitchFamily="49" charset="-120"/>
              <a:ea typeface="華康中圓體" pitchFamily="49" charset="-120"/>
            </a:endParaRPr>
          </a:p>
        </p:txBody>
      </p:sp>
      <p:sp>
        <p:nvSpPr>
          <p:cNvPr id="55" name="Line 30"/>
          <p:cNvSpPr>
            <a:spLocks noChangeShapeType="1"/>
          </p:cNvSpPr>
          <p:nvPr/>
        </p:nvSpPr>
        <p:spPr bwMode="auto">
          <a:xfrm>
            <a:off x="3419872" y="5877272"/>
            <a:ext cx="162410" cy="0"/>
          </a:xfrm>
          <a:prstGeom prst="line">
            <a:avLst/>
          </a:prstGeom>
          <a:noFill/>
          <a:ln w="28575">
            <a:solidFill>
              <a:schemeClr val="tx1"/>
            </a:solidFill>
            <a:round/>
            <a:headEnd/>
            <a:tailEnd/>
          </a:ln>
        </p:spPr>
        <p:txBody>
          <a:bodyPr/>
          <a:lstStyle/>
          <a:p>
            <a:endParaRPr lang="zh-TW" altLang="en-US"/>
          </a:p>
        </p:txBody>
      </p:sp>
      <p:sp>
        <p:nvSpPr>
          <p:cNvPr id="56" name="Line 44"/>
          <p:cNvSpPr>
            <a:spLocks noChangeShapeType="1"/>
          </p:cNvSpPr>
          <p:nvPr/>
        </p:nvSpPr>
        <p:spPr bwMode="auto">
          <a:xfrm flipH="1">
            <a:off x="5148064" y="5373216"/>
            <a:ext cx="5774" cy="936104"/>
          </a:xfrm>
          <a:prstGeom prst="line">
            <a:avLst/>
          </a:prstGeom>
          <a:noFill/>
          <a:ln w="28575">
            <a:solidFill>
              <a:schemeClr val="tx1"/>
            </a:solidFill>
            <a:round/>
            <a:headEnd/>
            <a:tailEnd/>
          </a:ln>
        </p:spPr>
        <p:txBody>
          <a:bodyPr/>
          <a:lstStyle/>
          <a:p>
            <a:endParaRPr lang="zh-TW" altLang="en-US"/>
          </a:p>
        </p:txBody>
      </p:sp>
      <p:sp>
        <p:nvSpPr>
          <p:cNvPr id="57" name="Line 45"/>
          <p:cNvSpPr>
            <a:spLocks noChangeShapeType="1"/>
          </p:cNvSpPr>
          <p:nvPr/>
        </p:nvSpPr>
        <p:spPr bwMode="auto">
          <a:xfrm>
            <a:off x="5153838" y="5383770"/>
            <a:ext cx="216149" cy="0"/>
          </a:xfrm>
          <a:prstGeom prst="line">
            <a:avLst/>
          </a:prstGeom>
          <a:noFill/>
          <a:ln w="28575">
            <a:solidFill>
              <a:schemeClr val="tx1"/>
            </a:solidFill>
            <a:round/>
            <a:headEnd/>
            <a:tailEnd/>
          </a:ln>
        </p:spPr>
        <p:txBody>
          <a:bodyPr/>
          <a:lstStyle/>
          <a:p>
            <a:endParaRPr lang="zh-TW" altLang="en-US"/>
          </a:p>
        </p:txBody>
      </p:sp>
      <p:sp>
        <p:nvSpPr>
          <p:cNvPr id="58" name="Line 46"/>
          <p:cNvSpPr>
            <a:spLocks noChangeShapeType="1"/>
          </p:cNvSpPr>
          <p:nvPr/>
        </p:nvSpPr>
        <p:spPr bwMode="auto">
          <a:xfrm>
            <a:off x="5004048" y="5877272"/>
            <a:ext cx="360165" cy="0"/>
          </a:xfrm>
          <a:prstGeom prst="line">
            <a:avLst/>
          </a:prstGeom>
          <a:noFill/>
          <a:ln w="28575">
            <a:solidFill>
              <a:schemeClr val="tx1"/>
            </a:solidFill>
            <a:round/>
            <a:headEnd/>
            <a:tailEnd/>
          </a:ln>
        </p:spPr>
        <p:txBody>
          <a:bodyPr/>
          <a:lstStyle/>
          <a:p>
            <a:endParaRPr lang="zh-TW" altLang="en-US"/>
          </a:p>
        </p:txBody>
      </p:sp>
      <p:sp>
        <p:nvSpPr>
          <p:cNvPr id="59" name="Line 48"/>
          <p:cNvSpPr>
            <a:spLocks noChangeShapeType="1"/>
          </p:cNvSpPr>
          <p:nvPr/>
        </p:nvSpPr>
        <p:spPr bwMode="auto">
          <a:xfrm>
            <a:off x="5148064" y="6309320"/>
            <a:ext cx="216149" cy="0"/>
          </a:xfrm>
          <a:prstGeom prst="line">
            <a:avLst/>
          </a:prstGeom>
          <a:noFill/>
          <a:ln w="28575">
            <a:solidFill>
              <a:schemeClr val="tx1"/>
            </a:solidFill>
            <a:round/>
            <a:headEnd/>
            <a:tailEnd/>
          </a:ln>
        </p:spPr>
        <p:txBody>
          <a:bodyPr/>
          <a:lstStyle/>
          <a:p>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直線接點 2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146" name="文字方塊 12"/>
          <p:cNvSpPr txBox="1">
            <a:spLocks noChangeArrowheads="1"/>
          </p:cNvSpPr>
          <p:nvPr/>
        </p:nvSpPr>
        <p:spPr bwMode="auto">
          <a:xfrm>
            <a:off x="0" y="115888"/>
            <a:ext cx="9144000"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pSp>
        <p:nvGrpSpPr>
          <p:cNvPr id="2" name="群組 2"/>
          <p:cNvGrpSpPr>
            <a:grpSpLocks/>
          </p:cNvGrpSpPr>
          <p:nvPr/>
        </p:nvGrpSpPr>
        <p:grpSpPr bwMode="auto">
          <a:xfrm>
            <a:off x="755650" y="4425206"/>
            <a:ext cx="3267075" cy="2316162"/>
            <a:chOff x="6012160" y="1664283"/>
            <a:chExt cx="2499446" cy="1862100"/>
          </a:xfrm>
        </p:grpSpPr>
        <p:pic>
          <p:nvPicPr>
            <p:cNvPr id="6168" name="Picture 4"/>
            <p:cNvPicPr>
              <a:picLocks noChangeAspect="1" noChangeArrowheads="1"/>
            </p:cNvPicPr>
            <p:nvPr/>
          </p:nvPicPr>
          <p:blipFill>
            <a:blip r:embed="rId3" cstate="email"/>
            <a:srcRect/>
            <a:stretch>
              <a:fillRect/>
            </a:stretch>
          </p:blipFill>
          <p:spPr bwMode="auto">
            <a:xfrm>
              <a:off x="7258763" y="1664283"/>
              <a:ext cx="1252843" cy="931925"/>
            </a:xfrm>
            <a:prstGeom prst="rect">
              <a:avLst/>
            </a:prstGeom>
            <a:noFill/>
            <a:ln w="9525">
              <a:solidFill>
                <a:schemeClr val="tx1"/>
              </a:solidFill>
              <a:miter lim="800000"/>
              <a:headEnd/>
              <a:tailEnd/>
            </a:ln>
          </p:spPr>
        </p:pic>
        <p:pic>
          <p:nvPicPr>
            <p:cNvPr id="6169" name="Picture 6"/>
            <p:cNvPicPr>
              <a:picLocks noChangeAspect="1" noChangeArrowheads="1"/>
            </p:cNvPicPr>
            <p:nvPr/>
          </p:nvPicPr>
          <p:blipFill>
            <a:blip r:embed="rId4" cstate="email"/>
            <a:srcRect/>
            <a:stretch>
              <a:fillRect/>
            </a:stretch>
          </p:blipFill>
          <p:spPr bwMode="auto">
            <a:xfrm>
              <a:off x="7258763" y="2581032"/>
              <a:ext cx="1252843" cy="945351"/>
            </a:xfrm>
            <a:prstGeom prst="rect">
              <a:avLst/>
            </a:prstGeom>
            <a:noFill/>
            <a:ln w="9525">
              <a:solidFill>
                <a:schemeClr val="tx1"/>
              </a:solidFill>
              <a:miter lim="800000"/>
              <a:headEnd/>
              <a:tailEnd/>
            </a:ln>
          </p:spPr>
        </p:pic>
        <p:pic>
          <p:nvPicPr>
            <p:cNvPr id="6170" name="Picture 7"/>
            <p:cNvPicPr>
              <a:picLocks noChangeAspect="1" noChangeArrowheads="1"/>
            </p:cNvPicPr>
            <p:nvPr/>
          </p:nvPicPr>
          <p:blipFill>
            <a:blip r:embed="rId5" cstate="email"/>
            <a:srcRect/>
            <a:stretch>
              <a:fillRect/>
            </a:stretch>
          </p:blipFill>
          <p:spPr bwMode="auto">
            <a:xfrm>
              <a:off x="6012160" y="2581032"/>
              <a:ext cx="1246603" cy="945351"/>
            </a:xfrm>
            <a:prstGeom prst="rect">
              <a:avLst/>
            </a:prstGeom>
            <a:noFill/>
            <a:ln w="9525">
              <a:solidFill>
                <a:schemeClr val="tx1"/>
              </a:solidFill>
              <a:miter lim="800000"/>
              <a:headEnd/>
              <a:tailEnd/>
            </a:ln>
          </p:spPr>
        </p:pic>
        <p:pic>
          <p:nvPicPr>
            <p:cNvPr id="6171" name="Picture 8"/>
            <p:cNvPicPr>
              <a:picLocks noChangeAspect="1" noChangeArrowheads="1"/>
            </p:cNvPicPr>
            <p:nvPr/>
          </p:nvPicPr>
          <p:blipFill>
            <a:blip r:embed="rId6" cstate="email"/>
            <a:srcRect/>
            <a:stretch>
              <a:fillRect/>
            </a:stretch>
          </p:blipFill>
          <p:spPr bwMode="auto">
            <a:xfrm>
              <a:off x="6012160" y="1664283"/>
              <a:ext cx="1246603" cy="923897"/>
            </a:xfrm>
            <a:prstGeom prst="rect">
              <a:avLst/>
            </a:prstGeom>
            <a:noFill/>
            <a:ln w="9525">
              <a:solidFill>
                <a:schemeClr val="tx1"/>
              </a:solidFill>
              <a:miter lim="800000"/>
              <a:headEnd/>
              <a:tailEnd/>
            </a:ln>
          </p:spPr>
        </p:pic>
      </p:grpSp>
      <p:grpSp>
        <p:nvGrpSpPr>
          <p:cNvPr id="3" name="群組 1"/>
          <p:cNvGrpSpPr>
            <a:grpSpLocks/>
          </p:cNvGrpSpPr>
          <p:nvPr/>
        </p:nvGrpSpPr>
        <p:grpSpPr bwMode="auto">
          <a:xfrm>
            <a:off x="755576" y="1688901"/>
            <a:ext cx="3267075" cy="2316163"/>
            <a:chOff x="1043285" y="3646497"/>
            <a:chExt cx="2450431" cy="1870141"/>
          </a:xfrm>
        </p:grpSpPr>
        <p:pic>
          <p:nvPicPr>
            <p:cNvPr id="6164" name="Picture 102"/>
            <p:cNvPicPr>
              <a:picLocks noChangeAspect="1" noChangeArrowheads="1"/>
            </p:cNvPicPr>
            <p:nvPr/>
          </p:nvPicPr>
          <p:blipFill>
            <a:blip r:embed="rId7" cstate="email"/>
            <a:srcRect/>
            <a:stretch>
              <a:fillRect/>
            </a:stretch>
          </p:blipFill>
          <p:spPr bwMode="auto">
            <a:xfrm>
              <a:off x="1043285" y="3646497"/>
              <a:ext cx="1234288" cy="935071"/>
            </a:xfrm>
            <a:prstGeom prst="rect">
              <a:avLst/>
            </a:prstGeom>
            <a:noFill/>
            <a:ln w="9525">
              <a:solidFill>
                <a:schemeClr val="tx1"/>
              </a:solidFill>
              <a:miter lim="800000"/>
              <a:headEnd/>
              <a:tailEnd/>
            </a:ln>
            <a:effectLst/>
          </p:spPr>
        </p:pic>
        <p:pic>
          <p:nvPicPr>
            <p:cNvPr id="6165" name="Picture 103"/>
            <p:cNvPicPr>
              <a:picLocks noChangeAspect="1" noChangeArrowheads="1"/>
            </p:cNvPicPr>
            <p:nvPr/>
          </p:nvPicPr>
          <p:blipFill>
            <a:blip r:embed="rId8" cstate="email"/>
            <a:srcRect/>
            <a:stretch>
              <a:fillRect/>
            </a:stretch>
          </p:blipFill>
          <p:spPr bwMode="auto">
            <a:xfrm>
              <a:off x="2277986" y="3646497"/>
              <a:ext cx="1215730" cy="935071"/>
            </a:xfrm>
            <a:prstGeom prst="rect">
              <a:avLst/>
            </a:prstGeom>
            <a:noFill/>
            <a:ln w="9525">
              <a:solidFill>
                <a:schemeClr val="tx1"/>
              </a:solidFill>
              <a:miter lim="800000"/>
              <a:headEnd/>
              <a:tailEnd/>
            </a:ln>
            <a:effectLst/>
          </p:spPr>
        </p:pic>
        <p:pic>
          <p:nvPicPr>
            <p:cNvPr id="6166" name="Picture 104"/>
            <p:cNvPicPr>
              <a:picLocks noChangeAspect="1" noChangeArrowheads="1"/>
            </p:cNvPicPr>
            <p:nvPr/>
          </p:nvPicPr>
          <p:blipFill>
            <a:blip r:embed="rId9" cstate="email"/>
            <a:srcRect/>
            <a:stretch>
              <a:fillRect/>
            </a:stretch>
          </p:blipFill>
          <p:spPr bwMode="auto">
            <a:xfrm>
              <a:off x="1043285" y="4581567"/>
              <a:ext cx="1234701" cy="935071"/>
            </a:xfrm>
            <a:prstGeom prst="rect">
              <a:avLst/>
            </a:prstGeom>
            <a:noFill/>
            <a:ln w="9525">
              <a:solidFill>
                <a:schemeClr val="tx1"/>
              </a:solidFill>
              <a:miter lim="800000"/>
              <a:headEnd/>
              <a:tailEnd/>
            </a:ln>
            <a:effectLst/>
          </p:spPr>
        </p:pic>
        <p:pic>
          <p:nvPicPr>
            <p:cNvPr id="6167" name="Picture 105"/>
            <p:cNvPicPr>
              <a:picLocks noChangeAspect="1" noChangeArrowheads="1"/>
            </p:cNvPicPr>
            <p:nvPr/>
          </p:nvPicPr>
          <p:blipFill>
            <a:blip r:embed="rId10" cstate="email"/>
            <a:srcRect/>
            <a:stretch>
              <a:fillRect/>
            </a:stretch>
          </p:blipFill>
          <p:spPr bwMode="auto">
            <a:xfrm>
              <a:off x="2277986" y="4581567"/>
              <a:ext cx="1215730" cy="935071"/>
            </a:xfrm>
            <a:prstGeom prst="rect">
              <a:avLst/>
            </a:prstGeom>
            <a:noFill/>
            <a:ln w="9525">
              <a:solidFill>
                <a:schemeClr val="tx1"/>
              </a:solidFill>
              <a:miter lim="800000"/>
              <a:headEnd/>
              <a:tailEnd/>
            </a:ln>
            <a:effectLst/>
          </p:spPr>
        </p:pic>
      </p:grpSp>
      <p:grpSp>
        <p:nvGrpSpPr>
          <p:cNvPr id="4" name="群組 7"/>
          <p:cNvGrpSpPr>
            <a:grpSpLocks/>
          </p:cNvGrpSpPr>
          <p:nvPr/>
        </p:nvGrpSpPr>
        <p:grpSpPr bwMode="auto">
          <a:xfrm>
            <a:off x="5148263" y="4509120"/>
            <a:ext cx="3109912" cy="2316162"/>
            <a:chOff x="6012159" y="3645024"/>
            <a:chExt cx="2499447" cy="1791242"/>
          </a:xfrm>
        </p:grpSpPr>
        <p:pic>
          <p:nvPicPr>
            <p:cNvPr id="6159" name="Picture 16"/>
            <p:cNvPicPr>
              <a:picLocks noChangeAspect="1" noChangeArrowheads="1"/>
            </p:cNvPicPr>
            <p:nvPr/>
          </p:nvPicPr>
          <p:blipFill>
            <a:blip r:embed="rId11" cstate="email"/>
            <a:srcRect/>
            <a:stretch>
              <a:fillRect/>
            </a:stretch>
          </p:blipFill>
          <p:spPr bwMode="auto">
            <a:xfrm>
              <a:off x="7285828" y="4550060"/>
              <a:ext cx="1225778" cy="886205"/>
            </a:xfrm>
            <a:prstGeom prst="rect">
              <a:avLst/>
            </a:prstGeom>
            <a:noFill/>
            <a:ln w="9525">
              <a:solidFill>
                <a:schemeClr val="tx1"/>
              </a:solidFill>
              <a:miter lim="800000"/>
              <a:headEnd/>
              <a:tailEnd/>
            </a:ln>
          </p:spPr>
        </p:pic>
        <p:grpSp>
          <p:nvGrpSpPr>
            <p:cNvPr id="5" name="群組 6"/>
            <p:cNvGrpSpPr>
              <a:grpSpLocks/>
            </p:cNvGrpSpPr>
            <p:nvPr/>
          </p:nvGrpSpPr>
          <p:grpSpPr bwMode="auto">
            <a:xfrm>
              <a:off x="6012159" y="3645024"/>
              <a:ext cx="2499447" cy="1791242"/>
              <a:chOff x="6012159" y="3645024"/>
              <a:chExt cx="2499447" cy="1791242"/>
            </a:xfrm>
          </p:grpSpPr>
          <p:pic>
            <p:nvPicPr>
              <p:cNvPr id="6161" name="Picture 15"/>
              <p:cNvPicPr>
                <a:picLocks noChangeAspect="1" noChangeArrowheads="1"/>
              </p:cNvPicPr>
              <p:nvPr/>
            </p:nvPicPr>
            <p:blipFill>
              <a:blip r:embed="rId12" cstate="email"/>
              <a:srcRect/>
              <a:stretch>
                <a:fillRect/>
              </a:stretch>
            </p:blipFill>
            <p:spPr bwMode="auto">
              <a:xfrm>
                <a:off x="6012161" y="4543060"/>
                <a:ext cx="1268339" cy="893206"/>
              </a:xfrm>
              <a:prstGeom prst="rect">
                <a:avLst/>
              </a:prstGeom>
              <a:noFill/>
              <a:ln w="9525">
                <a:solidFill>
                  <a:schemeClr val="tx1"/>
                </a:solidFill>
                <a:miter lim="800000"/>
                <a:headEnd/>
                <a:tailEnd/>
              </a:ln>
            </p:spPr>
          </p:pic>
          <p:pic>
            <p:nvPicPr>
              <p:cNvPr id="6162" name="Picture 14"/>
              <p:cNvPicPr>
                <a:picLocks noChangeAspect="1" noChangeArrowheads="1"/>
              </p:cNvPicPr>
              <p:nvPr/>
            </p:nvPicPr>
            <p:blipFill>
              <a:blip r:embed="rId13" cstate="email"/>
              <a:srcRect/>
              <a:stretch>
                <a:fillRect/>
              </a:stretch>
            </p:blipFill>
            <p:spPr bwMode="auto">
              <a:xfrm>
                <a:off x="6012159" y="3645024"/>
                <a:ext cx="1273668" cy="898035"/>
              </a:xfrm>
              <a:prstGeom prst="rect">
                <a:avLst/>
              </a:prstGeom>
              <a:noFill/>
              <a:ln w="9525">
                <a:solidFill>
                  <a:schemeClr val="tx1"/>
                </a:solidFill>
                <a:miter lim="800000"/>
                <a:headEnd/>
                <a:tailEnd/>
              </a:ln>
            </p:spPr>
          </p:pic>
          <p:pic>
            <p:nvPicPr>
              <p:cNvPr id="6163" name="Picture 18"/>
              <p:cNvPicPr>
                <a:picLocks noChangeAspect="1" noChangeArrowheads="1"/>
              </p:cNvPicPr>
              <p:nvPr/>
            </p:nvPicPr>
            <p:blipFill>
              <a:blip r:embed="rId14" cstate="email"/>
              <a:srcRect/>
              <a:stretch>
                <a:fillRect/>
              </a:stretch>
            </p:blipFill>
            <p:spPr bwMode="auto">
              <a:xfrm>
                <a:off x="7285828" y="3646497"/>
                <a:ext cx="1225778" cy="896562"/>
              </a:xfrm>
              <a:prstGeom prst="rect">
                <a:avLst/>
              </a:prstGeom>
              <a:noFill/>
              <a:ln w="9525">
                <a:solidFill>
                  <a:schemeClr val="tx1"/>
                </a:solidFill>
                <a:miter lim="800000"/>
                <a:headEnd/>
                <a:tailEnd/>
              </a:ln>
            </p:spPr>
          </p:pic>
        </p:grpSp>
      </p:grpSp>
      <p:grpSp>
        <p:nvGrpSpPr>
          <p:cNvPr id="6" name="Group 114"/>
          <p:cNvGrpSpPr>
            <a:grpSpLocks/>
          </p:cNvGrpSpPr>
          <p:nvPr/>
        </p:nvGrpSpPr>
        <p:grpSpPr bwMode="auto">
          <a:xfrm>
            <a:off x="5148064" y="1688901"/>
            <a:ext cx="3095625" cy="2316163"/>
            <a:chOff x="1973" y="754"/>
            <a:chExt cx="6441" cy="4790"/>
          </a:xfrm>
        </p:grpSpPr>
        <p:pic>
          <p:nvPicPr>
            <p:cNvPr id="6155" name="Picture 110"/>
            <p:cNvPicPr>
              <a:picLocks noChangeAspect="1" noChangeArrowheads="1"/>
            </p:cNvPicPr>
            <p:nvPr/>
          </p:nvPicPr>
          <p:blipFill>
            <a:blip r:embed="rId15" cstate="email"/>
            <a:srcRect/>
            <a:stretch>
              <a:fillRect/>
            </a:stretch>
          </p:blipFill>
          <p:spPr bwMode="auto">
            <a:xfrm>
              <a:off x="1973" y="754"/>
              <a:ext cx="3220" cy="2449"/>
            </a:xfrm>
            <a:prstGeom prst="rect">
              <a:avLst/>
            </a:prstGeom>
            <a:noFill/>
            <a:ln w="9525">
              <a:solidFill>
                <a:schemeClr val="tx1"/>
              </a:solidFill>
              <a:miter lim="800000"/>
              <a:headEnd/>
              <a:tailEnd/>
            </a:ln>
            <a:effectLst/>
          </p:spPr>
        </p:pic>
        <p:pic>
          <p:nvPicPr>
            <p:cNvPr id="6156" name="Picture 111"/>
            <p:cNvPicPr>
              <a:picLocks noChangeAspect="1" noChangeArrowheads="1"/>
            </p:cNvPicPr>
            <p:nvPr/>
          </p:nvPicPr>
          <p:blipFill>
            <a:blip r:embed="rId16" cstate="email"/>
            <a:srcRect/>
            <a:stretch>
              <a:fillRect/>
            </a:stretch>
          </p:blipFill>
          <p:spPr bwMode="auto">
            <a:xfrm>
              <a:off x="5193" y="754"/>
              <a:ext cx="3221" cy="2449"/>
            </a:xfrm>
            <a:prstGeom prst="rect">
              <a:avLst/>
            </a:prstGeom>
            <a:noFill/>
            <a:ln w="9525">
              <a:solidFill>
                <a:schemeClr val="tx1"/>
              </a:solidFill>
              <a:miter lim="800000"/>
              <a:headEnd/>
              <a:tailEnd/>
            </a:ln>
            <a:effectLst/>
          </p:spPr>
        </p:pic>
        <p:pic>
          <p:nvPicPr>
            <p:cNvPr id="6157" name="Picture 112"/>
            <p:cNvPicPr>
              <a:picLocks noChangeAspect="1" noChangeArrowheads="1"/>
            </p:cNvPicPr>
            <p:nvPr/>
          </p:nvPicPr>
          <p:blipFill>
            <a:blip r:embed="rId17" cstate="email"/>
            <a:srcRect/>
            <a:stretch>
              <a:fillRect/>
            </a:stretch>
          </p:blipFill>
          <p:spPr bwMode="auto">
            <a:xfrm>
              <a:off x="1973" y="3095"/>
              <a:ext cx="3221" cy="2449"/>
            </a:xfrm>
            <a:prstGeom prst="rect">
              <a:avLst/>
            </a:prstGeom>
            <a:noFill/>
            <a:ln w="9525">
              <a:solidFill>
                <a:schemeClr val="tx1"/>
              </a:solidFill>
              <a:miter lim="800000"/>
              <a:headEnd/>
              <a:tailEnd/>
            </a:ln>
            <a:effectLst/>
          </p:spPr>
        </p:pic>
        <p:pic>
          <p:nvPicPr>
            <p:cNvPr id="6158" name="Picture 113"/>
            <p:cNvPicPr>
              <a:picLocks noChangeAspect="1" noChangeArrowheads="1"/>
            </p:cNvPicPr>
            <p:nvPr/>
          </p:nvPicPr>
          <p:blipFill>
            <a:blip r:embed="rId18" cstate="email"/>
            <a:srcRect/>
            <a:stretch>
              <a:fillRect/>
            </a:stretch>
          </p:blipFill>
          <p:spPr bwMode="auto">
            <a:xfrm>
              <a:off x="5193" y="3083"/>
              <a:ext cx="3221" cy="2449"/>
            </a:xfrm>
            <a:prstGeom prst="rect">
              <a:avLst/>
            </a:prstGeom>
            <a:noFill/>
            <a:ln w="9525">
              <a:solidFill>
                <a:schemeClr val="tx1"/>
              </a:solidFill>
              <a:miter lim="800000"/>
              <a:headEnd/>
              <a:tailEnd/>
            </a:ln>
            <a:effectLst/>
          </p:spPr>
        </p:pic>
      </p:grpSp>
      <p:sp>
        <p:nvSpPr>
          <p:cNvPr id="6153" name="矩形 9"/>
          <p:cNvSpPr>
            <a:spLocks noChangeArrowheads="1"/>
          </p:cNvSpPr>
          <p:nvPr/>
        </p:nvSpPr>
        <p:spPr bwMode="auto">
          <a:xfrm>
            <a:off x="683568" y="4098558"/>
            <a:ext cx="4176464" cy="338554"/>
          </a:xfrm>
          <a:prstGeom prst="rect">
            <a:avLst/>
          </a:prstGeom>
          <a:noFill/>
          <a:ln w="9525">
            <a:noFill/>
            <a:miter lim="800000"/>
            <a:headEnd/>
            <a:tailEnd/>
          </a:ln>
        </p:spPr>
        <p:txBody>
          <a:bodyPr wrap="square">
            <a:spAutoFit/>
          </a:bodyPr>
          <a:lstStyle/>
          <a:p>
            <a:pPr fontAlgn="ctr"/>
            <a:r>
              <a:rPr lang="en-US" altLang="zh-TW" sz="1600" b="1" dirty="0" smtClean="0">
                <a:latin typeface="標楷體" pitchFamily="65" charset="-120"/>
                <a:ea typeface="標楷體" pitchFamily="65" charset="-120"/>
              </a:rPr>
              <a:t>100</a:t>
            </a:r>
            <a:r>
              <a:rPr lang="zh-TW" altLang="en-US" sz="1600" b="1" dirty="0" smtClean="0">
                <a:latin typeface="標楷體" pitchFamily="65" charset="-120"/>
                <a:ea typeface="標楷體" pitchFamily="65" charset="-120"/>
              </a:rPr>
              <a:t>年度 歷史建築</a:t>
            </a:r>
            <a:r>
              <a:rPr lang="zh-TW" altLang="en-US" sz="1600" b="1" dirty="0">
                <a:latin typeface="標楷體" pitchFamily="65" charset="-120"/>
                <a:ea typeface="標楷體" pitchFamily="65" charset="-120"/>
              </a:rPr>
              <a:t>潮州街</a:t>
            </a:r>
            <a:r>
              <a:rPr lang="en-US" altLang="zh-TW" sz="1600" b="1" dirty="0">
                <a:latin typeface="標楷體" pitchFamily="65" charset="-120"/>
                <a:ea typeface="標楷體" pitchFamily="65" charset="-120"/>
              </a:rPr>
              <a:t>7</a:t>
            </a:r>
            <a:r>
              <a:rPr lang="zh-TW" altLang="en-US" sz="1600" b="1" dirty="0">
                <a:latin typeface="標楷體" pitchFamily="65" charset="-120"/>
                <a:ea typeface="標楷體" pitchFamily="65" charset="-120"/>
              </a:rPr>
              <a:t>號研究調查</a:t>
            </a:r>
            <a:endParaRPr lang="zh-TW" altLang="en-US" sz="1600" b="1" dirty="0">
              <a:solidFill>
                <a:srgbClr val="000000"/>
              </a:solidFill>
              <a:latin typeface="標楷體" pitchFamily="65" charset="-120"/>
              <a:ea typeface="標楷體" pitchFamily="65" charset="-120"/>
            </a:endParaRPr>
          </a:p>
        </p:txBody>
      </p:sp>
      <p:sp>
        <p:nvSpPr>
          <p:cNvPr id="6154" name="矩形 10"/>
          <p:cNvSpPr>
            <a:spLocks noChangeArrowheads="1"/>
          </p:cNvSpPr>
          <p:nvPr/>
        </p:nvSpPr>
        <p:spPr bwMode="auto">
          <a:xfrm>
            <a:off x="5087168" y="3996353"/>
            <a:ext cx="3301256" cy="553998"/>
          </a:xfrm>
          <a:prstGeom prst="rect">
            <a:avLst/>
          </a:prstGeom>
          <a:noFill/>
          <a:ln w="9525">
            <a:noFill/>
            <a:miter lim="800000"/>
            <a:headEnd/>
            <a:tailEnd/>
          </a:ln>
        </p:spPr>
        <p:txBody>
          <a:bodyPr wrap="square">
            <a:spAutoFit/>
          </a:bodyPr>
          <a:lstStyle/>
          <a:p>
            <a:pPr fontAlgn="ctr"/>
            <a:r>
              <a:rPr lang="en-US" altLang="zh-TW" sz="1500" b="1" dirty="0" smtClean="0">
                <a:latin typeface="標楷體" pitchFamily="65" charset="-120"/>
                <a:ea typeface="標楷體" pitchFamily="65" charset="-120"/>
              </a:rPr>
              <a:t>100</a:t>
            </a:r>
            <a:r>
              <a:rPr lang="zh-TW" altLang="en-US" sz="1500" b="1" dirty="0" smtClean="0">
                <a:latin typeface="標楷體" pitchFamily="65" charset="-120"/>
                <a:ea typeface="標楷體" pitchFamily="65" charset="-120"/>
              </a:rPr>
              <a:t>年度新</a:t>
            </a:r>
            <a:r>
              <a:rPr lang="zh-TW" altLang="en-US" sz="1500" b="1" dirty="0">
                <a:latin typeface="標楷體" pitchFamily="65" charset="-120"/>
                <a:ea typeface="標楷體" pitchFamily="65" charset="-120"/>
              </a:rPr>
              <a:t>埔宗祠博物館</a:t>
            </a:r>
            <a:r>
              <a:rPr lang="en-US" altLang="zh-TW" sz="1500" b="1" dirty="0">
                <a:latin typeface="標楷體" pitchFamily="65" charset="-120"/>
                <a:ea typeface="標楷體" pitchFamily="65" charset="-120"/>
              </a:rPr>
              <a:t>-</a:t>
            </a:r>
            <a:r>
              <a:rPr lang="zh-TW" altLang="en-US" sz="1500" b="1" dirty="0">
                <a:latin typeface="標楷體" pitchFamily="65" charset="-120"/>
                <a:ea typeface="標楷體" pitchFamily="65" charset="-120"/>
              </a:rPr>
              <a:t>潘屋修復及再利用計畫</a:t>
            </a:r>
            <a:endParaRPr lang="zh-TW" altLang="en-US" sz="1500" b="1" dirty="0">
              <a:solidFill>
                <a:srgbClr val="000000"/>
              </a:solidFill>
              <a:latin typeface="標楷體" pitchFamily="65" charset="-120"/>
              <a:ea typeface="標楷體" pitchFamily="65" charset="-120"/>
            </a:endParaRPr>
          </a:p>
        </p:txBody>
      </p:sp>
      <p:sp>
        <p:nvSpPr>
          <p:cNvPr id="29" name="投影片編號版面配置區 28"/>
          <p:cNvSpPr>
            <a:spLocks noGrp="1"/>
          </p:cNvSpPr>
          <p:nvPr>
            <p:ph type="sldNum" sz="quarter" idx="12"/>
          </p:nvPr>
        </p:nvSpPr>
        <p:spPr/>
        <p:txBody>
          <a:bodyPr/>
          <a:lstStyle/>
          <a:p>
            <a:pPr>
              <a:defRPr/>
            </a:pPr>
            <a:fld id="{FDB1626E-84F2-471B-9939-33CBF06C2A4D}" type="slidenum">
              <a:rPr lang="zh-TW" altLang="en-US" smtClean="0"/>
              <a:pPr>
                <a:defRPr/>
              </a:pPr>
              <a:t>40</a:t>
            </a:fld>
            <a:endParaRPr lang="zh-TW" altLang="en-US"/>
          </a:p>
        </p:txBody>
      </p:sp>
      <p:sp>
        <p:nvSpPr>
          <p:cNvPr id="31" name="文字方塊 30"/>
          <p:cNvSpPr txBox="1"/>
          <p:nvPr/>
        </p:nvSpPr>
        <p:spPr>
          <a:xfrm>
            <a:off x="755576" y="1127066"/>
            <a:ext cx="3365024" cy="861774"/>
          </a:xfrm>
          <a:prstGeom prst="rect">
            <a:avLst/>
          </a:prstGeom>
          <a:noFill/>
        </p:spPr>
        <p:txBody>
          <a:bodyPr wrap="none" rtlCol="0">
            <a:spAutoFit/>
          </a:bodyPr>
          <a:lstStyle/>
          <a:p>
            <a:r>
              <a:rPr lang="en-US" altLang="zh-TW" sz="1600" b="1" dirty="0" smtClean="0">
                <a:latin typeface="標楷體" pitchFamily="65" charset="-120"/>
                <a:ea typeface="標楷體" pitchFamily="65" charset="-120"/>
              </a:rPr>
              <a:t>98</a:t>
            </a:r>
            <a:r>
              <a:rPr lang="zh-TW" altLang="en-US" sz="1600" b="1" dirty="0" smtClean="0">
                <a:latin typeface="標楷體" pitchFamily="65" charset="-120"/>
                <a:ea typeface="標楷體" pitchFamily="65" charset="-120"/>
              </a:rPr>
              <a:t>年度 基隆市靈泉禪寺佛殿、開山</a:t>
            </a:r>
            <a:endParaRPr lang="en-US" altLang="zh-TW" sz="1600" b="1" dirty="0" smtClean="0">
              <a:latin typeface="標楷體" pitchFamily="65" charset="-120"/>
              <a:ea typeface="標楷體" pitchFamily="65" charset="-120"/>
            </a:endParaRPr>
          </a:p>
          <a:p>
            <a:r>
              <a:rPr lang="zh-TW" altLang="en-US" sz="1600" b="1" dirty="0" smtClean="0">
                <a:latin typeface="標楷體" pitchFamily="65" charset="-120"/>
                <a:ea typeface="標楷體" pitchFamily="65" charset="-120"/>
              </a:rPr>
              <a:t>堂、三塔調查研究計畫</a:t>
            </a:r>
          </a:p>
          <a:p>
            <a:endParaRPr lang="zh-TW" altLang="en-US" dirty="0"/>
          </a:p>
        </p:txBody>
      </p:sp>
      <p:sp>
        <p:nvSpPr>
          <p:cNvPr id="32" name="文字方塊 31"/>
          <p:cNvSpPr txBox="1"/>
          <p:nvPr/>
        </p:nvSpPr>
        <p:spPr>
          <a:xfrm>
            <a:off x="5004049" y="1127066"/>
            <a:ext cx="3456384" cy="861774"/>
          </a:xfrm>
          <a:prstGeom prst="rect">
            <a:avLst/>
          </a:prstGeom>
          <a:noFill/>
        </p:spPr>
        <p:txBody>
          <a:bodyPr wrap="square" rtlCol="0">
            <a:spAutoFit/>
          </a:bodyPr>
          <a:lstStyle/>
          <a:p>
            <a:r>
              <a:rPr lang="en-US" altLang="zh-TW" sz="1600" b="1" dirty="0" smtClean="0">
                <a:latin typeface="標楷體" pitchFamily="65" charset="-120"/>
                <a:ea typeface="標楷體" pitchFamily="65" charset="-120"/>
              </a:rPr>
              <a:t>98</a:t>
            </a:r>
            <a:r>
              <a:rPr lang="zh-TW" altLang="en-US" sz="1600" b="1" dirty="0" smtClean="0">
                <a:latin typeface="標楷體" pitchFamily="65" charset="-120"/>
                <a:ea typeface="標楷體" pitchFamily="65" charset="-120"/>
              </a:rPr>
              <a:t>年度 市定古蹟婦聯總會調查研究修復及再利用計畫</a:t>
            </a:r>
          </a:p>
          <a:p>
            <a:endParaRPr lang="zh-TW" alt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線接點 3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29" name="圖片 28"/>
          <p:cNvPicPr>
            <a:picLocks noChangeAspect="1"/>
          </p:cNvPicPr>
          <p:nvPr/>
        </p:nvPicPr>
        <p:blipFill rotWithShape="1">
          <a:blip r:embed="rId3" cstate="email">
            <a:extLst>
              <a:ext uri="{28A0092B-C50C-407E-A947-70E740481C1C}">
                <a14:useLocalDpi xmlns="" xmlns:a14="http://schemas.microsoft.com/office/drawing/2010/main"/>
              </a:ext>
            </a:extLst>
          </a:blip>
          <a:srcRect/>
          <a:stretch/>
        </p:blipFill>
        <p:spPr>
          <a:xfrm>
            <a:off x="2984329" y="4033257"/>
            <a:ext cx="1600000" cy="900000"/>
          </a:xfrm>
          <a:prstGeom prst="rect">
            <a:avLst/>
          </a:prstGeom>
        </p:spPr>
      </p:pic>
      <p:pic>
        <p:nvPicPr>
          <p:cNvPr id="27" name="圖片 26"/>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a:off x="1385557" y="4032647"/>
            <a:ext cx="1600000" cy="900000"/>
          </a:xfrm>
          <a:prstGeom prst="rect">
            <a:avLst/>
          </a:prstGeom>
        </p:spPr>
      </p:pic>
      <p:pic>
        <p:nvPicPr>
          <p:cNvPr id="25" name="圖片 24"/>
          <p:cNvPicPr>
            <a:picLocks noChangeAspect="1"/>
          </p:cNvPicPr>
          <p:nvPr/>
        </p:nvPicPr>
        <p:blipFill rotWithShape="1">
          <a:blip r:embed="rId5" cstate="email">
            <a:extLst>
              <a:ext uri="{28A0092B-C50C-407E-A947-70E740481C1C}">
                <a14:useLocalDpi xmlns="" xmlns:a14="http://schemas.microsoft.com/office/drawing/2010/main"/>
              </a:ext>
            </a:extLst>
          </a:blip>
          <a:srcRect/>
          <a:stretch/>
        </p:blipFill>
        <p:spPr>
          <a:xfrm>
            <a:off x="6245990" y="4995702"/>
            <a:ext cx="2400000" cy="1800000"/>
          </a:xfrm>
          <a:prstGeom prst="rect">
            <a:avLst/>
          </a:prstGeom>
        </p:spPr>
      </p:pic>
      <p:pic>
        <p:nvPicPr>
          <p:cNvPr id="24" name="圖片 23"/>
          <p:cNvPicPr>
            <a:picLocks noChangeAspect="1"/>
          </p:cNvPicPr>
          <p:nvPr/>
        </p:nvPicPr>
        <p:blipFill rotWithShape="1">
          <a:blip r:embed="rId6" cstate="email">
            <a:extLst>
              <a:ext uri="{28A0092B-C50C-407E-A947-70E740481C1C}">
                <a14:useLocalDpi xmlns="" xmlns:a14="http://schemas.microsoft.com/office/drawing/2010/main"/>
              </a:ext>
            </a:extLst>
          </a:blip>
          <a:srcRect/>
          <a:stretch/>
        </p:blipFill>
        <p:spPr>
          <a:xfrm>
            <a:off x="3831753" y="4995702"/>
            <a:ext cx="2400000" cy="1800000"/>
          </a:xfrm>
          <a:prstGeom prst="rect">
            <a:avLst/>
          </a:prstGeom>
        </p:spPr>
      </p:pic>
      <p:sp>
        <p:nvSpPr>
          <p:cNvPr id="6146" name="文字方塊 12"/>
          <p:cNvSpPr txBox="1">
            <a:spLocks noChangeArrowheads="1"/>
          </p:cNvSpPr>
          <p:nvPr/>
        </p:nvSpPr>
        <p:spPr bwMode="auto">
          <a:xfrm>
            <a:off x="0" y="131781"/>
            <a:ext cx="9144000" cy="892552"/>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a:t>
            </a:r>
            <a:r>
              <a:rPr lang="zh-TW" altLang="en-US" sz="4000">
                <a:latin typeface="標楷體" pitchFamily="65" charset="-120"/>
                <a:ea typeface="標楷體" pitchFamily="65" charset="-120"/>
              </a:rPr>
              <a:t>研發</a:t>
            </a:r>
            <a:r>
              <a:rPr lang="zh-TW" altLang="en-US" sz="4000" smtClean="0">
                <a:latin typeface="標楷體" pitchFamily="65" charset="-120"/>
                <a:ea typeface="標楷體" pitchFamily="65" charset="-120"/>
              </a:rPr>
              <a:t>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pSp>
        <p:nvGrpSpPr>
          <p:cNvPr id="2" name="群組 13"/>
          <p:cNvGrpSpPr/>
          <p:nvPr/>
        </p:nvGrpSpPr>
        <p:grpSpPr>
          <a:xfrm>
            <a:off x="112433" y="1274503"/>
            <a:ext cx="4477471" cy="1804923"/>
            <a:chOff x="5398" y="1624077"/>
            <a:chExt cx="4477471" cy="1804923"/>
          </a:xfrm>
        </p:grpSpPr>
        <p:pic>
          <p:nvPicPr>
            <p:cNvPr id="4" name="圖片 3"/>
            <p:cNvPicPr>
              <a:picLocks noChangeAspect="1"/>
            </p:cNvPicPr>
            <p:nvPr/>
          </p:nvPicPr>
          <p:blipFill>
            <a:blip r:embed="rId7" cstate="email">
              <a:extLst>
                <a:ext uri="{28A0092B-C50C-407E-A947-70E740481C1C}">
                  <a14:useLocalDpi xmlns="" xmlns:a14="http://schemas.microsoft.com/office/drawing/2010/main"/>
                </a:ext>
              </a:extLst>
            </a:blip>
            <a:stretch>
              <a:fillRect/>
            </a:stretch>
          </p:blipFill>
          <p:spPr>
            <a:xfrm>
              <a:off x="5398" y="1629000"/>
              <a:ext cx="1273125" cy="1800000"/>
            </a:xfrm>
            <a:prstGeom prst="rect">
              <a:avLst/>
            </a:prstGeom>
          </p:spPr>
        </p:pic>
        <p:pic>
          <p:nvPicPr>
            <p:cNvPr id="10" name="圖片 9"/>
            <p:cNvPicPr>
              <a:picLocks noChangeAspect="1"/>
            </p:cNvPicPr>
            <p:nvPr/>
          </p:nvPicPr>
          <p:blipFill rotWithShape="1">
            <a:blip r:embed="rId8" cstate="email">
              <a:extLst>
                <a:ext uri="{28A0092B-C50C-407E-A947-70E740481C1C}">
                  <a14:useLocalDpi xmlns="" xmlns:a14="http://schemas.microsoft.com/office/drawing/2010/main"/>
                </a:ext>
              </a:extLst>
            </a:blip>
            <a:stretch/>
          </p:blipFill>
          <p:spPr>
            <a:xfrm>
              <a:off x="1278523" y="1624077"/>
              <a:ext cx="1603248" cy="902208"/>
            </a:xfrm>
            <a:prstGeom prst="rect">
              <a:avLst/>
            </a:prstGeom>
            <a:noFill/>
            <a:ln>
              <a:noFill/>
            </a:ln>
          </p:spPr>
        </p:pic>
        <p:pic>
          <p:nvPicPr>
            <p:cNvPr id="11" name="圖片 10"/>
            <p:cNvPicPr>
              <a:picLocks noChangeAspect="1"/>
            </p:cNvPicPr>
            <p:nvPr/>
          </p:nvPicPr>
          <p:blipFill rotWithShape="1">
            <a:blip r:embed="rId9" cstate="email">
              <a:extLst>
                <a:ext uri="{28A0092B-C50C-407E-A947-70E740481C1C}">
                  <a14:useLocalDpi xmlns="" xmlns:a14="http://schemas.microsoft.com/office/drawing/2010/main"/>
                </a:ext>
              </a:extLst>
            </a:blip>
            <a:srcRect/>
            <a:stretch/>
          </p:blipFill>
          <p:spPr>
            <a:xfrm>
              <a:off x="1278524" y="2524077"/>
              <a:ext cx="1600000" cy="900000"/>
            </a:xfrm>
            <a:prstGeom prst="rect">
              <a:avLst/>
            </a:prstGeom>
          </p:spPr>
        </p:pic>
        <p:pic>
          <p:nvPicPr>
            <p:cNvPr id="12" name="圖片 11"/>
            <p:cNvPicPr>
              <a:picLocks noChangeAspect="1"/>
            </p:cNvPicPr>
            <p:nvPr/>
          </p:nvPicPr>
          <p:blipFill rotWithShape="1">
            <a:blip r:embed="rId10" cstate="email">
              <a:extLst>
                <a:ext uri="{28A0092B-C50C-407E-A947-70E740481C1C}">
                  <a14:useLocalDpi xmlns="" xmlns:a14="http://schemas.microsoft.com/office/drawing/2010/main"/>
                </a:ext>
              </a:extLst>
            </a:blip>
            <a:srcRect/>
            <a:stretch/>
          </p:blipFill>
          <p:spPr>
            <a:xfrm>
              <a:off x="2878524" y="1624077"/>
              <a:ext cx="1604345" cy="902444"/>
            </a:xfrm>
            <a:prstGeom prst="rect">
              <a:avLst/>
            </a:prstGeom>
          </p:spPr>
        </p:pic>
        <p:pic>
          <p:nvPicPr>
            <p:cNvPr id="13" name="圖片 12"/>
            <p:cNvPicPr>
              <a:picLocks noChangeAspect="1"/>
            </p:cNvPicPr>
            <p:nvPr/>
          </p:nvPicPr>
          <p:blipFill rotWithShape="1">
            <a:blip r:embed="rId11" cstate="email">
              <a:extLst>
                <a:ext uri="{28A0092B-C50C-407E-A947-70E740481C1C}">
                  <a14:useLocalDpi xmlns="" xmlns:a14="http://schemas.microsoft.com/office/drawing/2010/main"/>
                </a:ext>
              </a:extLst>
            </a:blip>
            <a:srcRect/>
            <a:stretch/>
          </p:blipFill>
          <p:spPr>
            <a:xfrm>
              <a:off x="2878522" y="2519154"/>
              <a:ext cx="1600001" cy="900001"/>
            </a:xfrm>
            <a:prstGeom prst="rect">
              <a:avLst/>
            </a:prstGeom>
          </p:spPr>
        </p:pic>
      </p:grpSp>
      <p:pic>
        <p:nvPicPr>
          <p:cNvPr id="15" name="圖片 14"/>
          <p:cNvPicPr>
            <a:picLocks noChangeAspect="1"/>
          </p:cNvPicPr>
          <p:nvPr/>
        </p:nvPicPr>
        <p:blipFill>
          <a:blip r:embed="rId12" cstate="email">
            <a:extLst>
              <a:ext uri="{28A0092B-C50C-407E-A947-70E740481C1C}">
                <a14:useLocalDpi xmlns="" xmlns:a14="http://schemas.microsoft.com/office/drawing/2010/main"/>
              </a:ext>
            </a:extLst>
          </a:blip>
          <a:stretch>
            <a:fillRect/>
          </a:stretch>
        </p:blipFill>
        <p:spPr>
          <a:xfrm>
            <a:off x="4716016" y="3135718"/>
            <a:ext cx="2552098" cy="1800000"/>
          </a:xfrm>
          <a:prstGeom prst="rect">
            <a:avLst/>
          </a:prstGeom>
        </p:spPr>
      </p:pic>
      <p:pic>
        <p:nvPicPr>
          <p:cNvPr id="17" name="圖片 16"/>
          <p:cNvPicPr>
            <a:picLocks noChangeAspect="1"/>
          </p:cNvPicPr>
          <p:nvPr/>
        </p:nvPicPr>
        <p:blipFill rotWithShape="1">
          <a:blip r:embed="rId13" cstate="email">
            <a:extLst>
              <a:ext uri="{28A0092B-C50C-407E-A947-70E740481C1C}">
                <a14:useLocalDpi xmlns="" xmlns:a14="http://schemas.microsoft.com/office/drawing/2010/main"/>
              </a:ext>
            </a:extLst>
          </a:blip>
          <a:srcRect l="1440" t="7813" r="1440" b="7813"/>
          <a:stretch/>
        </p:blipFill>
        <p:spPr>
          <a:xfrm>
            <a:off x="7266129" y="3134005"/>
            <a:ext cx="1600000" cy="900000"/>
          </a:xfrm>
          <a:prstGeom prst="rect">
            <a:avLst/>
          </a:prstGeom>
        </p:spPr>
      </p:pic>
      <p:pic>
        <p:nvPicPr>
          <p:cNvPr id="18" name="圖片 17"/>
          <p:cNvPicPr>
            <a:picLocks noChangeAspect="1"/>
          </p:cNvPicPr>
          <p:nvPr/>
        </p:nvPicPr>
        <p:blipFill rotWithShape="1">
          <a:blip r:embed="rId14" cstate="email">
            <a:extLst>
              <a:ext uri="{28A0092B-C50C-407E-A947-70E740481C1C}">
                <a14:useLocalDpi xmlns="" xmlns:a14="http://schemas.microsoft.com/office/drawing/2010/main"/>
              </a:ext>
            </a:extLst>
          </a:blip>
          <a:srcRect l="1989" t="2671" r="8015" b="12955"/>
          <a:stretch/>
        </p:blipFill>
        <p:spPr>
          <a:xfrm>
            <a:off x="7266129" y="4037431"/>
            <a:ext cx="1600000" cy="900000"/>
          </a:xfrm>
          <a:prstGeom prst="rect">
            <a:avLst/>
          </a:prstGeom>
        </p:spPr>
      </p:pic>
      <p:pic>
        <p:nvPicPr>
          <p:cNvPr id="23" name="圖片 22"/>
          <p:cNvPicPr>
            <a:picLocks noChangeAspect="1"/>
          </p:cNvPicPr>
          <p:nvPr/>
        </p:nvPicPr>
        <p:blipFill rotWithShape="1">
          <a:blip r:embed="rId15" cstate="email">
            <a:extLst>
              <a:ext uri="{28A0092B-C50C-407E-A947-70E740481C1C}">
                <a14:useLocalDpi xmlns="" xmlns:a14="http://schemas.microsoft.com/office/drawing/2010/main"/>
              </a:ext>
            </a:extLst>
          </a:blip>
          <a:srcRect/>
          <a:stretch/>
        </p:blipFill>
        <p:spPr>
          <a:xfrm>
            <a:off x="1407202" y="5007882"/>
            <a:ext cx="2400000" cy="1800000"/>
          </a:xfrm>
          <a:prstGeom prst="rect">
            <a:avLst/>
          </a:prstGeom>
        </p:spPr>
      </p:pic>
      <p:pic>
        <p:nvPicPr>
          <p:cNvPr id="1026" name="Picture 2"/>
          <p:cNvPicPr>
            <a:picLocks noChangeAspect="1" noChangeArrowheads="1"/>
          </p:cNvPicPr>
          <p:nvPr/>
        </p:nvPicPr>
        <p:blipFill>
          <a:blip r:embed="rId16" cstate="email">
            <a:extLst>
              <a:ext uri="{28A0092B-C50C-407E-A947-70E740481C1C}">
                <a14:useLocalDpi xmlns="" xmlns:a14="http://schemas.microsoft.com/office/drawing/2010/main"/>
              </a:ext>
            </a:extLst>
          </a:blip>
          <a:srcRect/>
          <a:stretch>
            <a:fillRect/>
          </a:stretch>
        </p:blipFill>
        <p:spPr bwMode="auto">
          <a:xfrm>
            <a:off x="4716016" y="1274503"/>
            <a:ext cx="1270179" cy="180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Picture 3" descr="DSC00065"/>
          <p:cNvPicPr>
            <a:picLocks noChangeAspect="1" noChangeArrowheads="1"/>
          </p:cNvPicPr>
          <p:nvPr/>
        </p:nvPicPr>
        <p:blipFill rotWithShape="1">
          <a:blip r:embed="rId17" cstate="email">
            <a:extLst>
              <a:ext uri="{28A0092B-C50C-407E-A947-70E740481C1C}">
                <a14:useLocalDpi xmlns="" xmlns:a14="http://schemas.microsoft.com/office/drawing/2010/main"/>
              </a:ext>
            </a:extLst>
          </a:blip>
          <a:srcRect/>
          <a:stretch/>
        </p:blipFill>
        <p:spPr bwMode="auto">
          <a:xfrm>
            <a:off x="5987014" y="1277929"/>
            <a:ext cx="1600000" cy="90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8" name="Picture 4" descr="DSC00084"/>
          <p:cNvPicPr>
            <a:picLocks noChangeAspect="1" noChangeArrowheads="1"/>
          </p:cNvPicPr>
          <p:nvPr/>
        </p:nvPicPr>
        <p:blipFill rotWithShape="1">
          <a:blip r:embed="rId18" cstate="email">
            <a:extLst>
              <a:ext uri="{28A0092B-C50C-407E-A947-70E740481C1C}">
                <a14:useLocalDpi xmlns="" xmlns:a14="http://schemas.microsoft.com/office/drawing/2010/main"/>
              </a:ext>
            </a:extLst>
          </a:blip>
          <a:srcRect/>
          <a:stretch/>
        </p:blipFill>
        <p:spPr bwMode="auto">
          <a:xfrm>
            <a:off x="5987014" y="2175734"/>
            <a:ext cx="1600000" cy="90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9" name="Picture 5" descr="DSC00292"/>
          <p:cNvPicPr>
            <a:picLocks noChangeAspect="1" noChangeArrowheads="1"/>
          </p:cNvPicPr>
          <p:nvPr/>
        </p:nvPicPr>
        <p:blipFill>
          <a:blip r:embed="rId19" cstate="email">
            <a:extLst>
              <a:ext uri="{28A0092B-C50C-407E-A947-70E740481C1C}">
                <a14:useLocalDpi xmlns="" xmlns:a14="http://schemas.microsoft.com/office/drawing/2010/main"/>
              </a:ext>
            </a:extLst>
          </a:blip>
          <a:srcRect/>
          <a:stretch>
            <a:fillRect/>
          </a:stretch>
        </p:blipFill>
        <p:spPr bwMode="auto">
          <a:xfrm>
            <a:off x="7587013" y="1274503"/>
            <a:ext cx="1350000" cy="90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0" name="Picture 6" descr="DSC00348"/>
          <p:cNvPicPr>
            <a:picLocks noChangeAspect="1" noChangeArrowheads="1"/>
          </p:cNvPicPr>
          <p:nvPr/>
        </p:nvPicPr>
        <p:blipFill>
          <a:blip r:embed="rId20" cstate="email">
            <a:extLst>
              <a:ext uri="{28A0092B-C50C-407E-A947-70E740481C1C}">
                <a14:useLocalDpi xmlns="" xmlns:a14="http://schemas.microsoft.com/office/drawing/2010/main"/>
              </a:ext>
            </a:extLst>
          </a:blip>
          <a:srcRect/>
          <a:stretch>
            <a:fillRect/>
          </a:stretch>
        </p:blipFill>
        <p:spPr bwMode="auto">
          <a:xfrm>
            <a:off x="7581789" y="2169198"/>
            <a:ext cx="1350000" cy="90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 name="圖片 20"/>
          <p:cNvPicPr>
            <a:picLocks noChangeAspect="1"/>
          </p:cNvPicPr>
          <p:nvPr/>
        </p:nvPicPr>
        <p:blipFill>
          <a:blip r:embed="rId21" cstate="email">
            <a:extLst>
              <a:ext uri="{28A0092B-C50C-407E-A947-70E740481C1C}">
                <a14:useLocalDpi xmlns="" xmlns:a14="http://schemas.microsoft.com/office/drawing/2010/main"/>
              </a:ext>
            </a:extLst>
          </a:blip>
          <a:stretch>
            <a:fillRect/>
          </a:stretch>
        </p:blipFill>
        <p:spPr>
          <a:xfrm>
            <a:off x="111250" y="3135718"/>
            <a:ext cx="1274308" cy="1800000"/>
          </a:xfrm>
          <a:prstGeom prst="rect">
            <a:avLst/>
          </a:prstGeom>
        </p:spPr>
      </p:pic>
      <p:pic>
        <p:nvPicPr>
          <p:cNvPr id="22" name="圖片 21"/>
          <p:cNvPicPr>
            <a:picLocks noChangeAspect="1"/>
          </p:cNvPicPr>
          <p:nvPr/>
        </p:nvPicPr>
        <p:blipFill rotWithShape="1">
          <a:blip r:embed="rId22" cstate="email">
            <a:duotone>
              <a:prstClr val="black"/>
              <a:schemeClr val="accent3">
                <a:tint val="45000"/>
                <a:satMod val="400000"/>
              </a:schemeClr>
            </a:duotone>
            <a:extLst>
              <a:ext uri="{28A0092B-C50C-407E-A947-70E740481C1C}">
                <a14:useLocalDpi xmlns="" xmlns:a14="http://schemas.microsoft.com/office/drawing/2010/main"/>
              </a:ext>
            </a:extLst>
          </a:blip>
          <a:srcRect/>
          <a:stretch/>
        </p:blipFill>
        <p:spPr>
          <a:xfrm>
            <a:off x="110558" y="5001622"/>
            <a:ext cx="1275000" cy="1800000"/>
          </a:xfrm>
          <a:prstGeom prst="rect">
            <a:avLst/>
          </a:prstGeom>
        </p:spPr>
      </p:pic>
      <p:sp>
        <p:nvSpPr>
          <p:cNvPr id="7" name="文字方塊 6"/>
          <p:cNvSpPr txBox="1"/>
          <p:nvPr/>
        </p:nvSpPr>
        <p:spPr>
          <a:xfrm>
            <a:off x="110559" y="6624661"/>
            <a:ext cx="8535432" cy="184666"/>
          </a:xfrm>
          <a:prstGeom prst="rect">
            <a:avLst/>
          </a:prstGeom>
          <a:solidFill>
            <a:schemeClr val="bg1">
              <a:alpha val="70000"/>
            </a:schemeClr>
          </a:solidFill>
        </p:spPr>
        <p:txBody>
          <a:bodyPr vert="horz" wrap="square" lIns="36000" tIns="0" rIns="36000" bIns="0" rtlCol="0">
            <a:spAutoFit/>
          </a:bodyPr>
          <a:lstStyle>
            <a:defPPr>
              <a:defRPr lang="zh-TW"/>
            </a:defPPr>
            <a:lvl1pPr>
              <a:defRPr sz="1200">
                <a:latin typeface="標楷體" panose="03000509000000000000" pitchFamily="65" charset="-120"/>
                <a:ea typeface="標楷體" panose="03000509000000000000" pitchFamily="65" charset="-120"/>
              </a:defRPr>
            </a:lvl1pPr>
          </a:lstStyle>
          <a:p>
            <a:r>
              <a:rPr lang="en-US" altLang="zh-TW" dirty="0"/>
              <a:t>101</a:t>
            </a:r>
            <a:r>
              <a:rPr lang="zh-TW" altLang="en-US" dirty="0"/>
              <a:t> 國科會跨領域</a:t>
            </a:r>
            <a:r>
              <a:rPr lang="zh-TW" altLang="en-US" dirty="0" smtClean="0"/>
              <a:t>計畫</a:t>
            </a:r>
            <a:r>
              <a:rPr lang="zh-TW" altLang="en-US" sz="1100" dirty="0" smtClean="0"/>
              <a:t>「</a:t>
            </a:r>
            <a:r>
              <a:rPr lang="zh-TW" altLang="en-US" sz="1100" dirty="0"/>
              <a:t>從</a:t>
            </a:r>
            <a:r>
              <a:rPr lang="en-US" altLang="zh-TW" sz="1100" dirty="0"/>
              <a:t>BIM</a:t>
            </a:r>
            <a:r>
              <a:rPr lang="zh-TW" altLang="en-US" sz="1100" dirty="0"/>
              <a:t>整合觀點探討亞熱帶綠建築與生態社區設計與人文美學之研究」</a:t>
            </a:r>
            <a:endParaRPr lang="en-US" altLang="zh-TW" sz="1100" dirty="0"/>
          </a:p>
        </p:txBody>
      </p:sp>
      <p:sp>
        <p:nvSpPr>
          <p:cNvPr id="3" name="文字方塊 2"/>
          <p:cNvSpPr txBox="1"/>
          <p:nvPr/>
        </p:nvSpPr>
        <p:spPr>
          <a:xfrm>
            <a:off x="111249" y="2887938"/>
            <a:ext cx="4474309" cy="184666"/>
          </a:xfrm>
          <a:prstGeom prst="rect">
            <a:avLst/>
          </a:prstGeom>
          <a:solidFill>
            <a:schemeClr val="bg1">
              <a:alpha val="70000"/>
            </a:schemeClr>
          </a:solidFill>
        </p:spPr>
        <p:txBody>
          <a:bodyPr vert="horz" wrap="square" lIns="36000" tIns="0" rIns="36000" bIns="0" rtlCol="0">
            <a:spAutoFit/>
          </a:bodyPr>
          <a:lstStyle/>
          <a:p>
            <a:r>
              <a:rPr lang="en-US" altLang="zh-TW" sz="1200" dirty="0" smtClean="0">
                <a:latin typeface="標楷體" panose="03000509000000000000" pitchFamily="65" charset="-120"/>
                <a:ea typeface="標楷體" panose="03000509000000000000" pitchFamily="65" charset="-120"/>
              </a:rPr>
              <a:t>101</a:t>
            </a:r>
            <a:r>
              <a:rPr lang="zh-TW" altLang="en-US" sz="1200" dirty="0" smtClean="0">
                <a:latin typeface="標楷體" panose="03000509000000000000" pitchFamily="65" charset="-120"/>
                <a:ea typeface="標楷體" panose="03000509000000000000" pitchFamily="65" charset="-120"/>
              </a:rPr>
              <a:t> 竹</a:t>
            </a:r>
            <a:r>
              <a:rPr lang="zh-TW" altLang="en-US" sz="1200" dirty="0">
                <a:latin typeface="標楷體" panose="03000509000000000000" pitchFamily="65" charset="-120"/>
                <a:ea typeface="標楷體" panose="03000509000000000000" pitchFamily="65" charset="-120"/>
              </a:rPr>
              <a:t>城建設在</a:t>
            </a:r>
            <a:r>
              <a:rPr lang="zh-TW" altLang="en-US" sz="1200" dirty="0" smtClean="0">
                <a:latin typeface="標楷體" panose="03000509000000000000" pitchFamily="65" charset="-120"/>
                <a:ea typeface="標楷體" panose="03000509000000000000" pitchFamily="65" charset="-120"/>
              </a:rPr>
              <a:t>校生畢業生</a:t>
            </a:r>
            <a:r>
              <a:rPr lang="zh-TW" altLang="en-US" sz="1200" dirty="0">
                <a:latin typeface="標楷體" panose="03000509000000000000" pitchFamily="65" charset="-120"/>
                <a:ea typeface="標楷體" panose="03000509000000000000" pitchFamily="65" charset="-120"/>
              </a:rPr>
              <a:t>與就業職場無縫接軌</a:t>
            </a:r>
            <a:r>
              <a:rPr lang="zh-TW" altLang="en-US" sz="1200" dirty="0" smtClean="0">
                <a:latin typeface="標楷體" panose="03000509000000000000" pitchFamily="65" charset="-120"/>
                <a:ea typeface="標楷體" panose="03000509000000000000" pitchFamily="65" charset="-120"/>
              </a:rPr>
              <a:t>計畫</a:t>
            </a:r>
            <a:endParaRPr lang="zh-TW" altLang="en-US" sz="1200" dirty="0">
              <a:latin typeface="標楷體" panose="03000509000000000000" pitchFamily="65" charset="-120"/>
              <a:ea typeface="標楷體" panose="03000509000000000000" pitchFamily="65" charset="-120"/>
            </a:endParaRPr>
          </a:p>
        </p:txBody>
      </p:sp>
      <p:sp>
        <p:nvSpPr>
          <p:cNvPr id="5" name="文字方塊 4"/>
          <p:cNvSpPr txBox="1"/>
          <p:nvPr/>
        </p:nvSpPr>
        <p:spPr>
          <a:xfrm>
            <a:off x="4716016" y="2887938"/>
            <a:ext cx="4215773" cy="184666"/>
          </a:xfrm>
          <a:prstGeom prst="rect">
            <a:avLst/>
          </a:prstGeom>
          <a:solidFill>
            <a:schemeClr val="bg1">
              <a:alpha val="70000"/>
            </a:schemeClr>
          </a:solidFill>
        </p:spPr>
        <p:txBody>
          <a:bodyPr vert="horz" wrap="square" lIns="36000" tIns="0" rIns="36000" bIns="0" rtlCol="0">
            <a:spAutoFit/>
          </a:bodyPr>
          <a:lstStyle>
            <a:defPPr>
              <a:defRPr lang="zh-TW"/>
            </a:defPPr>
            <a:lvl1pPr>
              <a:defRPr sz="1200">
                <a:latin typeface="標楷體" panose="03000509000000000000" pitchFamily="65" charset="-120"/>
                <a:ea typeface="標楷體" panose="03000509000000000000" pitchFamily="65" charset="-120"/>
              </a:defRPr>
            </a:lvl1pPr>
          </a:lstStyle>
          <a:p>
            <a:r>
              <a:rPr lang="en-US" altLang="zh-TW" dirty="0"/>
              <a:t>102</a:t>
            </a:r>
            <a:r>
              <a:rPr lang="zh-TW" altLang="en-US" dirty="0"/>
              <a:t> 綠建築規劃設計與</a:t>
            </a:r>
            <a:r>
              <a:rPr lang="en-US" altLang="zh-TW" dirty="0"/>
              <a:t>BIM</a:t>
            </a:r>
            <a:r>
              <a:rPr lang="zh-TW" altLang="en-US" dirty="0"/>
              <a:t>尖端技術研討會</a:t>
            </a:r>
          </a:p>
        </p:txBody>
      </p:sp>
      <p:sp>
        <p:nvSpPr>
          <p:cNvPr id="8" name="文字方塊 7"/>
          <p:cNvSpPr txBox="1"/>
          <p:nvPr/>
        </p:nvSpPr>
        <p:spPr>
          <a:xfrm>
            <a:off x="4716017" y="4742668"/>
            <a:ext cx="4150112" cy="189979"/>
          </a:xfrm>
          <a:prstGeom prst="rect">
            <a:avLst/>
          </a:prstGeom>
          <a:solidFill>
            <a:schemeClr val="bg1">
              <a:alpha val="70000"/>
            </a:schemeClr>
          </a:solidFill>
        </p:spPr>
        <p:txBody>
          <a:bodyPr vert="horz" wrap="square" lIns="36000" tIns="0" rIns="36000" bIns="0" rtlCol="0">
            <a:spAutoFit/>
          </a:bodyPr>
          <a:lstStyle>
            <a:defPPr>
              <a:defRPr lang="zh-TW"/>
            </a:defPPr>
            <a:lvl1pPr>
              <a:defRPr sz="1200">
                <a:latin typeface="標楷體" panose="03000509000000000000" pitchFamily="65" charset="-120"/>
                <a:ea typeface="標楷體" panose="03000509000000000000" pitchFamily="65" charset="-120"/>
              </a:defRPr>
            </a:lvl1pPr>
          </a:lstStyle>
          <a:p>
            <a:r>
              <a:rPr lang="en-US" altLang="zh-TW" dirty="0"/>
              <a:t>102</a:t>
            </a:r>
            <a:r>
              <a:rPr lang="zh-TW" altLang="en-US" dirty="0"/>
              <a:t> 跨領域永續學程</a:t>
            </a:r>
          </a:p>
        </p:txBody>
      </p:sp>
      <p:sp>
        <p:nvSpPr>
          <p:cNvPr id="6" name="文字方塊 5"/>
          <p:cNvSpPr txBox="1"/>
          <p:nvPr/>
        </p:nvSpPr>
        <p:spPr>
          <a:xfrm>
            <a:off x="111248" y="4753513"/>
            <a:ext cx="4473081" cy="184666"/>
          </a:xfrm>
          <a:prstGeom prst="rect">
            <a:avLst/>
          </a:prstGeom>
          <a:solidFill>
            <a:schemeClr val="bg1">
              <a:alpha val="70000"/>
            </a:schemeClr>
          </a:solidFill>
        </p:spPr>
        <p:txBody>
          <a:bodyPr vert="horz" wrap="square" lIns="36000" tIns="0" rIns="36000" bIns="0" rtlCol="0">
            <a:spAutoFit/>
          </a:bodyPr>
          <a:lstStyle>
            <a:defPPr>
              <a:defRPr lang="zh-TW"/>
            </a:defPPr>
            <a:lvl1pPr>
              <a:defRPr sz="1200">
                <a:latin typeface="標楷體" panose="03000509000000000000" pitchFamily="65" charset="-120"/>
                <a:ea typeface="標楷體" panose="03000509000000000000" pitchFamily="65" charset="-120"/>
              </a:defRPr>
            </a:lvl1pPr>
          </a:lstStyle>
          <a:p>
            <a:r>
              <a:rPr lang="en-US" altLang="zh-TW" dirty="0"/>
              <a:t>100</a:t>
            </a:r>
            <a:r>
              <a:rPr lang="zh-TW" altLang="en-US" dirty="0"/>
              <a:t> 都市更新整建維護專業人員培訓計畫</a:t>
            </a:r>
          </a:p>
        </p:txBody>
      </p:sp>
      <p:pic>
        <p:nvPicPr>
          <p:cNvPr id="26" name="圖片 25"/>
          <p:cNvPicPr>
            <a:picLocks noChangeAspect="1"/>
          </p:cNvPicPr>
          <p:nvPr/>
        </p:nvPicPr>
        <p:blipFill rotWithShape="1">
          <a:blip r:embed="rId23" cstate="email">
            <a:extLst>
              <a:ext uri="{28A0092B-C50C-407E-A947-70E740481C1C}">
                <a14:useLocalDpi xmlns="" xmlns:a14="http://schemas.microsoft.com/office/drawing/2010/main"/>
              </a:ext>
            </a:extLst>
          </a:blip>
          <a:srcRect/>
          <a:stretch/>
        </p:blipFill>
        <p:spPr>
          <a:xfrm>
            <a:off x="1385557" y="3134005"/>
            <a:ext cx="1600000" cy="900000"/>
          </a:xfrm>
          <a:prstGeom prst="rect">
            <a:avLst/>
          </a:prstGeom>
        </p:spPr>
      </p:pic>
      <p:pic>
        <p:nvPicPr>
          <p:cNvPr id="30" name="圖片 29"/>
          <p:cNvPicPr>
            <a:picLocks noChangeAspect="1"/>
          </p:cNvPicPr>
          <p:nvPr/>
        </p:nvPicPr>
        <p:blipFill rotWithShape="1">
          <a:blip r:embed="rId24" cstate="email">
            <a:extLst>
              <a:ext uri="{28A0092B-C50C-407E-A947-70E740481C1C}">
                <a14:useLocalDpi xmlns="" xmlns:a14="http://schemas.microsoft.com/office/drawing/2010/main"/>
              </a:ext>
            </a:extLst>
          </a:blip>
          <a:srcRect/>
          <a:stretch/>
        </p:blipFill>
        <p:spPr>
          <a:xfrm>
            <a:off x="2984943" y="3134005"/>
            <a:ext cx="1600000" cy="900000"/>
          </a:xfrm>
          <a:prstGeom prst="rect">
            <a:avLst/>
          </a:prstGeom>
        </p:spPr>
      </p:pic>
      <p:sp>
        <p:nvSpPr>
          <p:cNvPr id="31" name="矩形 30"/>
          <p:cNvSpPr/>
          <p:nvPr/>
        </p:nvSpPr>
        <p:spPr>
          <a:xfrm>
            <a:off x="107504" y="1196752"/>
            <a:ext cx="2492990" cy="369332"/>
          </a:xfrm>
          <a:prstGeom prst="rect">
            <a:avLst/>
          </a:prstGeom>
        </p:spPr>
        <p:txBody>
          <a:bodyPr wrap="none">
            <a:spAutoFit/>
          </a:bodyPr>
          <a:lstStyle/>
          <a:p>
            <a:r>
              <a:rPr lang="zh-TW" altLang="en-US" dirty="0" smtClean="0">
                <a:solidFill>
                  <a:srgbClr val="FF0000"/>
                </a:solidFill>
                <a:latin typeface="標楷體" pitchFamily="65" charset="-120"/>
                <a:ea typeface="標楷體" pitchFamily="65" charset="-120"/>
              </a:rPr>
              <a:t>都市與環境再生研究室</a:t>
            </a:r>
            <a:endParaRPr lang="zh-TW" altLang="en-US" dirty="0"/>
          </a:p>
        </p:txBody>
      </p:sp>
      <p:sp>
        <p:nvSpPr>
          <p:cNvPr id="32" name="投影片編號版面配置區 31"/>
          <p:cNvSpPr>
            <a:spLocks noGrp="1"/>
          </p:cNvSpPr>
          <p:nvPr>
            <p:ph type="sldNum" sz="quarter" idx="12"/>
          </p:nvPr>
        </p:nvSpPr>
        <p:spPr>
          <a:xfrm>
            <a:off x="7010400" y="6381328"/>
            <a:ext cx="2133600" cy="365125"/>
          </a:xfrm>
        </p:spPr>
        <p:txBody>
          <a:bodyPr/>
          <a:lstStyle/>
          <a:p>
            <a:pPr>
              <a:defRPr/>
            </a:pPr>
            <a:fld id="{FDB1626E-84F2-471B-9939-33CBF06C2A4D}" type="slidenum">
              <a:rPr lang="zh-TW" altLang="en-US" smtClean="0"/>
              <a:pPr>
                <a:defRPr/>
              </a:pPr>
              <a:t>41</a:t>
            </a:fld>
            <a:endParaRPr lang="zh-TW" alt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線接點 1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146" name="文字方塊 12"/>
          <p:cNvSpPr txBox="1">
            <a:spLocks noChangeArrowheads="1"/>
          </p:cNvSpPr>
          <p:nvPr/>
        </p:nvSpPr>
        <p:spPr bwMode="auto">
          <a:xfrm>
            <a:off x="0" y="188640"/>
            <a:ext cx="9144000" cy="892552"/>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3" name="矩形 2"/>
          <p:cNvSpPr/>
          <p:nvPr/>
        </p:nvSpPr>
        <p:spPr>
          <a:xfrm>
            <a:off x="323528" y="1124744"/>
            <a:ext cx="4134465" cy="523220"/>
          </a:xfrm>
          <a:prstGeom prst="rect">
            <a:avLst/>
          </a:prstGeom>
        </p:spPr>
        <p:txBody>
          <a:bodyPr wrap="none">
            <a:spAutoFit/>
          </a:bodyPr>
          <a:lstStyle/>
          <a:p>
            <a:r>
              <a:rPr lang="zh-TW" altLang="en-US" sz="2800" dirty="0" smtClean="0">
                <a:solidFill>
                  <a:schemeClr val="bg1"/>
                </a:solidFill>
                <a:latin typeface="標楷體" pitchFamily="65" charset="-120"/>
                <a:ea typeface="標楷體" pitchFamily="65" charset="-120"/>
              </a:rPr>
              <a:t>都市生態實驗室研究成果</a:t>
            </a:r>
            <a:endParaRPr lang="zh-TW" altLang="en-US" sz="2800" dirty="0">
              <a:solidFill>
                <a:schemeClr val="bg1"/>
              </a:solidFill>
            </a:endParaRPr>
          </a:p>
        </p:txBody>
      </p:sp>
      <p:sp>
        <p:nvSpPr>
          <p:cNvPr id="9" name="矩形 9"/>
          <p:cNvSpPr>
            <a:spLocks noChangeArrowheads="1"/>
          </p:cNvSpPr>
          <p:nvPr/>
        </p:nvSpPr>
        <p:spPr bwMode="auto">
          <a:xfrm>
            <a:off x="251520" y="1622495"/>
            <a:ext cx="3312368" cy="830997"/>
          </a:xfrm>
          <a:prstGeom prst="rect">
            <a:avLst/>
          </a:prstGeom>
          <a:noFill/>
          <a:ln w="9525">
            <a:noFill/>
            <a:miter lim="800000"/>
            <a:headEnd/>
            <a:tailEnd/>
          </a:ln>
        </p:spPr>
        <p:txBody>
          <a:bodyPr wrap="square">
            <a:spAutoFit/>
          </a:bodyPr>
          <a:lstStyle/>
          <a:p>
            <a:pPr fontAlgn="ctr"/>
            <a:r>
              <a:rPr lang="en-US" altLang="zh-TW" sz="1600" b="1" dirty="0" smtClean="0">
                <a:latin typeface="標楷體" pitchFamily="65" charset="-120"/>
                <a:ea typeface="標楷體" pitchFamily="65" charset="-120"/>
              </a:rPr>
              <a:t>99-101</a:t>
            </a:r>
            <a:r>
              <a:rPr lang="zh-TW" altLang="en-US" sz="1600" b="1" dirty="0" smtClean="0">
                <a:latin typeface="標楷體" pitchFamily="65" charset="-120"/>
                <a:ea typeface="標楷體" pitchFamily="65" charset="-120"/>
              </a:rPr>
              <a:t>年度 低</a:t>
            </a:r>
            <a:r>
              <a:rPr lang="zh-TW" altLang="en-US" sz="1600" b="1" dirty="0">
                <a:latin typeface="標楷體" pitchFamily="65" charset="-120"/>
                <a:ea typeface="標楷體" pitchFamily="65" charset="-120"/>
              </a:rPr>
              <a:t>碳台灣「建築能源證書－旅館類建築」評估系統及關鍵技術之研究</a:t>
            </a:r>
            <a:endParaRPr lang="zh-TW" altLang="en-US" sz="1600" b="1" dirty="0">
              <a:solidFill>
                <a:srgbClr val="000000"/>
              </a:solidFill>
              <a:latin typeface="標楷體" pitchFamily="65" charset="-120"/>
              <a:ea typeface="標楷體" pitchFamily="65" charset="-120"/>
            </a:endParaRPr>
          </a:p>
        </p:txBody>
      </p:sp>
      <p:sp>
        <p:nvSpPr>
          <p:cNvPr id="10" name="矩形 10"/>
          <p:cNvSpPr>
            <a:spLocks noChangeArrowheads="1"/>
          </p:cNvSpPr>
          <p:nvPr/>
        </p:nvSpPr>
        <p:spPr bwMode="auto">
          <a:xfrm>
            <a:off x="3779912" y="4653136"/>
            <a:ext cx="5076056" cy="584775"/>
          </a:xfrm>
          <a:prstGeom prst="rect">
            <a:avLst/>
          </a:prstGeom>
          <a:noFill/>
          <a:ln w="9525">
            <a:noFill/>
            <a:miter lim="800000"/>
            <a:headEnd/>
            <a:tailEnd/>
          </a:ln>
        </p:spPr>
        <p:txBody>
          <a:bodyPr wrap="square">
            <a:spAutoFit/>
          </a:bodyPr>
          <a:lstStyle/>
          <a:p>
            <a:pPr fontAlgn="ctr"/>
            <a:r>
              <a:rPr lang="en-US" altLang="zh-TW" sz="1600" b="1" dirty="0" smtClean="0">
                <a:latin typeface="標楷體" pitchFamily="65" charset="-120"/>
                <a:ea typeface="標楷體" pitchFamily="65" charset="-120"/>
              </a:rPr>
              <a:t>100</a:t>
            </a:r>
            <a:r>
              <a:rPr lang="zh-TW" altLang="en-US" sz="1600" b="1" dirty="0" smtClean="0">
                <a:latin typeface="標楷體" pitchFamily="65" charset="-120"/>
                <a:ea typeface="標楷體" pitchFamily="65" charset="-120"/>
              </a:rPr>
              <a:t>年度 泰</a:t>
            </a:r>
            <a:r>
              <a:rPr lang="zh-TW" altLang="en-US" sz="1600" b="1" dirty="0">
                <a:latin typeface="標楷體" pitchFamily="65" charset="-120"/>
                <a:ea typeface="標楷體" pitchFamily="65" charset="-120"/>
              </a:rPr>
              <a:t>雅族部落建築、農耕及祭儀互動遊戲教學平台</a:t>
            </a:r>
            <a:r>
              <a:rPr lang="zh-TW" altLang="en-US" sz="1600" b="1" dirty="0" smtClean="0">
                <a:latin typeface="標楷體" pitchFamily="65" charset="-120"/>
                <a:ea typeface="標楷體" pitchFamily="65" charset="-120"/>
              </a:rPr>
              <a:t>建置 </a:t>
            </a:r>
            <a:r>
              <a:rPr lang="en-US" altLang="zh-TW" sz="1600" b="1" dirty="0" smtClean="0">
                <a:latin typeface="標楷體" pitchFamily="65" charset="-120"/>
                <a:ea typeface="標楷體" pitchFamily="65" charset="-120"/>
              </a:rPr>
              <a:t>- </a:t>
            </a:r>
            <a:r>
              <a:rPr lang="zh-TW" altLang="en-US" sz="1600" b="1" dirty="0" smtClean="0">
                <a:latin typeface="標楷體" pitchFamily="65" charset="-120"/>
                <a:ea typeface="標楷體" pitchFamily="65" charset="-120"/>
              </a:rPr>
              <a:t>千千</a:t>
            </a:r>
            <a:r>
              <a:rPr lang="zh-TW" altLang="en-US" sz="1600" b="1" dirty="0">
                <a:latin typeface="標楷體" pitchFamily="65" charset="-120"/>
                <a:ea typeface="標楷體" pitchFamily="65" charset="-120"/>
              </a:rPr>
              <a:t>岩助太郎台灣原住民史料數位加值應用</a:t>
            </a:r>
          </a:p>
        </p:txBody>
      </p:sp>
      <p:sp>
        <p:nvSpPr>
          <p:cNvPr id="12" name="矩形 10"/>
          <p:cNvSpPr>
            <a:spLocks noChangeArrowheads="1"/>
          </p:cNvSpPr>
          <p:nvPr/>
        </p:nvSpPr>
        <p:spPr bwMode="auto">
          <a:xfrm>
            <a:off x="3779912" y="1631150"/>
            <a:ext cx="5076056" cy="584775"/>
          </a:xfrm>
          <a:prstGeom prst="rect">
            <a:avLst/>
          </a:prstGeom>
          <a:noFill/>
          <a:ln w="9525">
            <a:noFill/>
            <a:miter lim="800000"/>
            <a:headEnd/>
            <a:tailEnd/>
          </a:ln>
        </p:spPr>
        <p:txBody>
          <a:bodyPr wrap="square">
            <a:spAutoFit/>
          </a:bodyPr>
          <a:lstStyle/>
          <a:p>
            <a:pPr fontAlgn="ctr"/>
            <a:r>
              <a:rPr lang="en-US" altLang="zh-TW" sz="1600" b="1" dirty="0" smtClean="0">
                <a:latin typeface="標楷體" pitchFamily="65" charset="-120"/>
                <a:ea typeface="標楷體" pitchFamily="65" charset="-120"/>
              </a:rPr>
              <a:t>99</a:t>
            </a:r>
            <a:r>
              <a:rPr lang="zh-TW" altLang="en-US" sz="1600" b="1" dirty="0" smtClean="0">
                <a:latin typeface="標楷體" pitchFamily="65" charset="-120"/>
                <a:ea typeface="標楷體" pitchFamily="65" charset="-120"/>
              </a:rPr>
              <a:t>年度 由</a:t>
            </a:r>
            <a:r>
              <a:rPr lang="zh-TW" altLang="en-US" sz="1600" b="1" dirty="0">
                <a:latin typeface="標楷體" pitchFamily="65" charset="-120"/>
                <a:ea typeface="標楷體" pitchFamily="65" charset="-120"/>
              </a:rPr>
              <a:t>千千岩助太郎台灣原住民建築測繪圖復原</a:t>
            </a:r>
            <a:r>
              <a:rPr lang="zh-TW" altLang="en-US" sz="1600" b="1" dirty="0" smtClean="0">
                <a:latin typeface="標楷體" pitchFamily="65" charset="-120"/>
                <a:ea typeface="標楷體" pitchFamily="65" charset="-120"/>
              </a:rPr>
              <a:t>模擬</a:t>
            </a:r>
            <a:r>
              <a:rPr lang="en-US" altLang="zh-TW" sz="1600" b="1" dirty="0" smtClean="0">
                <a:latin typeface="標楷體" pitchFamily="65" charset="-120"/>
                <a:ea typeface="標楷體" pitchFamily="65" charset="-120"/>
              </a:rPr>
              <a:t>-</a:t>
            </a:r>
            <a:r>
              <a:rPr lang="zh-TW" altLang="en-US" sz="1600" b="1" dirty="0" smtClean="0">
                <a:latin typeface="標楷體" pitchFamily="65" charset="-120"/>
                <a:ea typeface="標楷體" pitchFamily="65" charset="-120"/>
              </a:rPr>
              <a:t>日</a:t>
            </a:r>
            <a:r>
              <a:rPr lang="zh-TW" altLang="en-US" sz="1600" b="1" dirty="0">
                <a:latin typeface="標楷體" pitchFamily="65" charset="-120"/>
                <a:ea typeface="標楷體" pitchFamily="65" charset="-120"/>
              </a:rPr>
              <a:t>治時期泰雅族、鄒族部落數位典藏計畫</a:t>
            </a:r>
          </a:p>
        </p:txBody>
      </p:sp>
      <p:pic>
        <p:nvPicPr>
          <p:cNvPr id="14" name="圖片 13"/>
          <p:cNvPicPr>
            <a:picLocks noChangeAspect="1"/>
          </p:cNvPicPr>
          <p:nvPr/>
        </p:nvPicPr>
        <p:blipFill>
          <a:blip r:embed="rId3" cstate="email"/>
          <a:stretch>
            <a:fillRect/>
          </a:stretch>
        </p:blipFill>
        <p:spPr>
          <a:xfrm>
            <a:off x="3851920" y="2468396"/>
            <a:ext cx="5275448" cy="1323094"/>
          </a:xfrm>
          <a:prstGeom prst="rect">
            <a:avLst/>
          </a:prstGeom>
        </p:spPr>
      </p:pic>
      <p:pic>
        <p:nvPicPr>
          <p:cNvPr id="15" name="圖片 14"/>
          <p:cNvPicPr>
            <a:picLocks noChangeAspect="1"/>
          </p:cNvPicPr>
          <p:nvPr/>
        </p:nvPicPr>
        <p:blipFill>
          <a:blip r:embed="rId4" cstate="email"/>
          <a:stretch>
            <a:fillRect/>
          </a:stretch>
        </p:blipFill>
        <p:spPr>
          <a:xfrm>
            <a:off x="3851920" y="5301208"/>
            <a:ext cx="5275448" cy="1317915"/>
          </a:xfrm>
          <a:prstGeom prst="rect">
            <a:avLst/>
          </a:prstGeom>
        </p:spPr>
      </p:pic>
      <p:grpSp>
        <p:nvGrpSpPr>
          <p:cNvPr id="2" name="群組 22"/>
          <p:cNvGrpSpPr/>
          <p:nvPr/>
        </p:nvGrpSpPr>
        <p:grpSpPr>
          <a:xfrm>
            <a:off x="23331" y="3922377"/>
            <a:ext cx="3651177" cy="1378831"/>
            <a:chOff x="110109" y="4004487"/>
            <a:chExt cx="3651177" cy="1378831"/>
          </a:xfrm>
        </p:grpSpPr>
        <p:pic>
          <p:nvPicPr>
            <p:cNvPr id="18" name="圖片 17"/>
            <p:cNvPicPr>
              <a:picLocks noChangeAspect="1"/>
            </p:cNvPicPr>
            <p:nvPr/>
          </p:nvPicPr>
          <p:blipFill>
            <a:blip r:embed="rId5" cstate="email"/>
            <a:stretch>
              <a:fillRect/>
            </a:stretch>
          </p:blipFill>
          <p:spPr>
            <a:xfrm>
              <a:off x="110109" y="4004487"/>
              <a:ext cx="1825364" cy="1370917"/>
            </a:xfrm>
            <a:prstGeom prst="rect">
              <a:avLst/>
            </a:prstGeom>
          </p:spPr>
        </p:pic>
        <p:pic>
          <p:nvPicPr>
            <p:cNvPr id="19" name="圖片 18"/>
            <p:cNvPicPr>
              <a:picLocks noChangeAspect="1"/>
            </p:cNvPicPr>
            <p:nvPr/>
          </p:nvPicPr>
          <p:blipFill>
            <a:blip r:embed="rId6" cstate="email"/>
            <a:stretch>
              <a:fillRect/>
            </a:stretch>
          </p:blipFill>
          <p:spPr>
            <a:xfrm>
              <a:off x="1935024" y="4009364"/>
              <a:ext cx="1826262" cy="1373954"/>
            </a:xfrm>
            <a:prstGeom prst="rect">
              <a:avLst/>
            </a:prstGeom>
          </p:spPr>
        </p:pic>
      </p:grpSp>
      <p:grpSp>
        <p:nvGrpSpPr>
          <p:cNvPr id="4" name="群組 21"/>
          <p:cNvGrpSpPr/>
          <p:nvPr/>
        </p:nvGrpSpPr>
        <p:grpSpPr>
          <a:xfrm>
            <a:off x="323528" y="2468396"/>
            <a:ext cx="3151198" cy="1353600"/>
            <a:chOff x="103438" y="2383098"/>
            <a:chExt cx="3151198" cy="1353600"/>
          </a:xfrm>
        </p:grpSpPr>
        <p:pic>
          <p:nvPicPr>
            <p:cNvPr id="20" name="圖片 19"/>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2187502" y="2383098"/>
              <a:ext cx="1067134" cy="1353600"/>
            </a:xfrm>
            <a:prstGeom prst="rect">
              <a:avLst/>
            </a:prstGeom>
          </p:spPr>
        </p:pic>
        <p:pic>
          <p:nvPicPr>
            <p:cNvPr id="21" name="圖片 20"/>
            <p:cNvPicPr>
              <a:picLocks noChangeAspect="1"/>
            </p:cNvPicPr>
            <p:nvPr/>
          </p:nvPicPr>
          <p:blipFill>
            <a:blip r:embed="rId8" cstate="email"/>
            <a:stretch>
              <a:fillRect/>
            </a:stretch>
          </p:blipFill>
          <p:spPr>
            <a:xfrm>
              <a:off x="103438" y="2383098"/>
              <a:ext cx="2084064" cy="1353174"/>
            </a:xfrm>
            <a:prstGeom prst="rect">
              <a:avLst/>
            </a:prstGeom>
          </p:spPr>
        </p:pic>
      </p:grpSp>
      <p:sp>
        <p:nvSpPr>
          <p:cNvPr id="16" name="投影片編號版面配置區 15"/>
          <p:cNvSpPr>
            <a:spLocks noGrp="1"/>
          </p:cNvSpPr>
          <p:nvPr>
            <p:ph type="sldNum" sz="quarter" idx="12"/>
          </p:nvPr>
        </p:nvSpPr>
        <p:spPr>
          <a:xfrm>
            <a:off x="6876256" y="6492875"/>
            <a:ext cx="2133600" cy="365125"/>
          </a:xfrm>
        </p:spPr>
        <p:txBody>
          <a:bodyPr/>
          <a:lstStyle/>
          <a:p>
            <a:pPr>
              <a:defRPr/>
            </a:pPr>
            <a:fld id="{FDB1626E-84F2-471B-9939-33CBF06C2A4D}" type="slidenum">
              <a:rPr lang="zh-TW" altLang="en-US" smtClean="0"/>
              <a:pPr>
                <a:defRPr/>
              </a:pPr>
              <a:t>42</a:t>
            </a:fld>
            <a:endParaRPr lang="zh-TW" alt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146" name="文字方塊 12"/>
          <p:cNvSpPr txBox="1">
            <a:spLocks noChangeArrowheads="1"/>
          </p:cNvSpPr>
          <p:nvPr/>
        </p:nvSpPr>
        <p:spPr bwMode="auto">
          <a:xfrm>
            <a:off x="0" y="272842"/>
            <a:ext cx="9144000" cy="707886"/>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zh-TW" altLang="en-US" sz="1400" dirty="0">
              <a:latin typeface="標楷體" pitchFamily="65" charset="-120"/>
              <a:ea typeface="標楷體" pitchFamily="65" charset="-120"/>
            </a:endParaRPr>
          </a:p>
        </p:txBody>
      </p:sp>
      <p:graphicFrame>
        <p:nvGraphicFramePr>
          <p:cNvPr id="7" name="表格 6"/>
          <p:cNvGraphicFramePr>
            <a:graphicFrameLocks noGrp="1"/>
          </p:cNvGraphicFramePr>
          <p:nvPr>
            <p:extLst>
              <p:ext uri="{D42A27DB-BD31-4B8C-83A1-F6EECF244321}">
                <p14:modId xmlns="" xmlns:p14="http://schemas.microsoft.com/office/powerpoint/2010/main" val="1955211401"/>
              </p:ext>
            </p:extLst>
          </p:nvPr>
        </p:nvGraphicFramePr>
        <p:xfrm>
          <a:off x="72008" y="1268760"/>
          <a:ext cx="5364088" cy="3070153"/>
        </p:xfrm>
        <a:graphic>
          <a:graphicData uri="http://schemas.openxmlformats.org/drawingml/2006/table">
            <a:tbl>
              <a:tblPr>
                <a:tableStyleId>{22838BEF-8BB2-4498-84A7-C5851F593DF1}</a:tableStyleId>
              </a:tblPr>
              <a:tblGrid>
                <a:gridCol w="5364088"/>
              </a:tblGrid>
              <a:tr h="405498">
                <a:tc>
                  <a:txBody>
                    <a:bodyPr/>
                    <a:lstStyle/>
                    <a:p>
                      <a:pPr algn="l" fontAlgn="ctr"/>
                      <a:r>
                        <a:rPr lang="en-US" sz="1200" u="none" strike="noStrike" dirty="0">
                          <a:effectLst/>
                          <a:latin typeface="Times New Roman" pitchFamily="18" charset="0"/>
                          <a:ea typeface="標楷體" pitchFamily="65" charset="-120"/>
                          <a:cs typeface="Times New Roman" pitchFamily="18" charset="0"/>
                        </a:rPr>
                        <a:t>[1] </a:t>
                      </a:r>
                      <a:r>
                        <a:rPr lang="en-US" sz="1200" u="none" strike="noStrike" dirty="0" err="1">
                          <a:effectLst/>
                          <a:latin typeface="Times New Roman" pitchFamily="18" charset="0"/>
                          <a:ea typeface="標楷體" pitchFamily="65" charset="-120"/>
                          <a:cs typeface="Times New Roman" pitchFamily="18" charset="0"/>
                        </a:rPr>
                        <a:t>Kuo</a:t>
                      </a:r>
                      <a:r>
                        <a:rPr lang="en-US" sz="1200" u="none" strike="noStrike" dirty="0">
                          <a:effectLst/>
                          <a:latin typeface="Times New Roman" pitchFamily="18" charset="0"/>
                          <a:ea typeface="標楷體" pitchFamily="65" charset="-120"/>
                          <a:cs typeface="Times New Roman" pitchFamily="18" charset="0"/>
                        </a:rPr>
                        <a:t> Hung Huang, (2012). 2012 ASEE Annual Conference. Assuring Quality of Continuing Architectural Education: Learners' Perceptions, Taxes, USA, AC 2012-3357.</a:t>
                      </a:r>
                      <a:endParaRPr 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566025">
                <a:tc>
                  <a:txBody>
                    <a:bodyPr/>
                    <a:lstStyle/>
                    <a:p>
                      <a:pPr algn="l" fontAlgn="ctr"/>
                      <a:r>
                        <a:rPr lang="en-US" sz="1200" u="none" strike="noStrike" dirty="0">
                          <a:effectLst/>
                          <a:latin typeface="Times New Roman" pitchFamily="18" charset="0"/>
                          <a:ea typeface="標楷體" pitchFamily="65" charset="-120"/>
                          <a:cs typeface="Times New Roman" pitchFamily="18" charset="0"/>
                        </a:rPr>
                        <a:t>[2] </a:t>
                      </a:r>
                      <a:r>
                        <a:rPr lang="en-US" sz="1200" u="none" strike="noStrike" dirty="0" err="1">
                          <a:effectLst/>
                          <a:latin typeface="Times New Roman" pitchFamily="18" charset="0"/>
                          <a:ea typeface="標楷體" pitchFamily="65" charset="-120"/>
                          <a:cs typeface="Times New Roman" pitchFamily="18" charset="0"/>
                        </a:rPr>
                        <a:t>Kuo</a:t>
                      </a:r>
                      <a:r>
                        <a:rPr lang="en-US" sz="1200" u="none" strike="noStrike" dirty="0">
                          <a:effectLst/>
                          <a:latin typeface="Times New Roman" pitchFamily="18" charset="0"/>
                          <a:ea typeface="標楷體" pitchFamily="65" charset="-120"/>
                          <a:cs typeface="Times New Roman" pitchFamily="18" charset="0"/>
                        </a:rPr>
                        <a:t> Hung Huang, (2012). 2012 ASEE Annual Conference. Gender and Educational Systems in the Continuing Architectural Education: Aptitudes, Attitudes, and Skills Acquisition, Taxes, USA, AC 2012-3358.</a:t>
                      </a:r>
                      <a:endParaRPr 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261628">
                <a:tc>
                  <a:txBody>
                    <a:bodyPr/>
                    <a:lstStyle/>
                    <a:p>
                      <a:pPr algn="l" fontAlgn="ctr"/>
                      <a:r>
                        <a:rPr lang="en-US" altLang="zh-TW" sz="1200" u="none" strike="noStrike" dirty="0">
                          <a:effectLst/>
                          <a:latin typeface="Times New Roman" pitchFamily="18" charset="0"/>
                          <a:ea typeface="標楷體" pitchFamily="65" charset="-120"/>
                          <a:cs typeface="Times New Roman" pitchFamily="18" charset="0"/>
                        </a:rPr>
                        <a:t>[3] </a:t>
                      </a:r>
                      <a:r>
                        <a:rPr lang="zh-TW" altLang="en-US" sz="1200" u="none" strike="noStrike" dirty="0">
                          <a:effectLst/>
                          <a:latin typeface="Times New Roman" pitchFamily="18" charset="0"/>
                          <a:ea typeface="標楷體" pitchFamily="65" charset="-120"/>
                          <a:cs typeface="Times New Roman" pitchFamily="18" charset="0"/>
                        </a:rPr>
                        <a:t>黃國宏 </a:t>
                      </a:r>
                      <a:r>
                        <a:rPr lang="en-US" altLang="zh-TW" sz="1200" u="none" strike="noStrike" dirty="0">
                          <a:effectLst/>
                          <a:latin typeface="Times New Roman" pitchFamily="18" charset="0"/>
                          <a:ea typeface="標楷體" pitchFamily="65" charset="-120"/>
                          <a:cs typeface="Times New Roman" pitchFamily="18" charset="0"/>
                        </a:rPr>
                        <a:t>(2012)</a:t>
                      </a:r>
                      <a:r>
                        <a:rPr lang="zh-TW" altLang="en-US" sz="1200" u="none" strike="noStrike" dirty="0">
                          <a:effectLst/>
                          <a:latin typeface="Times New Roman" pitchFamily="18" charset="0"/>
                          <a:ea typeface="標楷體" pitchFamily="65" charset="-120"/>
                          <a:cs typeface="Times New Roman" pitchFamily="18" charset="0"/>
                        </a:rPr>
                        <a:t>。建築設計教學助理應具備專業能力之分析。中華科技大學學報，</a:t>
                      </a:r>
                      <a:r>
                        <a:rPr lang="en-US" altLang="zh-TW" sz="1200" u="none" strike="noStrike" dirty="0">
                          <a:effectLst/>
                          <a:latin typeface="Times New Roman" pitchFamily="18" charset="0"/>
                          <a:ea typeface="標楷體" pitchFamily="65" charset="-120"/>
                          <a:cs typeface="Times New Roman" pitchFamily="18" charset="0"/>
                        </a:rPr>
                        <a:t>51</a:t>
                      </a:r>
                      <a:r>
                        <a:rPr lang="zh-TW" altLang="en-US" sz="1200" u="none" strike="noStrike" dirty="0">
                          <a:effectLst/>
                          <a:latin typeface="Times New Roman" pitchFamily="18" charset="0"/>
                          <a:ea typeface="標楷體" pitchFamily="65" charset="-120"/>
                          <a:cs typeface="Times New Roman" pitchFamily="18" charset="0"/>
                        </a:rPr>
                        <a:t>，</a:t>
                      </a:r>
                      <a:r>
                        <a:rPr lang="en-US" altLang="zh-TW" sz="1200" u="none" strike="noStrike" dirty="0">
                          <a:effectLst/>
                          <a:latin typeface="Times New Roman" pitchFamily="18" charset="0"/>
                          <a:ea typeface="標楷體" pitchFamily="65" charset="-120"/>
                          <a:cs typeface="Times New Roman" pitchFamily="18" charset="0"/>
                        </a:rPr>
                        <a:t>2-16</a:t>
                      </a:r>
                      <a:r>
                        <a:rPr lang="zh-TW" altLang="en-US" sz="1200" u="none" strike="noStrike" dirty="0">
                          <a:effectLst/>
                          <a:latin typeface="Times New Roman" pitchFamily="18" charset="0"/>
                          <a:ea typeface="標楷體" pitchFamily="65" charset="-120"/>
                          <a:cs typeface="Times New Roman" pitchFamily="18" charset="0"/>
                        </a:rPr>
                        <a:t>。</a:t>
                      </a:r>
                      <a:endParaRPr lang="zh-TW" alt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405498">
                <a:tc>
                  <a:txBody>
                    <a:bodyPr/>
                    <a:lstStyle/>
                    <a:p>
                      <a:pPr algn="l" fontAlgn="ctr"/>
                      <a:r>
                        <a:rPr lang="en-US" altLang="zh-TW" sz="1200" u="none" strike="noStrike" dirty="0">
                          <a:effectLst/>
                          <a:latin typeface="Times New Roman" pitchFamily="18" charset="0"/>
                          <a:ea typeface="標楷體" pitchFamily="65" charset="-120"/>
                          <a:cs typeface="Times New Roman" pitchFamily="18" charset="0"/>
                        </a:rPr>
                        <a:t>[1] </a:t>
                      </a:r>
                      <a:r>
                        <a:rPr lang="zh-TW" altLang="en-US" sz="1200" u="none" strike="noStrike" dirty="0">
                          <a:effectLst/>
                          <a:latin typeface="Times New Roman" pitchFamily="18" charset="0"/>
                          <a:ea typeface="標楷體" pitchFamily="65" charset="-120"/>
                          <a:cs typeface="Times New Roman" pitchFamily="18" charset="0"/>
                        </a:rPr>
                        <a:t>楊嘉輝、王聰榮，</a:t>
                      </a:r>
                      <a:r>
                        <a:rPr lang="en-US" altLang="zh-TW" sz="1200" u="none" strike="noStrike" dirty="0">
                          <a:effectLst/>
                          <a:latin typeface="Times New Roman" pitchFamily="18" charset="0"/>
                          <a:ea typeface="標楷體" pitchFamily="65" charset="-120"/>
                          <a:cs typeface="Times New Roman" pitchFamily="18" charset="0"/>
                        </a:rPr>
                        <a:t>(2012)</a:t>
                      </a:r>
                      <a:r>
                        <a:rPr lang="zh-TW" altLang="en-US" sz="1200" u="none" strike="noStrike" dirty="0">
                          <a:effectLst/>
                          <a:latin typeface="Times New Roman" pitchFamily="18" charset="0"/>
                          <a:ea typeface="標楷體" pitchFamily="65" charset="-120"/>
                          <a:cs typeface="Times New Roman" pitchFamily="18" charset="0"/>
                        </a:rPr>
                        <a:t>。「以模糊德爾菲法評估綠色低碳校園永續性之研究」。</a:t>
                      </a:r>
                      <a:r>
                        <a:rPr lang="en-US" altLang="zh-TW" sz="1200" u="none" strike="noStrike" dirty="0">
                          <a:effectLst/>
                          <a:latin typeface="Times New Roman" pitchFamily="18" charset="0"/>
                          <a:ea typeface="標楷體" pitchFamily="65" charset="-120"/>
                          <a:cs typeface="Times New Roman" pitchFamily="18" charset="0"/>
                        </a:rPr>
                        <a:t>2012 </a:t>
                      </a:r>
                      <a:r>
                        <a:rPr lang="zh-TW" altLang="en-US" sz="1200" u="none" strike="noStrike" dirty="0">
                          <a:effectLst/>
                          <a:latin typeface="Times New Roman" pitchFamily="18" charset="0"/>
                          <a:ea typeface="標楷體" pitchFamily="65" charset="-120"/>
                          <a:cs typeface="Times New Roman" pitchFamily="18" charset="0"/>
                        </a:rPr>
                        <a:t>臺北市都市更新學會都市更新研究成果發表會論文集，臺北，</a:t>
                      </a:r>
                      <a:r>
                        <a:rPr lang="en-US" altLang="zh-TW" sz="1200" u="none" strike="noStrike" dirty="0">
                          <a:effectLst/>
                          <a:latin typeface="Times New Roman" pitchFamily="18" charset="0"/>
                          <a:ea typeface="標楷體" pitchFamily="65" charset="-120"/>
                          <a:cs typeface="Times New Roman" pitchFamily="18" charset="0"/>
                        </a:rPr>
                        <a:t>1-11</a:t>
                      </a:r>
                      <a:r>
                        <a:rPr lang="zh-TW" altLang="en-US" sz="1200" u="none" strike="noStrike" dirty="0">
                          <a:effectLst/>
                          <a:latin typeface="Times New Roman" pitchFamily="18" charset="0"/>
                          <a:ea typeface="標楷體" pitchFamily="65" charset="-120"/>
                          <a:cs typeface="Times New Roman" pitchFamily="18" charset="0"/>
                        </a:rPr>
                        <a:t>。</a:t>
                      </a:r>
                      <a:endParaRPr lang="zh-TW" alt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389888">
                <a:tc>
                  <a:txBody>
                    <a:bodyPr/>
                    <a:lstStyle/>
                    <a:p>
                      <a:pPr algn="l" fontAlgn="ctr"/>
                      <a:r>
                        <a:rPr lang="en-US" altLang="zh-TW" sz="1200" u="none" strike="noStrike">
                          <a:effectLst/>
                          <a:latin typeface="Times New Roman" pitchFamily="18" charset="0"/>
                          <a:ea typeface="標楷體" pitchFamily="65" charset="-120"/>
                          <a:cs typeface="Times New Roman" pitchFamily="18" charset="0"/>
                        </a:rPr>
                        <a:t>[2] </a:t>
                      </a:r>
                      <a:r>
                        <a:rPr lang="zh-TW" altLang="en-US" sz="1200" u="none" strike="noStrike">
                          <a:effectLst/>
                          <a:latin typeface="Times New Roman" pitchFamily="18" charset="0"/>
                          <a:ea typeface="標楷體" pitchFamily="65" charset="-120"/>
                          <a:cs typeface="Times New Roman" pitchFamily="18" charset="0"/>
                        </a:rPr>
                        <a:t>楊嘉輝、王聰榮，</a:t>
                      </a:r>
                      <a:r>
                        <a:rPr lang="en-US" altLang="zh-TW" sz="1200" u="none" strike="noStrike">
                          <a:effectLst/>
                          <a:latin typeface="Times New Roman" pitchFamily="18" charset="0"/>
                          <a:ea typeface="標楷體" pitchFamily="65" charset="-120"/>
                          <a:cs typeface="Times New Roman" pitchFamily="18" charset="0"/>
                        </a:rPr>
                        <a:t>(2012)</a:t>
                      </a:r>
                      <a:r>
                        <a:rPr lang="zh-TW" altLang="en-US" sz="1200" u="none" strike="noStrike">
                          <a:effectLst/>
                          <a:latin typeface="Times New Roman" pitchFamily="18" charset="0"/>
                          <a:ea typeface="標楷體" pitchFamily="65" charset="-120"/>
                          <a:cs typeface="Times New Roman" pitchFamily="18" charset="0"/>
                        </a:rPr>
                        <a:t>。「學校在智慧綠建築之應用改善探討」，</a:t>
                      </a:r>
                      <a:r>
                        <a:rPr lang="en-US" altLang="zh-TW" sz="1200" u="none" strike="noStrike">
                          <a:effectLst/>
                          <a:latin typeface="Times New Roman" pitchFamily="18" charset="0"/>
                          <a:ea typeface="標楷體" pitchFamily="65" charset="-120"/>
                          <a:cs typeface="Times New Roman" pitchFamily="18" charset="0"/>
                        </a:rPr>
                        <a:t>2012 </a:t>
                      </a:r>
                      <a:r>
                        <a:rPr lang="zh-TW" altLang="en-US" sz="1200" u="none" strike="noStrike">
                          <a:effectLst/>
                          <a:latin typeface="Times New Roman" pitchFamily="18" charset="0"/>
                          <a:ea typeface="標楷體" pitchFamily="65" charset="-120"/>
                          <a:cs typeface="Times New Roman" pitchFamily="18" charset="0"/>
                        </a:rPr>
                        <a:t>第十四屆青年環境共生暨共生環境營造論壇論文集。</a:t>
                      </a:r>
                      <a:r>
                        <a:rPr lang="en-US" altLang="zh-TW" sz="1200" u="none" strike="noStrike">
                          <a:effectLst/>
                          <a:latin typeface="Times New Roman" pitchFamily="18" charset="0"/>
                          <a:ea typeface="標楷體" pitchFamily="65" charset="-120"/>
                          <a:cs typeface="Times New Roman" pitchFamily="18" charset="0"/>
                        </a:rPr>
                        <a:t>D-7-1~D-7-11</a:t>
                      </a:r>
                      <a:r>
                        <a:rPr lang="zh-TW" altLang="en-US" sz="1200" u="none" strike="noStrike">
                          <a:effectLst/>
                          <a:latin typeface="Times New Roman" pitchFamily="18" charset="0"/>
                          <a:ea typeface="標楷體" pitchFamily="65" charset="-120"/>
                          <a:cs typeface="Times New Roman" pitchFamily="18" charset="0"/>
                        </a:rPr>
                        <a:t>，臺北。</a:t>
                      </a:r>
                      <a:endParaRPr lang="zh-TW" altLang="en-US" sz="1200" b="0" i="0" u="none" strike="noStrike">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389888">
                <a:tc>
                  <a:txBody>
                    <a:bodyPr/>
                    <a:lstStyle/>
                    <a:p>
                      <a:pPr algn="l" fontAlgn="ctr"/>
                      <a:r>
                        <a:rPr lang="en-US" altLang="zh-TW" sz="1200" u="none" strike="noStrike" dirty="0">
                          <a:effectLst/>
                          <a:latin typeface="Times New Roman" pitchFamily="18" charset="0"/>
                          <a:ea typeface="標楷體" pitchFamily="65" charset="-120"/>
                          <a:cs typeface="Times New Roman" pitchFamily="18" charset="0"/>
                        </a:rPr>
                        <a:t>[1] </a:t>
                      </a:r>
                      <a:r>
                        <a:rPr lang="zh-TW" altLang="en-US" sz="1200" u="none" strike="noStrike" dirty="0">
                          <a:effectLst/>
                          <a:latin typeface="Times New Roman" pitchFamily="18" charset="0"/>
                          <a:ea typeface="標楷體" pitchFamily="65" charset="-120"/>
                          <a:cs typeface="Times New Roman" pitchFamily="18" charset="0"/>
                        </a:rPr>
                        <a:t>莊惠鈞、王聰榮，</a:t>
                      </a:r>
                      <a:r>
                        <a:rPr lang="en-US" altLang="zh-TW" sz="1200" u="none" strike="noStrike" dirty="0">
                          <a:effectLst/>
                          <a:latin typeface="Times New Roman" pitchFamily="18" charset="0"/>
                          <a:ea typeface="標楷體" pitchFamily="65" charset="-120"/>
                          <a:cs typeface="Times New Roman" pitchFamily="18" charset="0"/>
                        </a:rPr>
                        <a:t>(2013)</a:t>
                      </a:r>
                      <a:r>
                        <a:rPr lang="zh-TW" altLang="en-US" sz="1200" u="none" strike="noStrike" dirty="0">
                          <a:effectLst/>
                          <a:latin typeface="Times New Roman" pitchFamily="18" charset="0"/>
                          <a:ea typeface="標楷體" pitchFamily="65" charset="-120"/>
                          <a:cs typeface="Times New Roman" pitchFamily="18" charset="0"/>
                        </a:rPr>
                        <a:t>。「臺北市國小廢校空間再利用之省思」，</a:t>
                      </a:r>
                      <a:r>
                        <a:rPr lang="en-US" altLang="zh-TW" sz="1200" u="none" strike="noStrike" dirty="0">
                          <a:effectLst/>
                          <a:latin typeface="Times New Roman" pitchFamily="18" charset="0"/>
                          <a:ea typeface="標楷體" pitchFamily="65" charset="-120"/>
                          <a:cs typeface="Times New Roman" pitchFamily="18" charset="0"/>
                        </a:rPr>
                        <a:t>2013</a:t>
                      </a:r>
                      <a:r>
                        <a:rPr lang="zh-TW" altLang="en-US" sz="1200" u="none" strike="noStrike" dirty="0">
                          <a:effectLst/>
                          <a:latin typeface="Times New Roman" pitchFamily="18" charset="0"/>
                          <a:ea typeface="標楷體" pitchFamily="65" charset="-120"/>
                          <a:cs typeface="Times New Roman" pitchFamily="18" charset="0"/>
                        </a:rPr>
                        <a:t>產業創新與經營學術研討會，</a:t>
                      </a:r>
                      <a:r>
                        <a:rPr lang="en-US" altLang="zh-TW" sz="1200" u="none" strike="noStrike" dirty="0">
                          <a:effectLst/>
                          <a:latin typeface="Times New Roman" pitchFamily="18" charset="0"/>
                          <a:ea typeface="標楷體" pitchFamily="65" charset="-120"/>
                          <a:cs typeface="Times New Roman" pitchFamily="18" charset="0"/>
                        </a:rPr>
                        <a:t>B20130130001</a:t>
                      </a:r>
                      <a:r>
                        <a:rPr lang="zh-TW" altLang="en-US" sz="1200" u="none" strike="noStrike" dirty="0">
                          <a:effectLst/>
                          <a:latin typeface="Times New Roman" pitchFamily="18" charset="0"/>
                          <a:ea typeface="標楷體" pitchFamily="65" charset="-120"/>
                          <a:cs typeface="Times New Roman" pitchFamily="18" charset="0"/>
                        </a:rPr>
                        <a:t>，彰化。</a:t>
                      </a:r>
                      <a:endParaRPr lang="zh-TW" alt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r h="389888">
                <a:tc>
                  <a:txBody>
                    <a:bodyPr/>
                    <a:lstStyle/>
                    <a:p>
                      <a:pPr algn="l" fontAlgn="ctr"/>
                      <a:r>
                        <a:rPr lang="en-US" altLang="zh-TW" sz="1200" u="none" strike="noStrike" dirty="0">
                          <a:effectLst/>
                          <a:latin typeface="Times New Roman" pitchFamily="18" charset="0"/>
                          <a:ea typeface="標楷體" pitchFamily="65" charset="-120"/>
                          <a:cs typeface="Times New Roman" pitchFamily="18" charset="0"/>
                        </a:rPr>
                        <a:t>[2] </a:t>
                      </a:r>
                      <a:r>
                        <a:rPr lang="zh-TW" altLang="en-US" sz="1200" u="none" strike="noStrike" dirty="0">
                          <a:effectLst/>
                          <a:latin typeface="Times New Roman" pitchFamily="18" charset="0"/>
                          <a:ea typeface="標楷體" pitchFamily="65" charset="-120"/>
                          <a:cs typeface="Times New Roman" pitchFamily="18" charset="0"/>
                        </a:rPr>
                        <a:t>莊惠鈞、王聰榮，</a:t>
                      </a:r>
                      <a:r>
                        <a:rPr lang="en-US" altLang="zh-TW" sz="1200" u="none" strike="noStrike" dirty="0">
                          <a:effectLst/>
                          <a:latin typeface="Times New Roman" pitchFamily="18" charset="0"/>
                          <a:ea typeface="標楷體" pitchFamily="65" charset="-120"/>
                          <a:cs typeface="Times New Roman" pitchFamily="18" charset="0"/>
                        </a:rPr>
                        <a:t>(2013)</a:t>
                      </a:r>
                      <a:r>
                        <a:rPr lang="zh-TW" altLang="en-US" sz="1200" u="none" strike="noStrike" dirty="0">
                          <a:effectLst/>
                          <a:latin typeface="Times New Roman" pitchFamily="18" charset="0"/>
                          <a:ea typeface="標楷體" pitchFamily="65" charset="-120"/>
                          <a:cs typeface="Times New Roman" pitchFamily="18" charset="0"/>
                        </a:rPr>
                        <a:t>。「臺北市國小廢校議題之社區觀點</a:t>
                      </a:r>
                      <a:r>
                        <a:rPr lang="en-US" altLang="zh-TW" sz="1200" u="none" strike="noStrike" dirty="0">
                          <a:effectLst/>
                          <a:latin typeface="Times New Roman" pitchFamily="18" charset="0"/>
                          <a:ea typeface="標楷體" pitchFamily="65" charset="-120"/>
                          <a:cs typeface="Times New Roman" pitchFamily="18" charset="0"/>
                        </a:rPr>
                        <a:t>-</a:t>
                      </a:r>
                      <a:r>
                        <a:rPr lang="zh-TW" altLang="en-US" sz="1200" u="none" strike="noStrike" dirty="0">
                          <a:effectLst/>
                          <a:latin typeface="Times New Roman" pitchFamily="18" charset="0"/>
                          <a:ea typeface="標楷體" pitchFamily="65" charset="-120"/>
                          <a:cs typeface="Times New Roman" pitchFamily="18" charset="0"/>
                        </a:rPr>
                        <a:t>焦點團體訪談法」，</a:t>
                      </a:r>
                      <a:r>
                        <a:rPr lang="en-US" altLang="zh-TW" sz="1200" u="none" strike="noStrike" dirty="0">
                          <a:effectLst/>
                          <a:latin typeface="Times New Roman" pitchFamily="18" charset="0"/>
                          <a:ea typeface="標楷體" pitchFamily="65" charset="-120"/>
                          <a:cs typeface="Times New Roman" pitchFamily="18" charset="0"/>
                        </a:rPr>
                        <a:t>2013</a:t>
                      </a:r>
                      <a:r>
                        <a:rPr lang="zh-TW" altLang="en-US" sz="1200" u="none" strike="noStrike" dirty="0">
                          <a:effectLst/>
                          <a:latin typeface="Times New Roman" pitchFamily="18" charset="0"/>
                          <a:ea typeface="標楷體" pitchFamily="65" charset="-120"/>
                          <a:cs typeface="Times New Roman" pitchFamily="18" charset="0"/>
                        </a:rPr>
                        <a:t>設計與文化學術研討會，臺北。</a:t>
                      </a:r>
                      <a:endParaRPr lang="zh-TW" altLang="en-US" sz="1200" b="0" i="0" u="none" strike="noStrike" dirty="0">
                        <a:solidFill>
                          <a:srgbClr val="000000"/>
                        </a:solidFill>
                        <a:effectLst/>
                        <a:latin typeface="Times New Roman" pitchFamily="18" charset="0"/>
                        <a:ea typeface="標楷體" pitchFamily="65" charset="-120"/>
                        <a:cs typeface="Times New Roman" pitchFamily="18" charset="0"/>
                      </a:endParaRPr>
                    </a:p>
                  </a:txBody>
                  <a:tcPr marL="7283" marR="7283" marT="7283" marB="0" anchor="ctr"/>
                </a:tc>
              </a:tr>
            </a:tbl>
          </a:graphicData>
        </a:graphic>
      </p:graphicFrame>
      <p:graphicFrame>
        <p:nvGraphicFramePr>
          <p:cNvPr id="5" name="表格 4"/>
          <p:cNvGraphicFramePr>
            <a:graphicFrameLocks noGrp="1"/>
          </p:cNvGraphicFramePr>
          <p:nvPr>
            <p:extLst>
              <p:ext uri="{D42A27DB-BD31-4B8C-83A1-F6EECF244321}">
                <p14:modId xmlns="" xmlns:p14="http://schemas.microsoft.com/office/powerpoint/2010/main" val="489112280"/>
              </p:ext>
            </p:extLst>
          </p:nvPr>
        </p:nvGraphicFramePr>
        <p:xfrm>
          <a:off x="5544617" y="1772816"/>
          <a:ext cx="3419871" cy="3960440"/>
        </p:xfrm>
        <a:graphic>
          <a:graphicData uri="http://schemas.openxmlformats.org/drawingml/2006/table">
            <a:tbl>
              <a:tblPr firstRow="1" firstCol="1" bandRow="1">
                <a:tableStyleId>{BC89EF96-8CEA-46FF-86C4-4CE0E7609802}</a:tableStyleId>
              </a:tblPr>
              <a:tblGrid>
                <a:gridCol w="1656184"/>
                <a:gridCol w="1763687"/>
              </a:tblGrid>
              <a:tr h="3177870">
                <a:tc>
                  <a:txBody>
                    <a:bodyPr/>
                    <a:lstStyle/>
                    <a:p>
                      <a:pPr algn="ctr">
                        <a:spcAft>
                          <a:spcPts val="0"/>
                        </a:spcAft>
                      </a:pPr>
                      <a:endParaRPr lang="en-US" sz="1200" b="0" kern="100" dirty="0">
                        <a:effectLst/>
                        <a:latin typeface="Times New Roman" pitchFamily="18" charset="0"/>
                        <a:ea typeface="標楷體" pitchFamily="65" charset="-120"/>
                        <a:cs typeface="Times New Roman" pitchFamily="18" charset="0"/>
                      </a:endParaRPr>
                    </a:p>
                  </a:txBody>
                  <a:tcPr marL="68580" marR="68580" marT="0" marB="0"/>
                </a:tc>
                <a:tc>
                  <a:txBody>
                    <a:bodyPr/>
                    <a:lstStyle/>
                    <a:p>
                      <a:pPr algn="ctr">
                        <a:spcAft>
                          <a:spcPts val="0"/>
                        </a:spcAft>
                      </a:pPr>
                      <a:endParaRPr lang="en-US" sz="1200" b="0" kern="100" dirty="0">
                        <a:effectLst/>
                        <a:latin typeface="Times New Roman" pitchFamily="18" charset="0"/>
                        <a:ea typeface="標楷體" pitchFamily="65" charset="-120"/>
                        <a:cs typeface="Times New Roman" pitchFamily="18" charset="0"/>
                      </a:endParaRPr>
                    </a:p>
                  </a:txBody>
                  <a:tcPr marL="68580" marR="68580" marT="0" marB="0"/>
                </a:tc>
              </a:tr>
              <a:tr h="782570">
                <a:tc>
                  <a:txBody>
                    <a:bodyPr/>
                    <a:lstStyle/>
                    <a:p>
                      <a:pPr algn="ctr">
                        <a:spcAft>
                          <a:spcPts val="0"/>
                        </a:spcAft>
                      </a:pPr>
                      <a:r>
                        <a:rPr lang="zh-TW" sz="1200" b="0" kern="100" dirty="0">
                          <a:effectLst/>
                          <a:latin typeface="Times New Roman" pitchFamily="18" charset="0"/>
                          <a:ea typeface="標楷體" pitchFamily="65" charset="-120"/>
                          <a:cs typeface="Times New Roman" pitchFamily="18" charset="0"/>
                        </a:rPr>
                        <a:t>黃國宏</a:t>
                      </a:r>
                      <a:r>
                        <a:rPr lang="en-US" sz="1200" b="0" kern="100" dirty="0">
                          <a:effectLst/>
                          <a:latin typeface="Times New Roman" pitchFamily="18" charset="0"/>
                          <a:ea typeface="標楷體" pitchFamily="65" charset="-120"/>
                          <a:cs typeface="Times New Roman" pitchFamily="18" charset="0"/>
                        </a:rPr>
                        <a:t>(101.06.11~13)</a:t>
                      </a:r>
                      <a:r>
                        <a:rPr lang="zh-TW" sz="1200" b="0" kern="100" dirty="0">
                          <a:effectLst/>
                          <a:latin typeface="Times New Roman" pitchFamily="18" charset="0"/>
                          <a:ea typeface="標楷體" pitchFamily="65" charset="-120"/>
                          <a:cs typeface="Times New Roman" pitchFamily="18" charset="0"/>
                        </a:rPr>
                        <a:t>赴美國德州參與美國工程教育學會</a:t>
                      </a:r>
                      <a:r>
                        <a:rPr lang="en-US" sz="1200" b="0" kern="100" dirty="0">
                          <a:effectLst/>
                          <a:latin typeface="Times New Roman" pitchFamily="18" charset="0"/>
                          <a:ea typeface="標楷體" pitchFamily="65" charset="-120"/>
                          <a:cs typeface="Times New Roman" pitchFamily="18" charset="0"/>
                        </a:rPr>
                        <a:t>2012</a:t>
                      </a:r>
                      <a:r>
                        <a:rPr lang="zh-TW" sz="1200" b="0" kern="100" dirty="0">
                          <a:effectLst/>
                          <a:latin typeface="Times New Roman" pitchFamily="18" charset="0"/>
                          <a:ea typeface="標楷體" pitchFamily="65" charset="-120"/>
                          <a:cs typeface="Times New Roman" pitchFamily="18" charset="0"/>
                        </a:rPr>
                        <a:t>年會並發表</a:t>
                      </a:r>
                      <a:r>
                        <a:rPr lang="en-US" sz="1200" b="0" kern="100" dirty="0">
                          <a:effectLst/>
                          <a:latin typeface="Times New Roman" pitchFamily="18" charset="0"/>
                          <a:ea typeface="標楷體" pitchFamily="65" charset="-120"/>
                          <a:cs typeface="Times New Roman" pitchFamily="18" charset="0"/>
                        </a:rPr>
                        <a:t>2</a:t>
                      </a:r>
                      <a:r>
                        <a:rPr lang="zh-TW" sz="1200" b="0" kern="100" dirty="0">
                          <a:effectLst/>
                          <a:latin typeface="Times New Roman" pitchFamily="18" charset="0"/>
                          <a:ea typeface="標楷體" pitchFamily="65" charset="-120"/>
                          <a:cs typeface="Times New Roman" pitchFamily="18" charset="0"/>
                        </a:rPr>
                        <a:t>篇研究</a:t>
                      </a:r>
                    </a:p>
                  </a:txBody>
                  <a:tcPr marL="68580" marR="68580" marT="0" marB="0"/>
                </a:tc>
                <a:tc>
                  <a:txBody>
                    <a:bodyPr/>
                    <a:lstStyle/>
                    <a:p>
                      <a:pPr algn="ctr">
                        <a:spcAft>
                          <a:spcPts val="0"/>
                        </a:spcAft>
                      </a:pPr>
                      <a:r>
                        <a:rPr lang="zh-TW" sz="1200" b="0" kern="100" dirty="0">
                          <a:effectLst/>
                          <a:latin typeface="Times New Roman" pitchFamily="18" charset="0"/>
                          <a:ea typeface="標楷體" pitchFamily="65" charset="-120"/>
                          <a:cs typeface="Times New Roman" pitchFamily="18" charset="0"/>
                        </a:rPr>
                        <a:t>黃國宏</a:t>
                      </a:r>
                      <a:r>
                        <a:rPr lang="en-US" sz="1200" b="0" kern="100" dirty="0">
                          <a:effectLst/>
                          <a:latin typeface="Times New Roman" pitchFamily="18" charset="0"/>
                          <a:ea typeface="標楷體" pitchFamily="65" charset="-120"/>
                          <a:cs typeface="Times New Roman" pitchFamily="18" charset="0"/>
                        </a:rPr>
                        <a:t>(101.06.11~13)</a:t>
                      </a:r>
                      <a:r>
                        <a:rPr lang="zh-TW" sz="1200" b="0" kern="100" dirty="0">
                          <a:effectLst/>
                          <a:latin typeface="Times New Roman" pitchFamily="18" charset="0"/>
                          <a:ea typeface="標楷體" pitchFamily="65" charset="-120"/>
                          <a:cs typeface="Times New Roman" pitchFamily="18" charset="0"/>
                        </a:rPr>
                        <a:t>赴美國德州參與美國工程教育學會</a:t>
                      </a:r>
                      <a:r>
                        <a:rPr lang="en-US" sz="1200" b="0" kern="100" dirty="0">
                          <a:effectLst/>
                          <a:latin typeface="Times New Roman" pitchFamily="18" charset="0"/>
                          <a:ea typeface="標楷體" pitchFamily="65" charset="-120"/>
                          <a:cs typeface="Times New Roman" pitchFamily="18" charset="0"/>
                        </a:rPr>
                        <a:t>2012</a:t>
                      </a:r>
                      <a:r>
                        <a:rPr lang="zh-TW" sz="1200" b="0" kern="100" dirty="0">
                          <a:effectLst/>
                          <a:latin typeface="Times New Roman" pitchFamily="18" charset="0"/>
                          <a:ea typeface="標楷體" pitchFamily="65" charset="-120"/>
                          <a:cs typeface="Times New Roman" pitchFamily="18" charset="0"/>
                        </a:rPr>
                        <a:t>年會並發表</a:t>
                      </a:r>
                      <a:r>
                        <a:rPr lang="en-US" sz="1200" b="0" kern="100" dirty="0">
                          <a:effectLst/>
                          <a:latin typeface="Times New Roman" pitchFamily="18" charset="0"/>
                          <a:ea typeface="標楷體" pitchFamily="65" charset="-120"/>
                          <a:cs typeface="Times New Roman" pitchFamily="18" charset="0"/>
                        </a:rPr>
                        <a:t>2</a:t>
                      </a:r>
                      <a:r>
                        <a:rPr lang="zh-TW" sz="1200" b="0" kern="100" dirty="0">
                          <a:effectLst/>
                          <a:latin typeface="Times New Roman" pitchFamily="18" charset="0"/>
                          <a:ea typeface="標楷體" pitchFamily="65" charset="-120"/>
                          <a:cs typeface="Times New Roman" pitchFamily="18" charset="0"/>
                        </a:rPr>
                        <a:t>篇研究</a:t>
                      </a:r>
                    </a:p>
                  </a:txBody>
                  <a:tcPr marL="68580" marR="68580" marT="0" marB="0"/>
                </a:tc>
              </a:tr>
            </a:tbl>
          </a:graphicData>
        </a:graphic>
      </p:graphicFrame>
      <p:pic>
        <p:nvPicPr>
          <p:cNvPr id="6" name="圖片 3" descr="IMAG0306"/>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5651500" y="1988840"/>
            <a:ext cx="1440780" cy="2445340"/>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圖片 4" descr="P1040131"/>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7395245" y="1988840"/>
            <a:ext cx="1353219" cy="2445340"/>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10" name="表格 9"/>
          <p:cNvGraphicFramePr>
            <a:graphicFrameLocks noGrp="1"/>
          </p:cNvGraphicFramePr>
          <p:nvPr>
            <p:extLst>
              <p:ext uri="{D42A27DB-BD31-4B8C-83A1-F6EECF244321}">
                <p14:modId xmlns="" xmlns:p14="http://schemas.microsoft.com/office/powerpoint/2010/main" val="4022912917"/>
              </p:ext>
            </p:extLst>
          </p:nvPr>
        </p:nvGraphicFramePr>
        <p:xfrm>
          <a:off x="72008" y="4423410"/>
          <a:ext cx="5364088" cy="2251710"/>
        </p:xfrm>
        <a:graphic>
          <a:graphicData uri="http://schemas.openxmlformats.org/drawingml/2006/table">
            <a:tbl>
              <a:tblPr>
                <a:tableStyleId>{22838BEF-8BB2-4498-84A7-C5851F593DF1}</a:tableStyleId>
              </a:tblPr>
              <a:tblGrid>
                <a:gridCol w="5364088"/>
              </a:tblGrid>
              <a:tr h="369444">
                <a:tc>
                  <a:txBody>
                    <a:bodyPr/>
                    <a:lstStyle/>
                    <a:p>
                      <a:pPr algn="l" fontAlgn="ctr"/>
                      <a:r>
                        <a:rPr lang="en-US" sz="1200" u="none" strike="noStrike" dirty="0">
                          <a:effectLst/>
                          <a:latin typeface="Times New Roman" pitchFamily="18" charset="0"/>
                          <a:ea typeface="標楷體" pitchFamily="65" charset="-120"/>
                          <a:cs typeface="Times New Roman" pitchFamily="18" charset="0"/>
                        </a:rPr>
                        <a:t>[1] </a:t>
                      </a:r>
                      <a:r>
                        <a:rPr lang="en-US" sz="1200" u="none" strike="noStrike" dirty="0" err="1">
                          <a:effectLst/>
                          <a:latin typeface="Times New Roman" pitchFamily="18" charset="0"/>
                          <a:ea typeface="標楷體" pitchFamily="65" charset="-120"/>
                          <a:cs typeface="Times New Roman" pitchFamily="18" charset="0"/>
                        </a:rPr>
                        <a:t>黃介生、王聰榮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高職室內設計科學生應具備工程管理專業能力之研究</a:t>
                      </a:r>
                      <a:r>
                        <a:rPr lang="en-US" sz="1200" u="none" strike="noStrike" dirty="0">
                          <a:effectLst/>
                          <a:latin typeface="Times New Roman" pitchFamily="18" charset="0"/>
                          <a:ea typeface="標楷體" pitchFamily="65" charset="-120"/>
                          <a:cs typeface="Times New Roman" pitchFamily="18" charset="0"/>
                        </a:rPr>
                        <a:t>」，第9屆中華民國空間設計學術研討會論文集，DC124B5，雲林。</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r h="246296">
                <a:tc>
                  <a:txBody>
                    <a:bodyPr/>
                    <a:lstStyle/>
                    <a:p>
                      <a:pPr algn="l" fontAlgn="ctr"/>
                      <a:r>
                        <a:rPr lang="en-US" sz="1200" u="none" strike="noStrike" dirty="0">
                          <a:effectLst/>
                          <a:latin typeface="Times New Roman" pitchFamily="18" charset="0"/>
                          <a:ea typeface="標楷體" pitchFamily="65" charset="-120"/>
                          <a:cs typeface="Times New Roman" pitchFamily="18" charset="0"/>
                        </a:rPr>
                        <a:t>[2] </a:t>
                      </a:r>
                      <a:r>
                        <a:rPr lang="en-US" sz="1200" u="none" strike="noStrike" dirty="0" err="1">
                          <a:effectLst/>
                          <a:latin typeface="Times New Roman" pitchFamily="18" charset="0"/>
                          <a:ea typeface="標楷體" pitchFamily="65" charset="-120"/>
                          <a:cs typeface="Times New Roman" pitchFamily="18" charset="0"/>
                        </a:rPr>
                        <a:t>黃介生、王聰榮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建築設計教育與專業倫理之探究</a:t>
                      </a:r>
                      <a:r>
                        <a:rPr lang="en-US" sz="1200" u="none" strike="noStrike" dirty="0">
                          <a:effectLst/>
                          <a:latin typeface="Times New Roman" pitchFamily="18" charset="0"/>
                          <a:ea typeface="標楷體" pitchFamily="65" charset="-120"/>
                          <a:cs typeface="Times New Roman" pitchFamily="18" charset="0"/>
                        </a:rPr>
                        <a:t>」，2013設計與文化學術研討會，臺北。</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r h="328022">
                <a:tc>
                  <a:txBody>
                    <a:bodyPr/>
                    <a:lstStyle/>
                    <a:p>
                      <a:pPr algn="l" fontAlgn="ctr"/>
                      <a:r>
                        <a:rPr lang="en-US" sz="1200" u="none" strike="noStrike" dirty="0">
                          <a:effectLst/>
                          <a:latin typeface="Times New Roman" pitchFamily="18" charset="0"/>
                          <a:ea typeface="標楷體" pitchFamily="65" charset="-120"/>
                          <a:cs typeface="Times New Roman" pitchFamily="18" charset="0"/>
                        </a:rPr>
                        <a:t>[1] </a:t>
                      </a:r>
                      <a:r>
                        <a:rPr lang="en-US" sz="1200" u="none" strike="noStrike" dirty="0" err="1">
                          <a:effectLst/>
                          <a:latin typeface="Times New Roman" pitchFamily="18" charset="0"/>
                          <a:ea typeface="標楷體" pitchFamily="65" charset="-120"/>
                          <a:cs typeface="Times New Roman" pitchFamily="18" charset="0"/>
                        </a:rPr>
                        <a:t>陳育琪、王聰榮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歷史建築修復測繪能力之人才培育研究</a:t>
                      </a:r>
                      <a:r>
                        <a:rPr lang="en-US" sz="1200" u="none" strike="noStrike" dirty="0">
                          <a:effectLst/>
                          <a:latin typeface="Times New Roman" pitchFamily="18" charset="0"/>
                          <a:ea typeface="標楷體" pitchFamily="65" charset="-120"/>
                          <a:cs typeface="Times New Roman" pitchFamily="18" charset="0"/>
                        </a:rPr>
                        <a:t>」，2013產業創新與經營學術研討會，B20130217001，彰化。</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r h="246296">
                <a:tc>
                  <a:txBody>
                    <a:bodyPr/>
                    <a:lstStyle/>
                    <a:p>
                      <a:pPr algn="l" fontAlgn="ctr"/>
                      <a:r>
                        <a:rPr lang="en-US" sz="1200" u="none" strike="noStrike" dirty="0">
                          <a:effectLst/>
                          <a:latin typeface="Times New Roman" pitchFamily="18" charset="0"/>
                          <a:ea typeface="標楷體" pitchFamily="65" charset="-120"/>
                          <a:cs typeface="Times New Roman" pitchFamily="18" charset="0"/>
                        </a:rPr>
                        <a:t>[2] </a:t>
                      </a:r>
                      <a:r>
                        <a:rPr lang="en-US" sz="1200" u="none" strike="noStrike" dirty="0" err="1">
                          <a:effectLst/>
                          <a:latin typeface="Times New Roman" pitchFamily="18" charset="0"/>
                          <a:ea typeface="標楷體" pitchFamily="65" charset="-120"/>
                          <a:cs typeface="Times New Roman" pitchFamily="18" charset="0"/>
                        </a:rPr>
                        <a:t>陳育琪、王聰榮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探討歷史建築修復專業能力之研究</a:t>
                      </a:r>
                      <a:r>
                        <a:rPr lang="en-US" sz="1200" u="none" strike="noStrike" dirty="0">
                          <a:effectLst/>
                          <a:latin typeface="Times New Roman" pitchFamily="18" charset="0"/>
                          <a:ea typeface="標楷體" pitchFamily="65" charset="-120"/>
                          <a:cs typeface="Times New Roman" pitchFamily="18" charset="0"/>
                        </a:rPr>
                        <a:t>」，2013設計與文化學術研討會，臺北。</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r h="363846">
                <a:tc>
                  <a:txBody>
                    <a:bodyPr/>
                    <a:lstStyle/>
                    <a:p>
                      <a:pPr algn="l" fontAlgn="ctr"/>
                      <a:r>
                        <a:rPr lang="en-US" sz="1200" u="none" strike="noStrike" dirty="0">
                          <a:effectLst/>
                          <a:latin typeface="Times New Roman" pitchFamily="18" charset="0"/>
                          <a:ea typeface="標楷體" pitchFamily="65" charset="-120"/>
                          <a:cs typeface="Times New Roman" pitchFamily="18" charset="0"/>
                        </a:rPr>
                        <a:t>[1] </a:t>
                      </a:r>
                      <a:r>
                        <a:rPr lang="en-US" sz="1200" u="none" strike="noStrike" dirty="0" err="1">
                          <a:effectLst/>
                          <a:latin typeface="Times New Roman" pitchFamily="18" charset="0"/>
                          <a:ea typeface="標楷體" pitchFamily="65" charset="-120"/>
                          <a:cs typeface="Times New Roman" pitchFamily="18" charset="0"/>
                        </a:rPr>
                        <a:t>林生瑋、王聰榮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建築競圖人員應具備專業能力之研究</a:t>
                      </a:r>
                      <a:r>
                        <a:rPr lang="en-US" sz="1200" u="none" strike="noStrike" dirty="0">
                          <a:effectLst/>
                          <a:latin typeface="Times New Roman" pitchFamily="18" charset="0"/>
                          <a:ea typeface="標楷體" pitchFamily="65" charset="-120"/>
                          <a:cs typeface="Times New Roman" pitchFamily="18" charset="0"/>
                        </a:rPr>
                        <a:t>」， 第9屆中華民國空間設計學術研討會論文集，DC124B3，雲林。</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r h="246296">
                <a:tc>
                  <a:txBody>
                    <a:bodyPr/>
                    <a:lstStyle/>
                    <a:p>
                      <a:pPr algn="l" fontAlgn="ctr"/>
                      <a:r>
                        <a:rPr lang="en-US" sz="1200" u="none" strike="noStrike" dirty="0">
                          <a:effectLst/>
                          <a:latin typeface="Times New Roman" pitchFamily="18" charset="0"/>
                          <a:ea typeface="標楷體" pitchFamily="65" charset="-120"/>
                          <a:cs typeface="Times New Roman" pitchFamily="18" charset="0"/>
                        </a:rPr>
                        <a:t>[2] </a:t>
                      </a:r>
                      <a:r>
                        <a:rPr lang="en-US" sz="1200" u="none" strike="noStrike" dirty="0" err="1">
                          <a:effectLst/>
                          <a:latin typeface="Times New Roman" pitchFamily="18" charset="0"/>
                          <a:ea typeface="標楷體" pitchFamily="65" charset="-120"/>
                          <a:cs typeface="Times New Roman" pitchFamily="18" charset="0"/>
                        </a:rPr>
                        <a:t>林生瑋、王聰榮</a:t>
                      </a:r>
                      <a:r>
                        <a:rPr lang="en-US" sz="1200" u="none" strike="noStrike" dirty="0">
                          <a:effectLst/>
                          <a:latin typeface="Times New Roman" pitchFamily="18" charset="0"/>
                          <a:ea typeface="標楷體" pitchFamily="65" charset="-120"/>
                          <a:cs typeface="Times New Roman" pitchFamily="18" charset="0"/>
                        </a:rPr>
                        <a:t>，(2013)。「</a:t>
                      </a:r>
                      <a:r>
                        <a:rPr lang="en-US" sz="1200" u="none" strike="noStrike" dirty="0" err="1">
                          <a:effectLst/>
                          <a:latin typeface="Times New Roman" pitchFamily="18" charset="0"/>
                          <a:ea typeface="標楷體" pitchFamily="65" charset="-120"/>
                          <a:cs typeface="Times New Roman" pitchFamily="18" charset="0"/>
                        </a:rPr>
                        <a:t>以模糊德爾菲法建構建築競圖專業能力之研究</a:t>
                      </a:r>
                      <a:r>
                        <a:rPr lang="en-US" sz="1200" u="none" strike="noStrike" dirty="0">
                          <a:effectLst/>
                          <a:latin typeface="Times New Roman" pitchFamily="18" charset="0"/>
                          <a:ea typeface="標楷體" pitchFamily="65" charset="-120"/>
                          <a:cs typeface="Times New Roman" pitchFamily="18" charset="0"/>
                        </a:rPr>
                        <a:t>」，2013設計與文化學術研討會，臺北。</a:t>
                      </a:r>
                      <a:endParaRPr lang="zh-TW" sz="1200" b="0" i="0" u="none" strike="noStrike" dirty="0">
                        <a:solidFill>
                          <a:srgbClr val="000000"/>
                        </a:solidFill>
                        <a:effectLst/>
                        <a:latin typeface="Times New Roman" pitchFamily="18" charset="0"/>
                        <a:ea typeface="標楷體" pitchFamily="65" charset="-120"/>
                        <a:cs typeface="Times New Roman" pitchFamily="18" charset="0"/>
                      </a:endParaRPr>
                    </a:p>
                  </a:txBody>
                  <a:tcPr marL="9525" marR="9525" marT="9525" marB="0" anchor="ctr"/>
                </a:tc>
              </a:tr>
            </a:tbl>
          </a:graphicData>
        </a:graphic>
      </p:graphicFrame>
      <p:sp>
        <p:nvSpPr>
          <p:cNvPr id="11" name="矩形 10"/>
          <p:cNvSpPr/>
          <p:nvPr/>
        </p:nvSpPr>
        <p:spPr>
          <a:xfrm>
            <a:off x="5580112" y="1124744"/>
            <a:ext cx="3368055" cy="584775"/>
          </a:xfrm>
          <a:prstGeom prst="rect">
            <a:avLst/>
          </a:prstGeom>
        </p:spPr>
        <p:txBody>
          <a:bodyPr wrap="square">
            <a:spAutoFit/>
          </a:bodyPr>
          <a:lstStyle/>
          <a:p>
            <a:r>
              <a:rPr lang="zh-TW" altLang="en-US" sz="3200" dirty="0" smtClean="0">
                <a:solidFill>
                  <a:schemeClr val="bg1"/>
                </a:solidFill>
                <a:latin typeface="標楷體" pitchFamily="65" charset="-120"/>
                <a:ea typeface="標楷體" pitchFamily="65" charset="-120"/>
              </a:rPr>
              <a:t>設計資訊與教育</a:t>
            </a:r>
            <a:endParaRPr lang="zh-TW" altLang="en-US" dirty="0">
              <a:solidFill>
                <a:schemeClr val="bg1"/>
              </a:solidFill>
            </a:endParaRPr>
          </a:p>
        </p:txBody>
      </p:sp>
      <p:sp>
        <p:nvSpPr>
          <p:cNvPr id="9" name="投影片編號版面配置區 8"/>
          <p:cNvSpPr>
            <a:spLocks noGrp="1"/>
          </p:cNvSpPr>
          <p:nvPr>
            <p:ph type="sldNum" sz="quarter" idx="12"/>
          </p:nvPr>
        </p:nvSpPr>
        <p:spPr/>
        <p:txBody>
          <a:bodyPr/>
          <a:lstStyle/>
          <a:p>
            <a:pPr>
              <a:defRPr/>
            </a:pPr>
            <a:fld id="{FDB1626E-84F2-471B-9939-33CBF06C2A4D}" type="slidenum">
              <a:rPr lang="zh-TW" altLang="en-US" smtClean="0"/>
              <a:pPr>
                <a:defRPr/>
              </a:pPr>
              <a:t>43</a:t>
            </a:fld>
            <a:endParaRPr lang="zh-TW" alt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361" name="文字方塊 12"/>
          <p:cNvSpPr txBox="1">
            <a:spLocks noChangeArrowheads="1"/>
          </p:cNvSpPr>
          <p:nvPr/>
        </p:nvSpPr>
        <p:spPr bwMode="auto">
          <a:xfrm>
            <a:off x="0" y="115888"/>
            <a:ext cx="9144000" cy="884237"/>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建築系所重要研發</a:t>
            </a:r>
            <a:r>
              <a:rPr lang="zh-TW" altLang="en-US" sz="4000" dirty="0" smtClean="0">
                <a:latin typeface="標楷體" pitchFamily="65" charset="-120"/>
                <a:ea typeface="標楷體" pitchFamily="65" charset="-120"/>
              </a:rPr>
              <a:t>成果</a:t>
            </a:r>
            <a:endParaRPr lang="en-US" altLang="zh-TW" sz="40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15394" name="Rectangle 34"/>
          <p:cNvSpPr>
            <a:spLocks noChangeArrowheads="1"/>
          </p:cNvSpPr>
          <p:nvPr/>
        </p:nvSpPr>
        <p:spPr bwMode="auto">
          <a:xfrm>
            <a:off x="4859908" y="1341438"/>
            <a:ext cx="4392612" cy="576262"/>
          </a:xfrm>
          <a:prstGeom prst="rect">
            <a:avLst/>
          </a:prstGeom>
          <a:noFill/>
          <a:ln w="9525">
            <a:noFill/>
            <a:miter lim="800000"/>
            <a:headEnd/>
            <a:tailEnd/>
          </a:ln>
          <a:effectLst/>
        </p:spPr>
        <p:txBody>
          <a:bodyPr/>
          <a:lstStyle/>
          <a:p>
            <a:pPr marL="812800" indent="-812800" eaLnBrk="0" hangingPunct="0">
              <a:lnSpc>
                <a:spcPct val="80000"/>
              </a:lnSpc>
              <a:spcBef>
                <a:spcPct val="20000"/>
              </a:spcBef>
              <a:buFont typeface="Arial" charset="0"/>
              <a:buNone/>
            </a:pPr>
            <a:r>
              <a:rPr kumimoji="0" lang="zh-TW" altLang="en-US" sz="2000" dirty="0" smtClean="0">
                <a:latin typeface="標楷體" pitchFamily="65" charset="-120"/>
                <a:ea typeface="標楷體" pitchFamily="65" charset="-120"/>
              </a:rPr>
              <a:t> </a:t>
            </a:r>
            <a:r>
              <a:rPr kumimoji="0" lang="en-US" altLang="zh-TW" sz="2000" dirty="0">
                <a:latin typeface="Times New Roman" pitchFamily="18" charset="0"/>
                <a:ea typeface="標楷體" pitchFamily="65" charset="-120"/>
              </a:rPr>
              <a:t>FDS</a:t>
            </a:r>
            <a:r>
              <a:rPr kumimoji="0" lang="zh-TW" altLang="en-US" sz="2000" dirty="0">
                <a:latin typeface="標楷體" pitchFamily="65" charset="-120"/>
                <a:ea typeface="標楷體" pitchFamily="65" charset="-120"/>
              </a:rPr>
              <a:t>運用於特殊建築火場模擬研究</a:t>
            </a:r>
          </a:p>
          <a:p>
            <a:pPr marL="812800" indent="-812800" eaLnBrk="0" hangingPunct="0">
              <a:lnSpc>
                <a:spcPct val="80000"/>
              </a:lnSpc>
              <a:spcBef>
                <a:spcPct val="20000"/>
              </a:spcBef>
              <a:buFont typeface="Arial" charset="0"/>
              <a:buNone/>
            </a:pPr>
            <a:endParaRPr kumimoji="0" lang="zh-TW" altLang="en-US" sz="2000" dirty="0">
              <a:latin typeface="標楷體" pitchFamily="65" charset="-120"/>
              <a:ea typeface="標楷體" pitchFamily="65" charset="-120"/>
            </a:endParaRPr>
          </a:p>
          <a:p>
            <a:pPr marL="812800" indent="-812800" eaLnBrk="0" hangingPunct="0">
              <a:lnSpc>
                <a:spcPct val="80000"/>
              </a:lnSpc>
              <a:spcBef>
                <a:spcPct val="20000"/>
              </a:spcBef>
              <a:buFont typeface="Arial" charset="0"/>
              <a:buNone/>
            </a:pPr>
            <a:endParaRPr kumimoji="0" lang="zh-TW" altLang="en-US" sz="2000" dirty="0">
              <a:latin typeface="標楷體" pitchFamily="65" charset="-120"/>
              <a:ea typeface="標楷體" pitchFamily="65" charset="-120"/>
            </a:endParaRPr>
          </a:p>
          <a:p>
            <a:pPr marL="812800" indent="-812800" algn="ctr" eaLnBrk="0" hangingPunct="0">
              <a:lnSpc>
                <a:spcPct val="80000"/>
              </a:lnSpc>
              <a:spcBef>
                <a:spcPct val="20000"/>
              </a:spcBef>
              <a:buFont typeface="Arial" charset="0"/>
              <a:buNone/>
            </a:pPr>
            <a:endParaRPr kumimoji="0" lang="zh-TW" altLang="en-US" sz="2800" dirty="0">
              <a:latin typeface="標楷體" pitchFamily="65" charset="-120"/>
              <a:ea typeface="標楷體" pitchFamily="65" charset="-120"/>
            </a:endParaRPr>
          </a:p>
        </p:txBody>
      </p:sp>
      <p:sp>
        <p:nvSpPr>
          <p:cNvPr id="15395" name="Rectangle 35"/>
          <p:cNvSpPr>
            <a:spLocks noChangeArrowheads="1"/>
          </p:cNvSpPr>
          <p:nvPr/>
        </p:nvSpPr>
        <p:spPr bwMode="auto">
          <a:xfrm>
            <a:off x="467172" y="1790873"/>
            <a:ext cx="3960812" cy="701675"/>
          </a:xfrm>
          <a:prstGeom prst="rect">
            <a:avLst/>
          </a:prstGeom>
          <a:noFill/>
          <a:ln w="9525">
            <a:noFill/>
            <a:miter lim="800000"/>
            <a:headEnd/>
            <a:tailEnd/>
          </a:ln>
          <a:effectLst/>
        </p:spPr>
        <p:txBody>
          <a:bodyPr>
            <a:spAutoFit/>
          </a:bodyPr>
          <a:lstStyle/>
          <a:p>
            <a:r>
              <a:rPr kumimoji="0" lang="zh-TW" altLang="en-US" sz="2000" dirty="0" smtClean="0">
                <a:latin typeface="標楷體" pitchFamily="65" charset="-120"/>
                <a:ea typeface="標楷體" pitchFamily="65" charset="-120"/>
              </a:rPr>
              <a:t> </a:t>
            </a:r>
            <a:r>
              <a:rPr kumimoji="0" lang="zh-TW" altLang="en-US" sz="2000" dirty="0">
                <a:latin typeface="標楷體" pitchFamily="65" charset="-120"/>
                <a:ea typeface="標楷體" pitchFamily="65" charset="-120"/>
              </a:rPr>
              <a:t>建築防火設備與材料研究</a:t>
            </a:r>
          </a:p>
          <a:p>
            <a:endParaRPr kumimoji="0" lang="zh-TW" altLang="en-US" sz="2000" dirty="0">
              <a:latin typeface="標楷體" pitchFamily="65" charset="-120"/>
              <a:ea typeface="標楷體" pitchFamily="65" charset="-120"/>
            </a:endParaRPr>
          </a:p>
        </p:txBody>
      </p:sp>
      <p:pic>
        <p:nvPicPr>
          <p:cNvPr id="15396" name="Picture 36"/>
          <p:cNvPicPr>
            <a:picLocks noChangeAspect="1" noChangeArrowheads="1"/>
          </p:cNvPicPr>
          <p:nvPr/>
        </p:nvPicPr>
        <p:blipFill>
          <a:blip r:embed="rId3" cstate="email"/>
          <a:srcRect/>
          <a:stretch>
            <a:fillRect/>
          </a:stretch>
        </p:blipFill>
        <p:spPr bwMode="auto">
          <a:xfrm>
            <a:off x="684213" y="2348830"/>
            <a:ext cx="1412875" cy="1727200"/>
          </a:xfrm>
          <a:prstGeom prst="rect">
            <a:avLst/>
          </a:prstGeom>
          <a:noFill/>
          <a:ln w="9525">
            <a:noFill/>
            <a:miter lim="800000"/>
            <a:headEnd/>
            <a:tailEnd/>
          </a:ln>
        </p:spPr>
      </p:pic>
      <p:pic>
        <p:nvPicPr>
          <p:cNvPr id="15397" name="Picture 37"/>
          <p:cNvPicPr>
            <a:picLocks noChangeAspect="1" noChangeArrowheads="1"/>
          </p:cNvPicPr>
          <p:nvPr/>
        </p:nvPicPr>
        <p:blipFill>
          <a:blip r:embed="rId4" cstate="email"/>
          <a:srcRect/>
          <a:stretch>
            <a:fillRect/>
          </a:stretch>
        </p:blipFill>
        <p:spPr bwMode="auto">
          <a:xfrm>
            <a:off x="684213" y="4220492"/>
            <a:ext cx="1392237" cy="1728788"/>
          </a:xfrm>
          <a:prstGeom prst="rect">
            <a:avLst/>
          </a:prstGeom>
          <a:noFill/>
          <a:ln w="9525">
            <a:noFill/>
            <a:miter lim="800000"/>
            <a:headEnd/>
            <a:tailEnd/>
          </a:ln>
        </p:spPr>
      </p:pic>
      <p:pic>
        <p:nvPicPr>
          <p:cNvPr id="15398" name="Picture 38"/>
          <p:cNvPicPr>
            <a:picLocks noChangeAspect="1" noChangeArrowheads="1"/>
          </p:cNvPicPr>
          <p:nvPr/>
        </p:nvPicPr>
        <p:blipFill>
          <a:blip r:embed="rId5" cstate="email"/>
          <a:srcRect/>
          <a:stretch>
            <a:fillRect/>
          </a:stretch>
        </p:blipFill>
        <p:spPr bwMode="auto">
          <a:xfrm>
            <a:off x="2268538" y="2348830"/>
            <a:ext cx="1416050" cy="1727200"/>
          </a:xfrm>
          <a:prstGeom prst="rect">
            <a:avLst/>
          </a:prstGeom>
          <a:noFill/>
          <a:ln w="9525">
            <a:noFill/>
            <a:miter lim="800000"/>
            <a:headEnd/>
            <a:tailEnd/>
          </a:ln>
        </p:spPr>
      </p:pic>
      <p:pic>
        <p:nvPicPr>
          <p:cNvPr id="15399" name="Picture 39"/>
          <p:cNvPicPr>
            <a:picLocks noChangeAspect="1" noChangeArrowheads="1"/>
          </p:cNvPicPr>
          <p:nvPr/>
        </p:nvPicPr>
        <p:blipFill>
          <a:blip r:embed="rId6" cstate="email"/>
          <a:srcRect/>
          <a:stretch>
            <a:fillRect/>
          </a:stretch>
        </p:blipFill>
        <p:spPr bwMode="auto">
          <a:xfrm>
            <a:off x="5076056" y="1773238"/>
            <a:ext cx="2703513" cy="2952750"/>
          </a:xfrm>
          <a:prstGeom prst="rect">
            <a:avLst/>
          </a:prstGeom>
          <a:noFill/>
          <a:ln w="9525">
            <a:noFill/>
            <a:miter lim="800000"/>
            <a:headEnd/>
            <a:tailEnd/>
          </a:ln>
          <a:effectLst/>
        </p:spPr>
      </p:pic>
      <p:sp>
        <p:nvSpPr>
          <p:cNvPr id="15400" name="Rectangle 40"/>
          <p:cNvSpPr>
            <a:spLocks noChangeArrowheads="1"/>
          </p:cNvSpPr>
          <p:nvPr/>
        </p:nvSpPr>
        <p:spPr bwMode="auto">
          <a:xfrm>
            <a:off x="5004048" y="6165304"/>
            <a:ext cx="3744912" cy="581025"/>
          </a:xfrm>
          <a:prstGeom prst="rect">
            <a:avLst/>
          </a:prstGeom>
          <a:noFill/>
          <a:ln w="9525">
            <a:noFill/>
            <a:miter lim="800000"/>
            <a:headEnd/>
            <a:tailEnd/>
          </a:ln>
          <a:effectLst/>
        </p:spPr>
        <p:txBody>
          <a:bodyPr anchor="ctr">
            <a:spAutoFit/>
          </a:bodyPr>
          <a:lstStyle/>
          <a:p>
            <a:r>
              <a:rPr lang="zh-TW" altLang="en-US" sz="1600" dirty="0">
                <a:latin typeface="標楷體" pitchFamily="65" charset="-120"/>
                <a:ea typeface="標楷體" pitchFamily="65" charset="-120"/>
              </a:rPr>
              <a:t>大型空間自然排煙與外部氣流模擬研究</a:t>
            </a:r>
          </a:p>
          <a:p>
            <a:r>
              <a:rPr lang="zh-TW" altLang="en-US" sz="1600" dirty="0">
                <a:latin typeface="標楷體" pitchFamily="65" charset="-120"/>
                <a:ea typeface="標楷體" pitchFamily="65" charset="-120"/>
              </a:rPr>
              <a:t> </a:t>
            </a:r>
            <a:r>
              <a:rPr lang="en-US" altLang="zh-TW" sz="1600" dirty="0">
                <a:latin typeface="標楷體" pitchFamily="65" charset="-120"/>
                <a:ea typeface="標楷體" pitchFamily="65" charset="-120"/>
              </a:rPr>
              <a:t>-</a:t>
            </a:r>
            <a:r>
              <a:rPr lang="zh-TW" altLang="en-US" sz="1600" dirty="0">
                <a:latin typeface="標楷體" pitchFamily="65" charset="-120"/>
                <a:ea typeface="標楷體" pitchFamily="65" charset="-120"/>
              </a:rPr>
              <a:t>桃園國際機場第一航廈改善工程</a:t>
            </a:r>
          </a:p>
        </p:txBody>
      </p:sp>
      <p:pic>
        <p:nvPicPr>
          <p:cNvPr id="15401" name="Picture 41"/>
          <p:cNvPicPr>
            <a:picLocks noChangeAspect="1" noChangeArrowheads="1"/>
          </p:cNvPicPr>
          <p:nvPr/>
        </p:nvPicPr>
        <p:blipFill>
          <a:blip r:embed="rId7" cstate="email"/>
          <a:srcRect/>
          <a:stretch>
            <a:fillRect/>
          </a:stretch>
        </p:blipFill>
        <p:spPr bwMode="auto">
          <a:xfrm>
            <a:off x="5076056" y="4797425"/>
            <a:ext cx="2713038" cy="1435100"/>
          </a:xfrm>
          <a:prstGeom prst="rect">
            <a:avLst/>
          </a:prstGeom>
          <a:noFill/>
          <a:ln w="9525">
            <a:noFill/>
            <a:miter lim="800000"/>
            <a:headEnd/>
            <a:tailEnd/>
          </a:ln>
          <a:effectLst/>
        </p:spPr>
      </p:pic>
      <p:sp>
        <p:nvSpPr>
          <p:cNvPr id="11" name="投影片編號版面配置區 10"/>
          <p:cNvSpPr>
            <a:spLocks noGrp="1"/>
          </p:cNvSpPr>
          <p:nvPr>
            <p:ph type="sldNum" sz="quarter" idx="12"/>
          </p:nvPr>
        </p:nvSpPr>
        <p:spPr>
          <a:xfrm>
            <a:off x="7010400" y="6492875"/>
            <a:ext cx="2133600" cy="365125"/>
          </a:xfrm>
        </p:spPr>
        <p:txBody>
          <a:bodyPr/>
          <a:lstStyle/>
          <a:p>
            <a:pPr>
              <a:defRPr/>
            </a:pPr>
            <a:fld id="{FDB1626E-84F2-471B-9939-33CBF06C2A4D}" type="slidenum">
              <a:rPr lang="zh-TW" altLang="en-US" smtClean="0"/>
              <a:pPr>
                <a:defRPr/>
              </a:pPr>
              <a:t>44</a:t>
            </a:fld>
            <a:endParaRPr lang="zh-TW" altLang="en-US" dirty="0"/>
          </a:p>
        </p:txBody>
      </p:sp>
      <p:sp>
        <p:nvSpPr>
          <p:cNvPr id="12" name="矩形 11"/>
          <p:cNvSpPr/>
          <p:nvPr/>
        </p:nvSpPr>
        <p:spPr>
          <a:xfrm>
            <a:off x="611560" y="1124744"/>
            <a:ext cx="1826141" cy="584775"/>
          </a:xfrm>
          <a:prstGeom prst="rect">
            <a:avLst/>
          </a:prstGeom>
        </p:spPr>
        <p:txBody>
          <a:bodyPr wrap="none">
            <a:spAutoFit/>
          </a:bodyPr>
          <a:lstStyle/>
          <a:p>
            <a:r>
              <a:rPr lang="zh-TW" altLang="en-US" sz="3200" dirty="0" smtClean="0">
                <a:solidFill>
                  <a:schemeClr val="bg1"/>
                </a:solidFill>
                <a:latin typeface="標楷體" pitchFamily="65" charset="-120"/>
                <a:ea typeface="標楷體" pitchFamily="65" charset="-120"/>
              </a:rPr>
              <a:t>建築防災</a:t>
            </a:r>
            <a:endParaRPr lang="zh-TW" altLang="en-US" sz="3200"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2" name="直線接點 14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4294967295"/>
          </p:nvPr>
        </p:nvSpPr>
        <p:spPr>
          <a:xfrm>
            <a:off x="6588125" y="6308725"/>
            <a:ext cx="2133600" cy="365125"/>
          </a:xfrm>
          <a:prstGeom prst="rect">
            <a:avLst/>
          </a:prstGeom>
        </p:spPr>
        <p:txBody>
          <a:bodyPr/>
          <a:lstStyle/>
          <a:p>
            <a:pPr>
              <a:defRPr/>
            </a:pPr>
            <a:fld id="{7719907B-FAD9-4EB1-BBAA-7C701AAED31E}" type="slidenum">
              <a:rPr lang="zh-TW" altLang="en-US" smtClean="0"/>
              <a:pPr>
                <a:defRPr/>
              </a:pPr>
              <a:t>45</a:t>
            </a:fld>
            <a:endParaRPr lang="zh-TW" altLang="en-US"/>
          </a:p>
        </p:txBody>
      </p:sp>
      <p:sp>
        <p:nvSpPr>
          <p:cNvPr id="2052" name="文字方塊 12"/>
          <p:cNvSpPr txBox="1">
            <a:spLocks noChangeArrowheads="1"/>
          </p:cNvSpPr>
          <p:nvPr/>
        </p:nvSpPr>
        <p:spPr bwMode="auto">
          <a:xfrm>
            <a:off x="287338" y="115888"/>
            <a:ext cx="8388350"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工設系所研發團隊發展方向與成果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pSp>
        <p:nvGrpSpPr>
          <p:cNvPr id="2" name="群組 249"/>
          <p:cNvGrpSpPr>
            <a:grpSpLocks/>
          </p:cNvGrpSpPr>
          <p:nvPr/>
        </p:nvGrpSpPr>
        <p:grpSpPr bwMode="auto">
          <a:xfrm>
            <a:off x="395288" y="1412875"/>
            <a:ext cx="8353425" cy="4968875"/>
            <a:chOff x="395536" y="1412776"/>
            <a:chExt cx="8352928" cy="4968552"/>
          </a:xfrm>
        </p:grpSpPr>
        <p:grpSp>
          <p:nvGrpSpPr>
            <p:cNvPr id="3" name="群組 157"/>
            <p:cNvGrpSpPr>
              <a:grpSpLocks/>
            </p:cNvGrpSpPr>
            <p:nvPr/>
          </p:nvGrpSpPr>
          <p:grpSpPr bwMode="auto">
            <a:xfrm>
              <a:off x="1619672" y="1412776"/>
              <a:ext cx="1008112" cy="3951600"/>
              <a:chOff x="395536" y="1412776"/>
              <a:chExt cx="1008112" cy="3951600"/>
            </a:xfrm>
          </p:grpSpPr>
          <p:sp>
            <p:nvSpPr>
              <p:cNvPr id="7" name="圓角矩形 6"/>
              <p:cNvSpPr/>
              <p:nvPr/>
            </p:nvSpPr>
            <p:spPr>
              <a:xfrm>
                <a:off x="395289" y="1412776"/>
                <a:ext cx="1008003"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latin typeface="標楷體" pitchFamily="65" charset="-120"/>
                  <a:ea typeface="標楷體" pitchFamily="65" charset="-120"/>
                </a:endParaRPr>
              </a:p>
            </p:txBody>
          </p:sp>
          <p:sp>
            <p:nvSpPr>
              <p:cNvPr id="2178" name="文字方塊 14"/>
              <p:cNvSpPr txBox="1">
                <a:spLocks noChangeArrowheads="1"/>
              </p:cNvSpPr>
              <p:nvPr/>
            </p:nvSpPr>
            <p:spPr bwMode="auto">
              <a:xfrm>
                <a:off x="468000" y="1422000"/>
                <a:ext cx="899624"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玩具與家具設計工作室</a:t>
                </a:r>
                <a:endParaRPr lang="zh-TW" altLang="en-US" sz="1000">
                  <a:solidFill>
                    <a:schemeClr val="bg1"/>
                  </a:solidFill>
                  <a:latin typeface="標楷體" pitchFamily="65" charset="-120"/>
                  <a:ea typeface="標楷體" pitchFamily="65" charset="-120"/>
                </a:endParaRPr>
              </a:p>
            </p:txBody>
          </p:sp>
          <p:grpSp>
            <p:nvGrpSpPr>
              <p:cNvPr id="4" name="群組 95"/>
              <p:cNvGrpSpPr>
                <a:grpSpLocks/>
              </p:cNvGrpSpPr>
              <p:nvPr/>
            </p:nvGrpSpPr>
            <p:grpSpPr bwMode="auto">
              <a:xfrm>
                <a:off x="539552" y="1980000"/>
                <a:ext cx="792088" cy="3384376"/>
                <a:chOff x="539552" y="2060848"/>
                <a:chExt cx="792088" cy="3384376"/>
              </a:xfrm>
            </p:grpSpPr>
            <p:sp>
              <p:nvSpPr>
                <p:cNvPr id="33" name="圓角矩形 32"/>
                <p:cNvSpPr/>
                <p:nvPr/>
              </p:nvSpPr>
              <p:spPr>
                <a:xfrm>
                  <a:off x="539743" y="2060325"/>
                  <a:ext cx="792115"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綠色材料   嬰幼兒產品</a:t>
                  </a:r>
                </a:p>
              </p:txBody>
            </p:sp>
            <p:sp>
              <p:nvSpPr>
                <p:cNvPr id="89" name="圓角矩形 88"/>
                <p:cNvSpPr/>
                <p:nvPr/>
              </p:nvSpPr>
              <p:spPr>
                <a:xfrm>
                  <a:off x="539743" y="2565117"/>
                  <a:ext cx="792115"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碳纖維材質</a:t>
                  </a:r>
                  <a:r>
                    <a:rPr lang="en-US" altLang="zh-TW" sz="800" dirty="0">
                      <a:solidFill>
                        <a:srgbClr val="000000"/>
                      </a:solidFill>
                      <a:latin typeface="標楷體" pitchFamily="65" charset="-120"/>
                      <a:ea typeface="標楷體" pitchFamily="65" charset="-120"/>
                    </a:rPr>
                    <a:t>SOHO</a:t>
                  </a:r>
                  <a:r>
                    <a:rPr lang="zh-TW" altLang="en-US" sz="800" dirty="0">
                      <a:solidFill>
                        <a:srgbClr val="000000"/>
                      </a:solidFill>
                      <a:latin typeface="標楷體" pitchFamily="65" charset="-120"/>
                      <a:ea typeface="標楷體" pitchFamily="65" charset="-120"/>
                    </a:rPr>
                    <a:t>桌椅</a:t>
                  </a:r>
                </a:p>
              </p:txBody>
            </p:sp>
            <p:sp>
              <p:nvSpPr>
                <p:cNvPr id="90" name="圓角矩形 89"/>
                <p:cNvSpPr/>
                <p:nvPr/>
              </p:nvSpPr>
              <p:spPr>
                <a:xfrm>
                  <a:off x="539743" y="3068322"/>
                  <a:ext cx="792115"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新材料創新廚具模組</a:t>
                  </a:r>
                </a:p>
              </p:txBody>
            </p:sp>
            <p:sp>
              <p:nvSpPr>
                <p:cNvPr id="91" name="圓角矩形 90"/>
                <p:cNvSpPr/>
                <p:nvPr/>
              </p:nvSpPr>
              <p:spPr>
                <a:xfrm>
                  <a:off x="539743" y="3573114"/>
                  <a:ext cx="792115"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坐躺兩用的椅子</a:t>
                  </a:r>
                </a:p>
              </p:txBody>
            </p:sp>
            <p:sp>
              <p:nvSpPr>
                <p:cNvPr id="92" name="圓角矩形 91"/>
                <p:cNvSpPr/>
                <p:nvPr/>
              </p:nvSpPr>
              <p:spPr>
                <a:xfrm>
                  <a:off x="539743" y="4076319"/>
                  <a:ext cx="792115"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搖晃聲響之支球瓶結構</a:t>
                  </a:r>
                </a:p>
              </p:txBody>
            </p:sp>
            <p:sp>
              <p:nvSpPr>
                <p:cNvPr id="93" name="圓角矩形 92"/>
                <p:cNvSpPr/>
                <p:nvPr/>
              </p:nvSpPr>
              <p:spPr>
                <a:xfrm>
                  <a:off x="539743" y="4581111"/>
                  <a:ext cx="792115"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感測模組之積木結構</a:t>
                  </a:r>
                </a:p>
              </p:txBody>
            </p:sp>
            <p:sp>
              <p:nvSpPr>
                <p:cNvPr id="94" name="圓角矩形 93"/>
                <p:cNvSpPr/>
                <p:nvPr/>
              </p:nvSpPr>
              <p:spPr>
                <a:xfrm>
                  <a:off x="539743" y="5084315"/>
                  <a:ext cx="792115"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壁架結構   模組</a:t>
                  </a:r>
                </a:p>
              </p:txBody>
            </p:sp>
          </p:grpSp>
        </p:grpSp>
        <p:grpSp>
          <p:nvGrpSpPr>
            <p:cNvPr id="6" name="群組 158"/>
            <p:cNvGrpSpPr>
              <a:grpSpLocks/>
            </p:cNvGrpSpPr>
            <p:nvPr/>
          </p:nvGrpSpPr>
          <p:grpSpPr bwMode="auto">
            <a:xfrm>
              <a:off x="2843808" y="1412776"/>
              <a:ext cx="1008112" cy="3951600"/>
              <a:chOff x="1619672" y="1412776"/>
              <a:chExt cx="1008112" cy="3951600"/>
            </a:xfrm>
          </p:grpSpPr>
          <p:sp>
            <p:nvSpPr>
              <p:cNvPr id="8" name="圓角矩形 7"/>
              <p:cNvSpPr/>
              <p:nvPr/>
            </p:nvSpPr>
            <p:spPr>
              <a:xfrm>
                <a:off x="1619179" y="1412776"/>
                <a:ext cx="1008002"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68" name="文字方塊 15"/>
              <p:cNvSpPr txBox="1">
                <a:spLocks noChangeArrowheads="1"/>
              </p:cNvSpPr>
              <p:nvPr/>
            </p:nvSpPr>
            <p:spPr bwMode="auto">
              <a:xfrm>
                <a:off x="1746000" y="1422000"/>
                <a:ext cx="792088"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通用設計研究室</a:t>
                </a:r>
                <a:endParaRPr lang="zh-TW" altLang="en-US" sz="1000">
                  <a:solidFill>
                    <a:schemeClr val="bg1"/>
                  </a:solidFill>
                  <a:latin typeface="標楷體" pitchFamily="65" charset="-120"/>
                  <a:ea typeface="標楷體" pitchFamily="65" charset="-120"/>
                </a:endParaRPr>
              </a:p>
            </p:txBody>
          </p:sp>
          <p:grpSp>
            <p:nvGrpSpPr>
              <p:cNvPr id="13" name="群組 135"/>
              <p:cNvGrpSpPr>
                <a:grpSpLocks/>
              </p:cNvGrpSpPr>
              <p:nvPr/>
            </p:nvGrpSpPr>
            <p:grpSpPr bwMode="auto">
              <a:xfrm>
                <a:off x="1763688" y="1980000"/>
                <a:ext cx="864096" cy="3384376"/>
                <a:chOff x="1763688" y="1980000"/>
                <a:chExt cx="864096" cy="3384376"/>
              </a:xfrm>
            </p:grpSpPr>
            <p:sp>
              <p:nvSpPr>
                <p:cNvPr id="98" name="圓角矩形 97"/>
                <p:cNvSpPr/>
                <p:nvPr/>
              </p:nvSpPr>
              <p:spPr>
                <a:xfrm>
                  <a:off x="1763632" y="1979477"/>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無線電力黏貼式音樂撥放器</a:t>
                  </a:r>
                </a:p>
              </p:txBody>
            </p:sp>
            <p:sp>
              <p:nvSpPr>
                <p:cNvPr id="99" name="圓角矩形 98"/>
                <p:cNvSpPr/>
                <p:nvPr/>
              </p:nvSpPr>
              <p:spPr>
                <a:xfrm>
                  <a:off x="1763632" y="2484269"/>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隨意貼不限  面積便條紙捲</a:t>
                  </a:r>
                </a:p>
              </p:txBody>
            </p:sp>
            <p:sp>
              <p:nvSpPr>
                <p:cNvPr id="101" name="圓角矩形 100"/>
                <p:cNvSpPr/>
                <p:nvPr/>
              </p:nvSpPr>
              <p:spPr>
                <a:xfrm>
                  <a:off x="1763632" y="3492266"/>
                  <a:ext cx="792116"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智慧個人輕型電動載具</a:t>
                  </a:r>
                </a:p>
              </p:txBody>
            </p:sp>
            <p:sp>
              <p:nvSpPr>
                <p:cNvPr id="102" name="圓角矩形 101"/>
                <p:cNvSpPr/>
                <p:nvPr/>
              </p:nvSpPr>
              <p:spPr>
                <a:xfrm>
                  <a:off x="1763632" y="3995471"/>
                  <a:ext cx="792116"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智慧感測</a:t>
                  </a:r>
                  <a:r>
                    <a:rPr lang="en-US" altLang="zh-TW" sz="800" dirty="0">
                      <a:solidFill>
                        <a:srgbClr val="000000"/>
                      </a:solidFill>
                      <a:latin typeface="標楷體" pitchFamily="65" charset="-120"/>
                      <a:ea typeface="標楷體" pitchFamily="65" charset="-120"/>
                    </a:rPr>
                    <a:t>LED</a:t>
                  </a:r>
                  <a:r>
                    <a:rPr lang="zh-TW" altLang="en-US" sz="800" dirty="0">
                      <a:solidFill>
                        <a:srgbClr val="000000"/>
                      </a:solidFill>
                      <a:latin typeface="標楷體" pitchFamily="65" charset="-120"/>
                      <a:ea typeface="標楷體" pitchFamily="65" charset="-120"/>
                    </a:rPr>
                    <a:t>光源與燈具</a:t>
                  </a:r>
                </a:p>
              </p:txBody>
            </p:sp>
            <p:sp>
              <p:nvSpPr>
                <p:cNvPr id="103" name="圓角矩形 102"/>
                <p:cNvSpPr/>
                <p:nvPr/>
              </p:nvSpPr>
              <p:spPr>
                <a:xfrm>
                  <a:off x="1763632" y="4500263"/>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微機電感測  智慧生活產品</a:t>
                  </a:r>
                </a:p>
              </p:txBody>
            </p:sp>
            <p:sp>
              <p:nvSpPr>
                <p:cNvPr id="104" name="圓角矩形 103"/>
                <p:cNvSpPr/>
                <p:nvPr/>
              </p:nvSpPr>
              <p:spPr>
                <a:xfrm>
                  <a:off x="1763632" y="5003467"/>
                  <a:ext cx="863549"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身障自行車  機能分析研究</a:t>
                  </a:r>
                </a:p>
              </p:txBody>
            </p:sp>
            <p:sp>
              <p:nvSpPr>
                <p:cNvPr id="105" name="圓角矩形 104"/>
                <p:cNvSpPr/>
                <p:nvPr/>
              </p:nvSpPr>
              <p:spPr>
                <a:xfrm>
                  <a:off x="1763632" y="2996998"/>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高齡者生活  輔助概念產品</a:t>
                  </a:r>
                </a:p>
              </p:txBody>
            </p:sp>
          </p:grpSp>
        </p:grpSp>
        <p:grpSp>
          <p:nvGrpSpPr>
            <p:cNvPr id="15" name="群組 159"/>
            <p:cNvGrpSpPr>
              <a:grpSpLocks/>
            </p:cNvGrpSpPr>
            <p:nvPr/>
          </p:nvGrpSpPr>
          <p:grpSpPr bwMode="auto">
            <a:xfrm>
              <a:off x="4067944" y="1412776"/>
              <a:ext cx="1008112" cy="4455264"/>
              <a:chOff x="2843808" y="1412776"/>
              <a:chExt cx="1008112" cy="4455264"/>
            </a:xfrm>
          </p:grpSpPr>
          <p:sp>
            <p:nvSpPr>
              <p:cNvPr id="9" name="圓角矩形 8"/>
              <p:cNvSpPr/>
              <p:nvPr/>
            </p:nvSpPr>
            <p:spPr>
              <a:xfrm>
                <a:off x="2843068" y="1412776"/>
                <a:ext cx="1009590"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57" name="文字方塊 16"/>
              <p:cNvSpPr txBox="1">
                <a:spLocks noChangeArrowheads="1"/>
              </p:cNvSpPr>
              <p:nvPr/>
            </p:nvSpPr>
            <p:spPr bwMode="auto">
              <a:xfrm>
                <a:off x="2898000" y="1422000"/>
                <a:ext cx="936104" cy="400110"/>
              </a:xfrm>
              <a:prstGeom prst="rect">
                <a:avLst/>
              </a:prstGeom>
              <a:noFill/>
              <a:ln w="9525">
                <a:noFill/>
                <a:miter lim="800000"/>
                <a:headEnd/>
                <a:tailEnd/>
              </a:ln>
            </p:spPr>
            <p:txBody>
              <a:bodyPr>
                <a:spAutoFit/>
              </a:bodyPr>
              <a:lstStyle/>
              <a:p>
                <a:pPr algn="ctr"/>
                <a:r>
                  <a:rPr lang="zh-TW" altLang="zh-TW" sz="1000" b="1">
                    <a:solidFill>
                      <a:schemeClr val="bg1"/>
                    </a:solidFill>
                    <a:latin typeface="標楷體" pitchFamily="65" charset="-120"/>
                    <a:ea typeface="標楷體" pitchFamily="65" charset="-120"/>
                  </a:rPr>
                  <a:t>產品設計</a:t>
                </a:r>
                <a:r>
                  <a:rPr lang="en-US" altLang="zh-TW" sz="1000" b="1">
                    <a:solidFill>
                      <a:schemeClr val="bg1"/>
                    </a:solidFill>
                    <a:latin typeface="標楷體" pitchFamily="65" charset="-120"/>
                    <a:ea typeface="標楷體" pitchFamily="65" charset="-120"/>
                  </a:rPr>
                  <a:t>    </a:t>
                </a:r>
                <a:r>
                  <a:rPr lang="zh-TW" altLang="zh-TW" sz="1000" b="1">
                    <a:solidFill>
                      <a:schemeClr val="bg1"/>
                    </a:solidFill>
                    <a:latin typeface="標楷體" pitchFamily="65" charset="-120"/>
                    <a:ea typeface="標楷體" pitchFamily="65" charset="-120"/>
                  </a:rPr>
                  <a:t>開發研究室</a:t>
                </a:r>
                <a:endParaRPr lang="zh-TW" altLang="en-US" sz="1000" b="1">
                  <a:solidFill>
                    <a:schemeClr val="bg1"/>
                  </a:solidFill>
                  <a:latin typeface="標楷體" pitchFamily="65" charset="-120"/>
                  <a:ea typeface="標楷體" pitchFamily="65" charset="-120"/>
                </a:endParaRPr>
              </a:p>
            </p:txBody>
          </p:sp>
          <p:grpSp>
            <p:nvGrpSpPr>
              <p:cNvPr id="16" name="群組 125"/>
              <p:cNvGrpSpPr>
                <a:grpSpLocks/>
              </p:cNvGrpSpPr>
              <p:nvPr/>
            </p:nvGrpSpPr>
            <p:grpSpPr bwMode="auto">
              <a:xfrm>
                <a:off x="2987824" y="1980000"/>
                <a:ext cx="864096" cy="3888040"/>
                <a:chOff x="2987824" y="1980000"/>
                <a:chExt cx="864096" cy="3888040"/>
              </a:xfrm>
            </p:grpSpPr>
            <p:sp>
              <p:nvSpPr>
                <p:cNvPr id="108" name="圓角矩形 107"/>
                <p:cNvSpPr/>
                <p:nvPr/>
              </p:nvSpPr>
              <p:spPr>
                <a:xfrm>
                  <a:off x="2987522" y="1979477"/>
                  <a:ext cx="793703"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結合孔發條式發音裝置</a:t>
                  </a:r>
                </a:p>
              </p:txBody>
            </p:sp>
            <p:sp>
              <p:nvSpPr>
                <p:cNvPr id="109" name="圓角矩形 108"/>
                <p:cNvSpPr/>
                <p:nvPr/>
              </p:nvSpPr>
              <p:spPr>
                <a:xfrm>
                  <a:off x="2987522" y="2484269"/>
                  <a:ext cx="865136"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滑軌金屬導電燈桿支架結構</a:t>
                  </a:r>
                </a:p>
              </p:txBody>
            </p:sp>
            <p:sp>
              <p:nvSpPr>
                <p:cNvPr id="110" name="圓角矩形 109"/>
                <p:cNvSpPr/>
                <p:nvPr/>
              </p:nvSpPr>
              <p:spPr>
                <a:xfrm>
                  <a:off x="2987522" y="2987473"/>
                  <a:ext cx="793703"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法國</a:t>
                  </a:r>
                  <a:r>
                    <a:rPr lang="en-US" altLang="zh-TW" sz="800" dirty="0">
                      <a:solidFill>
                        <a:srgbClr val="000000"/>
                      </a:solidFill>
                      <a:latin typeface="標楷體" pitchFamily="65" charset="-120"/>
                      <a:ea typeface="標楷體" pitchFamily="65" charset="-120"/>
                    </a:rPr>
                    <a:t>Alcatel</a:t>
                  </a:r>
                  <a:r>
                    <a:rPr lang="zh-TW" altLang="en-US" sz="800" dirty="0">
                      <a:solidFill>
                        <a:srgbClr val="000000"/>
                      </a:solidFill>
                      <a:latin typeface="標楷體" pitchFamily="65" charset="-120"/>
                      <a:ea typeface="標楷體" pitchFamily="65" charset="-120"/>
                    </a:rPr>
                    <a:t>產學設計</a:t>
                  </a:r>
                </a:p>
              </p:txBody>
            </p:sp>
            <p:sp>
              <p:nvSpPr>
                <p:cNvPr id="111" name="圓角矩形 110"/>
                <p:cNvSpPr/>
                <p:nvPr/>
              </p:nvSpPr>
              <p:spPr>
                <a:xfrm>
                  <a:off x="2987522" y="3492266"/>
                  <a:ext cx="793703"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800" dirty="0">
                      <a:solidFill>
                        <a:srgbClr val="000000"/>
                      </a:solidFill>
                      <a:latin typeface="標楷體" pitchFamily="65" charset="-120"/>
                      <a:ea typeface="標楷體" pitchFamily="65" charset="-120"/>
                    </a:rPr>
                    <a:t>傑騰餐具</a:t>
                  </a:r>
                  <a:r>
                    <a:rPr lang="en-US" altLang="zh-TW" sz="800" dirty="0">
                      <a:solidFill>
                        <a:srgbClr val="000000"/>
                      </a:solidFill>
                      <a:latin typeface="標楷體" pitchFamily="65" charset="-120"/>
                      <a:ea typeface="標楷體" pitchFamily="65" charset="-120"/>
                    </a:rPr>
                    <a:t>   </a:t>
                  </a:r>
                  <a:r>
                    <a:rPr lang="zh-TW" altLang="zh-TW" sz="800" dirty="0">
                      <a:solidFill>
                        <a:srgbClr val="000000"/>
                      </a:solidFill>
                      <a:latin typeface="標楷體" pitchFamily="65" charset="-120"/>
                      <a:ea typeface="標楷體" pitchFamily="65" charset="-120"/>
                    </a:rPr>
                    <a:t>產學</a:t>
                  </a:r>
                  <a:r>
                    <a:rPr lang="zh-TW" altLang="en-US" sz="800" dirty="0">
                      <a:solidFill>
                        <a:srgbClr val="000000"/>
                      </a:solidFill>
                      <a:latin typeface="標楷體" pitchFamily="65" charset="-120"/>
                      <a:ea typeface="標楷體" pitchFamily="65" charset="-120"/>
                    </a:rPr>
                    <a:t>設計</a:t>
                  </a:r>
                </a:p>
              </p:txBody>
            </p:sp>
            <p:sp>
              <p:nvSpPr>
                <p:cNvPr id="112" name="圓角矩形 111"/>
                <p:cNvSpPr/>
                <p:nvPr/>
              </p:nvSpPr>
              <p:spPr>
                <a:xfrm>
                  <a:off x="2987522" y="3995471"/>
                  <a:ext cx="793703"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800" dirty="0">
                      <a:solidFill>
                        <a:srgbClr val="000000"/>
                      </a:solidFill>
                      <a:latin typeface="標楷體" pitchFamily="65" charset="-120"/>
                      <a:ea typeface="標楷體" pitchFamily="65" charset="-120"/>
                    </a:rPr>
                    <a:t>德士潤</a:t>
                  </a:r>
                  <a:r>
                    <a:rPr lang="en-US" altLang="zh-TW" sz="800" dirty="0">
                      <a:solidFill>
                        <a:srgbClr val="000000"/>
                      </a:solidFill>
                      <a:latin typeface="標楷體" pitchFamily="65" charset="-120"/>
                      <a:ea typeface="標楷體" pitchFamily="65" charset="-120"/>
                    </a:rPr>
                    <a:t>DIY </a:t>
                  </a:r>
                  <a:r>
                    <a:rPr lang="zh-TW" altLang="zh-TW" sz="800" dirty="0">
                      <a:solidFill>
                        <a:srgbClr val="000000"/>
                      </a:solidFill>
                      <a:latin typeface="標楷體" pitchFamily="65" charset="-120"/>
                      <a:ea typeface="標楷體" pitchFamily="65" charset="-120"/>
                    </a:rPr>
                    <a:t>工具產學</a:t>
                  </a:r>
                  <a:r>
                    <a:rPr lang="zh-TW" altLang="en-US" sz="800" dirty="0">
                      <a:solidFill>
                        <a:srgbClr val="000000"/>
                      </a:solidFill>
                      <a:latin typeface="標楷體" pitchFamily="65" charset="-120"/>
                      <a:ea typeface="標楷體" pitchFamily="65" charset="-120"/>
                    </a:rPr>
                    <a:t>設計</a:t>
                  </a:r>
                </a:p>
              </p:txBody>
            </p:sp>
            <p:sp>
              <p:nvSpPr>
                <p:cNvPr id="113" name="圓角矩形 112"/>
                <p:cNvSpPr/>
                <p:nvPr/>
              </p:nvSpPr>
              <p:spPr>
                <a:xfrm>
                  <a:off x="2987522" y="4500263"/>
                  <a:ext cx="793703"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800" dirty="0">
                      <a:solidFill>
                        <a:srgbClr val="000000"/>
                      </a:solidFill>
                      <a:latin typeface="標楷體" pitchFamily="65" charset="-120"/>
                      <a:ea typeface="標楷體" pitchFamily="65" charset="-120"/>
                    </a:rPr>
                    <a:t>新型誘蚊器開發設計</a:t>
                  </a:r>
                  <a:endParaRPr lang="zh-TW" altLang="en-US" sz="800" dirty="0">
                    <a:solidFill>
                      <a:srgbClr val="000000"/>
                    </a:solidFill>
                    <a:latin typeface="標楷體" pitchFamily="65" charset="-120"/>
                    <a:ea typeface="標楷體" pitchFamily="65" charset="-120"/>
                  </a:endParaRPr>
                </a:p>
              </p:txBody>
            </p:sp>
            <p:sp>
              <p:nvSpPr>
                <p:cNvPr id="122" name="圓角矩形 121"/>
                <p:cNvSpPr/>
                <p:nvPr/>
              </p:nvSpPr>
              <p:spPr>
                <a:xfrm>
                  <a:off x="2987522" y="5005055"/>
                  <a:ext cx="793703"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捲尺式之   計時器</a:t>
                  </a:r>
                </a:p>
              </p:txBody>
            </p:sp>
            <p:sp>
              <p:nvSpPr>
                <p:cNvPr id="124" name="圓角矩形 123"/>
                <p:cNvSpPr/>
                <p:nvPr/>
              </p:nvSpPr>
              <p:spPr>
                <a:xfrm>
                  <a:off x="2987522" y="5508259"/>
                  <a:ext cx="793703"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彈珠檯        燈飾</a:t>
                  </a:r>
                  <a:r>
                    <a:rPr lang="zh-TW" altLang="zh-TW" sz="800" dirty="0">
                      <a:solidFill>
                        <a:srgbClr val="000000"/>
                      </a:solidFill>
                      <a:latin typeface="標楷體" pitchFamily="65" charset="-120"/>
                      <a:ea typeface="標楷體" pitchFamily="65" charset="-120"/>
                    </a:rPr>
                    <a:t>設計</a:t>
                  </a:r>
                  <a:endParaRPr lang="zh-TW" altLang="en-US" sz="800" dirty="0">
                    <a:solidFill>
                      <a:srgbClr val="000000"/>
                    </a:solidFill>
                    <a:latin typeface="標楷體" pitchFamily="65" charset="-120"/>
                    <a:ea typeface="標楷體" pitchFamily="65" charset="-120"/>
                  </a:endParaRPr>
                </a:p>
              </p:txBody>
            </p:sp>
          </p:grpSp>
        </p:grpSp>
        <p:grpSp>
          <p:nvGrpSpPr>
            <p:cNvPr id="17" name="群組 162"/>
            <p:cNvGrpSpPr>
              <a:grpSpLocks/>
            </p:cNvGrpSpPr>
            <p:nvPr/>
          </p:nvGrpSpPr>
          <p:grpSpPr bwMode="auto">
            <a:xfrm>
              <a:off x="6516216" y="1412776"/>
              <a:ext cx="1008112" cy="3456384"/>
              <a:chOff x="5292080" y="1412776"/>
              <a:chExt cx="1008112" cy="3456384"/>
            </a:xfrm>
          </p:grpSpPr>
          <p:sp>
            <p:nvSpPr>
              <p:cNvPr id="11" name="圓角矩形 10"/>
              <p:cNvSpPr/>
              <p:nvPr/>
            </p:nvSpPr>
            <p:spPr>
              <a:xfrm>
                <a:off x="5292436" y="1412776"/>
                <a:ext cx="1008002"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48" name="文字方塊 21"/>
              <p:cNvSpPr txBox="1">
                <a:spLocks noChangeArrowheads="1"/>
              </p:cNvSpPr>
              <p:nvPr/>
            </p:nvSpPr>
            <p:spPr bwMode="auto">
              <a:xfrm>
                <a:off x="5364000" y="1422000"/>
                <a:ext cx="899624"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設計與文化創新研究室</a:t>
                </a:r>
                <a:endParaRPr lang="zh-TW" altLang="en-US" sz="1000">
                  <a:solidFill>
                    <a:schemeClr val="bg1"/>
                  </a:solidFill>
                  <a:latin typeface="標楷體" pitchFamily="65" charset="-120"/>
                  <a:ea typeface="標楷體" pitchFamily="65" charset="-120"/>
                </a:endParaRPr>
              </a:p>
            </p:txBody>
          </p:sp>
          <p:grpSp>
            <p:nvGrpSpPr>
              <p:cNvPr id="18" name="群組 126"/>
              <p:cNvGrpSpPr>
                <a:grpSpLocks/>
              </p:cNvGrpSpPr>
              <p:nvPr/>
            </p:nvGrpSpPr>
            <p:grpSpPr bwMode="auto">
              <a:xfrm>
                <a:off x="5436096" y="1988840"/>
                <a:ext cx="864096" cy="2880320"/>
                <a:chOff x="1763688" y="1980000"/>
                <a:chExt cx="864096" cy="2880320"/>
              </a:xfrm>
            </p:grpSpPr>
            <p:sp>
              <p:nvSpPr>
                <p:cNvPr id="128" name="圓角矩形 127"/>
                <p:cNvSpPr/>
                <p:nvPr/>
              </p:nvSpPr>
              <p:spPr>
                <a:xfrm>
                  <a:off x="1764481" y="1980161"/>
                  <a:ext cx="863549" cy="36033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節能省力家具升降結構設計</a:t>
                  </a:r>
                </a:p>
              </p:txBody>
            </p:sp>
            <p:sp>
              <p:nvSpPr>
                <p:cNvPr id="129" name="圓角矩形 128"/>
                <p:cNvSpPr/>
                <p:nvPr/>
              </p:nvSpPr>
              <p:spPr>
                <a:xfrm>
                  <a:off x="1764481" y="2483365"/>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環保紙類架體連接件結構</a:t>
                  </a:r>
                </a:p>
              </p:txBody>
            </p:sp>
            <p:sp>
              <p:nvSpPr>
                <p:cNvPr id="130" name="圓角矩形 129"/>
                <p:cNvSpPr/>
                <p:nvPr/>
              </p:nvSpPr>
              <p:spPr>
                <a:xfrm>
                  <a:off x="1764481" y="2988157"/>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攜帶式智慧型巡檢記錄器</a:t>
                  </a:r>
                </a:p>
              </p:txBody>
            </p:sp>
            <p:sp>
              <p:nvSpPr>
                <p:cNvPr id="131" name="圓角矩形 130"/>
                <p:cNvSpPr/>
                <p:nvPr/>
              </p:nvSpPr>
              <p:spPr>
                <a:xfrm>
                  <a:off x="1764481" y="3491362"/>
                  <a:ext cx="863549" cy="36033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高齡智慧輕量移動載具研發</a:t>
                  </a:r>
                </a:p>
              </p:txBody>
            </p:sp>
            <p:sp>
              <p:nvSpPr>
                <p:cNvPr id="132" name="圓角矩形 131"/>
                <p:cNvSpPr/>
                <p:nvPr/>
              </p:nvSpPr>
              <p:spPr>
                <a:xfrm>
                  <a:off x="1764481" y="3996154"/>
                  <a:ext cx="863549" cy="36033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兼具收藏及  展示用杯墊組</a:t>
                  </a:r>
                </a:p>
              </p:txBody>
            </p:sp>
            <p:sp>
              <p:nvSpPr>
                <p:cNvPr id="133" name="圓角矩形 132"/>
                <p:cNvSpPr/>
                <p:nvPr/>
              </p:nvSpPr>
              <p:spPr>
                <a:xfrm>
                  <a:off x="1764481" y="4499359"/>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學齡前兒童產品創新研發</a:t>
                  </a:r>
                </a:p>
              </p:txBody>
            </p:sp>
          </p:grpSp>
        </p:grpSp>
        <p:grpSp>
          <p:nvGrpSpPr>
            <p:cNvPr id="19" name="群組 163"/>
            <p:cNvGrpSpPr>
              <a:grpSpLocks/>
            </p:cNvGrpSpPr>
            <p:nvPr/>
          </p:nvGrpSpPr>
          <p:grpSpPr bwMode="auto">
            <a:xfrm>
              <a:off x="7740352" y="1412776"/>
              <a:ext cx="1008112" cy="2952328"/>
              <a:chOff x="6516216" y="1412776"/>
              <a:chExt cx="1008112" cy="2952328"/>
            </a:xfrm>
          </p:grpSpPr>
          <p:sp>
            <p:nvSpPr>
              <p:cNvPr id="12" name="圓角矩形 11"/>
              <p:cNvSpPr/>
              <p:nvPr/>
            </p:nvSpPr>
            <p:spPr>
              <a:xfrm>
                <a:off x="6516325" y="1412776"/>
                <a:ext cx="1008003"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40" name="文字方塊 23"/>
              <p:cNvSpPr txBox="1">
                <a:spLocks noChangeArrowheads="1"/>
              </p:cNvSpPr>
              <p:nvPr/>
            </p:nvSpPr>
            <p:spPr bwMode="auto">
              <a:xfrm>
                <a:off x="6570000" y="1422000"/>
                <a:ext cx="899624"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圖像科技與設計研究室</a:t>
                </a:r>
                <a:endParaRPr lang="zh-TW" altLang="en-US" sz="1000">
                  <a:solidFill>
                    <a:schemeClr val="bg1"/>
                  </a:solidFill>
                  <a:latin typeface="標楷體" pitchFamily="65" charset="-120"/>
                  <a:ea typeface="標楷體" pitchFamily="65" charset="-120"/>
                </a:endParaRPr>
              </a:p>
            </p:txBody>
          </p:sp>
          <p:grpSp>
            <p:nvGrpSpPr>
              <p:cNvPr id="20" name="群組 136"/>
              <p:cNvGrpSpPr>
                <a:grpSpLocks/>
              </p:cNvGrpSpPr>
              <p:nvPr/>
            </p:nvGrpSpPr>
            <p:grpSpPr bwMode="auto">
              <a:xfrm>
                <a:off x="6660232" y="1988840"/>
                <a:ext cx="864096" cy="2376264"/>
                <a:chOff x="1763688" y="1980000"/>
                <a:chExt cx="864096" cy="2376264"/>
              </a:xfrm>
            </p:grpSpPr>
            <p:sp>
              <p:nvSpPr>
                <p:cNvPr id="138" name="圓角矩形 137"/>
                <p:cNvSpPr/>
                <p:nvPr/>
              </p:nvSpPr>
              <p:spPr>
                <a:xfrm>
                  <a:off x="1764235" y="1980162"/>
                  <a:ext cx="863549" cy="36033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高效節能智慧瓦斯爐具研發</a:t>
                  </a:r>
                </a:p>
              </p:txBody>
            </p:sp>
            <p:sp>
              <p:nvSpPr>
                <p:cNvPr id="139" name="圓角矩形 138"/>
                <p:cNvSpPr/>
                <p:nvPr/>
              </p:nvSpPr>
              <p:spPr>
                <a:xfrm>
                  <a:off x="1764235" y="2484954"/>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保健用產品鼻腔清潔器設計</a:t>
                  </a:r>
                </a:p>
              </p:txBody>
            </p:sp>
            <p:sp>
              <p:nvSpPr>
                <p:cNvPr id="140" name="圓角矩形 139"/>
                <p:cNvSpPr/>
                <p:nvPr/>
              </p:nvSpPr>
              <p:spPr>
                <a:xfrm>
                  <a:off x="1764235" y="3492950"/>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800" dirty="0">
                      <a:solidFill>
                        <a:srgbClr val="000000"/>
                      </a:solidFill>
                      <a:latin typeface="標楷體" pitchFamily="65" charset="-120"/>
                      <a:ea typeface="標楷體" pitchFamily="65" charset="-120"/>
                    </a:rPr>
                    <a:t>RFID</a:t>
                  </a:r>
                  <a:r>
                    <a:rPr lang="zh-TW" altLang="en-US" sz="800" dirty="0">
                      <a:solidFill>
                        <a:srgbClr val="000000"/>
                      </a:solidFill>
                      <a:latin typeface="標楷體" pitchFamily="65" charset="-120"/>
                      <a:ea typeface="標楷體" pitchFamily="65" charset="-120"/>
                    </a:rPr>
                    <a:t>未來科技發展應用設計</a:t>
                  </a:r>
                </a:p>
              </p:txBody>
            </p:sp>
            <p:sp>
              <p:nvSpPr>
                <p:cNvPr id="141" name="圓角矩形 140"/>
                <p:cNvSpPr/>
                <p:nvPr/>
              </p:nvSpPr>
              <p:spPr>
                <a:xfrm>
                  <a:off x="1764235" y="3996155"/>
                  <a:ext cx="863549" cy="36033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800" dirty="0">
                      <a:solidFill>
                        <a:srgbClr val="000000"/>
                      </a:solidFill>
                      <a:latin typeface="標楷體" pitchFamily="65" charset="-120"/>
                      <a:ea typeface="標楷體" pitchFamily="65" charset="-120"/>
                    </a:rPr>
                    <a:t>Handy </a:t>
                  </a:r>
                  <a:r>
                    <a:rPr lang="en-US" altLang="zh-TW" sz="800" dirty="0" err="1">
                      <a:solidFill>
                        <a:srgbClr val="000000"/>
                      </a:solidFill>
                      <a:latin typeface="標楷體" pitchFamily="65" charset="-120"/>
                      <a:ea typeface="標楷體" pitchFamily="65" charset="-120"/>
                    </a:rPr>
                    <a:t>sheepy</a:t>
                  </a:r>
                  <a:r>
                    <a:rPr lang="zh-TW" altLang="en-US" sz="800" dirty="0">
                      <a:solidFill>
                        <a:srgbClr val="000000"/>
                      </a:solidFill>
                      <a:latin typeface="標楷體" pitchFamily="65" charset="-120"/>
                      <a:ea typeface="標楷體" pitchFamily="65" charset="-120"/>
                    </a:rPr>
                    <a:t>球型隔熱墊</a:t>
                  </a:r>
                </a:p>
              </p:txBody>
            </p:sp>
            <p:sp>
              <p:nvSpPr>
                <p:cNvPr id="144" name="圓角矩形 143"/>
                <p:cNvSpPr/>
                <p:nvPr/>
              </p:nvSpPr>
              <p:spPr>
                <a:xfrm>
                  <a:off x="1764235" y="2997683"/>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水金九文創商品組</a:t>
                  </a:r>
                  <a:r>
                    <a:rPr lang="en-US" altLang="zh-TW" sz="800" dirty="0">
                      <a:solidFill>
                        <a:srgbClr val="000000"/>
                      </a:solidFill>
                      <a:latin typeface="標楷體" pitchFamily="65" charset="-120"/>
                      <a:ea typeface="標楷體" pitchFamily="65" charset="-120"/>
                    </a:rPr>
                    <a:t>-</a:t>
                  </a:r>
                  <a:r>
                    <a:rPr lang="zh-TW" altLang="en-US" sz="800" dirty="0">
                      <a:solidFill>
                        <a:srgbClr val="000000"/>
                      </a:solidFill>
                      <a:latin typeface="標楷體" pitchFamily="65" charset="-120"/>
                      <a:ea typeface="標楷體" pitchFamily="65" charset="-120"/>
                    </a:rPr>
                    <a:t>沉金</a:t>
                  </a:r>
                </a:p>
              </p:txBody>
            </p:sp>
          </p:grpSp>
        </p:grpSp>
        <p:grpSp>
          <p:nvGrpSpPr>
            <p:cNvPr id="21" name="群組 165"/>
            <p:cNvGrpSpPr>
              <a:grpSpLocks/>
            </p:cNvGrpSpPr>
            <p:nvPr/>
          </p:nvGrpSpPr>
          <p:grpSpPr bwMode="auto">
            <a:xfrm>
              <a:off x="395536" y="1412776"/>
              <a:ext cx="1008112" cy="3960440"/>
              <a:chOff x="7740352" y="1412776"/>
              <a:chExt cx="1008112" cy="3960440"/>
            </a:xfrm>
          </p:grpSpPr>
          <p:sp>
            <p:nvSpPr>
              <p:cNvPr id="14" name="圓角矩形 13"/>
              <p:cNvSpPr/>
              <p:nvPr/>
            </p:nvSpPr>
            <p:spPr>
              <a:xfrm>
                <a:off x="7740352" y="1412776"/>
                <a:ext cx="1008002"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30" name="文字方塊 24"/>
              <p:cNvSpPr txBox="1">
                <a:spLocks noChangeArrowheads="1"/>
              </p:cNvSpPr>
              <p:nvPr/>
            </p:nvSpPr>
            <p:spPr bwMode="auto">
              <a:xfrm>
                <a:off x="7866000" y="1422000"/>
                <a:ext cx="792088"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人本設計研究室</a:t>
                </a:r>
                <a:endParaRPr lang="zh-TW" altLang="en-US" sz="1000">
                  <a:solidFill>
                    <a:schemeClr val="bg1"/>
                  </a:solidFill>
                  <a:latin typeface="標楷體" pitchFamily="65" charset="-120"/>
                  <a:ea typeface="標楷體" pitchFamily="65" charset="-120"/>
                </a:endParaRPr>
              </a:p>
            </p:txBody>
          </p:sp>
          <p:grpSp>
            <p:nvGrpSpPr>
              <p:cNvPr id="22" name="群組 164"/>
              <p:cNvGrpSpPr>
                <a:grpSpLocks/>
              </p:cNvGrpSpPr>
              <p:nvPr/>
            </p:nvGrpSpPr>
            <p:grpSpPr bwMode="auto">
              <a:xfrm>
                <a:off x="7884368" y="1988840"/>
                <a:ext cx="864096" cy="3384376"/>
                <a:chOff x="7884368" y="1988840"/>
                <a:chExt cx="864096" cy="3384376"/>
              </a:xfrm>
            </p:grpSpPr>
            <p:sp>
              <p:nvSpPr>
                <p:cNvPr id="146" name="圓角矩形 145"/>
                <p:cNvSpPr/>
                <p:nvPr/>
              </p:nvSpPr>
              <p:spPr>
                <a:xfrm>
                  <a:off x="7884805" y="1989002"/>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透水導流之新型植栽台設計</a:t>
                  </a:r>
                </a:p>
              </p:txBody>
            </p:sp>
            <p:sp>
              <p:nvSpPr>
                <p:cNvPr id="147" name="圓角矩形 146"/>
                <p:cNvSpPr/>
                <p:nvPr/>
              </p:nvSpPr>
              <p:spPr>
                <a:xfrm>
                  <a:off x="7884805" y="2493794"/>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具有輔助起身及坐下的椅子</a:t>
                  </a:r>
                </a:p>
              </p:txBody>
            </p:sp>
            <p:sp>
              <p:nvSpPr>
                <p:cNvPr id="148" name="圓角矩形 147"/>
                <p:cNvSpPr/>
                <p:nvPr/>
              </p:nvSpPr>
              <p:spPr>
                <a:xfrm>
                  <a:off x="7884805" y="2996998"/>
                  <a:ext cx="863549"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兒童故事沙發</a:t>
                  </a:r>
                  <a:r>
                    <a:rPr lang="zh-TW" altLang="zh-TW" sz="800" dirty="0">
                      <a:solidFill>
                        <a:srgbClr val="000000"/>
                      </a:solidFill>
                      <a:latin typeface="標楷體" pitchFamily="65" charset="-120"/>
                      <a:ea typeface="標楷體" pitchFamily="65" charset="-120"/>
                    </a:rPr>
                    <a:t>開發設計</a:t>
                  </a:r>
                  <a:endParaRPr lang="zh-TW" altLang="en-US" sz="800" dirty="0">
                    <a:solidFill>
                      <a:srgbClr val="000000"/>
                    </a:solidFill>
                    <a:latin typeface="標楷體" pitchFamily="65" charset="-120"/>
                    <a:ea typeface="標楷體" pitchFamily="65" charset="-120"/>
                  </a:endParaRPr>
                </a:p>
              </p:txBody>
            </p:sp>
            <p:sp>
              <p:nvSpPr>
                <p:cNvPr id="149" name="圓角矩形 148"/>
                <p:cNvSpPr/>
                <p:nvPr/>
              </p:nvSpPr>
              <p:spPr>
                <a:xfrm>
                  <a:off x="7884805" y="3501791"/>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有聲系統撥放裝置設計</a:t>
                  </a:r>
                </a:p>
              </p:txBody>
            </p:sp>
            <p:sp>
              <p:nvSpPr>
                <p:cNvPr id="150" name="圓角矩形 149"/>
                <p:cNvSpPr/>
                <p:nvPr/>
              </p:nvSpPr>
              <p:spPr>
                <a:xfrm>
                  <a:off x="7884805" y="4004996"/>
                  <a:ext cx="863549"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高齡電動輔助起身沙發設計</a:t>
                  </a:r>
                </a:p>
              </p:txBody>
            </p:sp>
            <p:sp>
              <p:nvSpPr>
                <p:cNvPr id="151" name="圓角矩形 150"/>
                <p:cNvSpPr/>
                <p:nvPr/>
              </p:nvSpPr>
              <p:spPr>
                <a:xfrm>
                  <a:off x="7884805" y="4509788"/>
                  <a:ext cx="863549"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高齡膝肘關節體驗教具研究</a:t>
                  </a:r>
                </a:p>
              </p:txBody>
            </p:sp>
            <p:sp>
              <p:nvSpPr>
                <p:cNvPr id="152" name="圓角矩形 151"/>
                <p:cNvSpPr/>
                <p:nvPr/>
              </p:nvSpPr>
              <p:spPr>
                <a:xfrm>
                  <a:off x="7884805" y="5012992"/>
                  <a:ext cx="863549"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手工玻璃花器組合產品設計</a:t>
                  </a:r>
                </a:p>
              </p:txBody>
            </p:sp>
          </p:grpSp>
        </p:grpSp>
        <p:grpSp>
          <p:nvGrpSpPr>
            <p:cNvPr id="23" name="群組 161"/>
            <p:cNvGrpSpPr>
              <a:grpSpLocks/>
            </p:cNvGrpSpPr>
            <p:nvPr/>
          </p:nvGrpSpPr>
          <p:grpSpPr bwMode="auto">
            <a:xfrm>
              <a:off x="5292080" y="1412776"/>
              <a:ext cx="1080120" cy="4968552"/>
              <a:chOff x="4067944" y="1412776"/>
              <a:chExt cx="1080120" cy="4968552"/>
            </a:xfrm>
          </p:grpSpPr>
          <p:sp>
            <p:nvSpPr>
              <p:cNvPr id="10" name="圓角矩形 9"/>
              <p:cNvSpPr/>
              <p:nvPr/>
            </p:nvSpPr>
            <p:spPr>
              <a:xfrm>
                <a:off x="4068546" y="1412776"/>
                <a:ext cx="1008003" cy="43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itchFamily="65" charset="-120"/>
                  <a:ea typeface="標楷體" pitchFamily="65" charset="-120"/>
                </a:endParaRPr>
              </a:p>
            </p:txBody>
          </p:sp>
          <p:sp>
            <p:nvSpPr>
              <p:cNvPr id="2118" name="文字方塊 17"/>
              <p:cNvSpPr txBox="1">
                <a:spLocks noChangeArrowheads="1"/>
              </p:cNvSpPr>
              <p:nvPr/>
            </p:nvSpPr>
            <p:spPr bwMode="auto">
              <a:xfrm>
                <a:off x="4194000" y="1422000"/>
                <a:ext cx="792088" cy="400110"/>
              </a:xfrm>
              <a:prstGeom prst="rect">
                <a:avLst/>
              </a:prstGeom>
              <a:noFill/>
              <a:ln w="9525">
                <a:noFill/>
                <a:miter lim="800000"/>
                <a:headEnd/>
                <a:tailEnd/>
              </a:ln>
            </p:spPr>
            <p:txBody>
              <a:bodyPr>
                <a:spAutoFit/>
              </a:bodyPr>
              <a:lstStyle/>
              <a:p>
                <a:pPr algn="ctr"/>
                <a:r>
                  <a:rPr lang="zh-TW" altLang="en-US" sz="1000" b="1">
                    <a:solidFill>
                      <a:schemeClr val="bg1"/>
                    </a:solidFill>
                    <a:latin typeface="標楷體" pitchFamily="65" charset="-120"/>
                    <a:ea typeface="標楷體" pitchFamily="65" charset="-120"/>
                  </a:rPr>
                  <a:t>設計策略研究室</a:t>
                </a:r>
                <a:endParaRPr lang="zh-TW" altLang="en-US" sz="1000">
                  <a:solidFill>
                    <a:schemeClr val="bg1"/>
                  </a:solidFill>
                  <a:latin typeface="標楷體" pitchFamily="65" charset="-120"/>
                  <a:ea typeface="標楷體" pitchFamily="65" charset="-120"/>
                </a:endParaRPr>
              </a:p>
            </p:txBody>
          </p:sp>
          <p:grpSp>
            <p:nvGrpSpPr>
              <p:cNvPr id="24" name="群組 160"/>
              <p:cNvGrpSpPr>
                <a:grpSpLocks/>
              </p:cNvGrpSpPr>
              <p:nvPr/>
            </p:nvGrpSpPr>
            <p:grpSpPr bwMode="auto">
              <a:xfrm>
                <a:off x="4211960" y="1988840"/>
                <a:ext cx="936104" cy="4392488"/>
                <a:chOff x="4211960" y="1988840"/>
                <a:chExt cx="936104" cy="4392488"/>
              </a:xfrm>
            </p:grpSpPr>
            <p:sp>
              <p:nvSpPr>
                <p:cNvPr id="116" name="圓角矩形 115"/>
                <p:cNvSpPr/>
                <p:nvPr/>
              </p:nvSpPr>
              <p:spPr>
                <a:xfrm>
                  <a:off x="4214587" y="1989002"/>
                  <a:ext cx="788942"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便條紙筆筒</a:t>
                  </a:r>
                  <a:r>
                    <a:rPr lang="zh-TW" altLang="zh-TW" sz="800" dirty="0">
                      <a:solidFill>
                        <a:srgbClr val="000000"/>
                      </a:solidFill>
                      <a:latin typeface="標楷體" pitchFamily="65" charset="-120"/>
                      <a:ea typeface="標楷體" pitchFamily="65" charset="-120"/>
                    </a:rPr>
                    <a:t>開發設計</a:t>
                  </a:r>
                  <a:endParaRPr lang="zh-TW" altLang="en-US" sz="800" dirty="0">
                    <a:solidFill>
                      <a:srgbClr val="000000"/>
                    </a:solidFill>
                    <a:latin typeface="標楷體" pitchFamily="65" charset="-120"/>
                    <a:ea typeface="標楷體" pitchFamily="65" charset="-120"/>
                  </a:endParaRPr>
                </a:p>
              </p:txBody>
            </p:sp>
            <p:sp>
              <p:nvSpPr>
                <p:cNvPr id="117" name="圓角矩形 116"/>
                <p:cNvSpPr/>
                <p:nvPr/>
              </p:nvSpPr>
              <p:spPr>
                <a:xfrm>
                  <a:off x="4214587" y="2493794"/>
                  <a:ext cx="788942"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喜事家族之公仔設計</a:t>
                  </a:r>
                </a:p>
              </p:txBody>
            </p:sp>
            <p:sp>
              <p:nvSpPr>
                <p:cNvPr id="118" name="圓角矩形 117"/>
                <p:cNvSpPr/>
                <p:nvPr/>
              </p:nvSpPr>
              <p:spPr>
                <a:xfrm>
                  <a:off x="4214587" y="3501790"/>
                  <a:ext cx="788942"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多功能開瓶器產品設計</a:t>
                  </a:r>
                </a:p>
              </p:txBody>
            </p:sp>
            <p:sp>
              <p:nvSpPr>
                <p:cNvPr id="119" name="圓角矩形 118"/>
                <p:cNvSpPr/>
                <p:nvPr/>
              </p:nvSpPr>
              <p:spPr>
                <a:xfrm>
                  <a:off x="4214587" y="4004996"/>
                  <a:ext cx="788942"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具方向標示之新型膠帶</a:t>
                  </a:r>
                </a:p>
              </p:txBody>
            </p:sp>
            <p:sp>
              <p:nvSpPr>
                <p:cNvPr id="120" name="圓角矩形 119"/>
                <p:cNvSpPr/>
                <p:nvPr/>
              </p:nvSpPr>
              <p:spPr>
                <a:xfrm>
                  <a:off x="4214587" y="2996998"/>
                  <a:ext cx="861962"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銀髮健康休閒運動器材設計</a:t>
                  </a:r>
                </a:p>
              </p:txBody>
            </p:sp>
            <p:sp>
              <p:nvSpPr>
                <p:cNvPr id="153" name="圓角矩形 152"/>
                <p:cNvSpPr/>
                <p:nvPr/>
              </p:nvSpPr>
              <p:spPr>
                <a:xfrm>
                  <a:off x="4214587" y="4509788"/>
                  <a:ext cx="861962"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具行動效果之公共桌組</a:t>
                  </a:r>
                </a:p>
              </p:txBody>
            </p:sp>
            <p:sp>
              <p:nvSpPr>
                <p:cNvPr id="154" name="圓角矩形 153"/>
                <p:cNvSpPr/>
                <p:nvPr/>
              </p:nvSpPr>
              <p:spPr>
                <a:xfrm>
                  <a:off x="4214587" y="5012992"/>
                  <a:ext cx="861962" cy="36034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結合拐杖高齡者輔助座椅</a:t>
                  </a:r>
                </a:p>
              </p:txBody>
            </p:sp>
            <p:sp>
              <p:nvSpPr>
                <p:cNvPr id="155" name="圓角矩形 154"/>
                <p:cNvSpPr/>
                <p:nvPr/>
              </p:nvSpPr>
              <p:spPr>
                <a:xfrm>
                  <a:off x="4214587" y="5517784"/>
                  <a:ext cx="933395" cy="35875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夜識性監測導盲犬之新式導盲鞍</a:t>
                  </a:r>
                </a:p>
              </p:txBody>
            </p:sp>
            <p:sp>
              <p:nvSpPr>
                <p:cNvPr id="157" name="圓角矩形 156"/>
                <p:cNvSpPr/>
                <p:nvPr/>
              </p:nvSpPr>
              <p:spPr>
                <a:xfrm>
                  <a:off x="4214587" y="6020989"/>
                  <a:ext cx="933395" cy="3603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800" dirty="0">
                      <a:solidFill>
                        <a:srgbClr val="000000"/>
                      </a:solidFill>
                      <a:latin typeface="標楷體" pitchFamily="65" charset="-120"/>
                      <a:ea typeface="標楷體" pitchFamily="65" charset="-120"/>
                    </a:rPr>
                    <a:t>可滾動添加口味之冰淇淋挖勺</a:t>
                  </a:r>
                </a:p>
              </p:txBody>
            </p:sp>
          </p:grpSp>
        </p:grpSp>
        <p:grpSp>
          <p:nvGrpSpPr>
            <p:cNvPr id="25" name="群組 190"/>
            <p:cNvGrpSpPr>
              <a:grpSpLocks/>
            </p:cNvGrpSpPr>
            <p:nvPr/>
          </p:nvGrpSpPr>
          <p:grpSpPr bwMode="auto">
            <a:xfrm>
              <a:off x="467544" y="1844824"/>
              <a:ext cx="72008" cy="3348372"/>
              <a:chOff x="467544" y="1844824"/>
              <a:chExt cx="72008" cy="3348372"/>
            </a:xfrm>
          </p:grpSpPr>
          <p:cxnSp>
            <p:nvCxnSpPr>
              <p:cNvPr id="168" name="圖案 167"/>
              <p:cNvCxnSpPr>
                <a:endCxn id="146" idx="1"/>
              </p:cNvCxnSpPr>
              <p:nvPr/>
            </p:nvCxnSpPr>
            <p:spPr>
              <a:xfrm rot="16200000" flipH="1">
                <a:off x="341566" y="1969952"/>
                <a:ext cx="323829" cy="730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80" name="圖案 179"/>
              <p:cNvCxnSpPr>
                <a:stCxn id="147" idx="1"/>
              </p:cNvCxnSpPr>
              <p:nvPr/>
            </p:nvCxnSpPr>
            <p:spPr>
              <a:xfrm rot="10800000">
                <a:off x="466969" y="1844548"/>
                <a:ext cx="73021"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82" name="圖案 181"/>
              <p:cNvCxnSpPr>
                <a:stCxn id="148" idx="1"/>
              </p:cNvCxnSpPr>
              <p:nvPr/>
            </p:nvCxnSpPr>
            <p:spPr>
              <a:xfrm rot="10800000">
                <a:off x="466969" y="1844548"/>
                <a:ext cx="73021"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84" name="圖案 183"/>
              <p:cNvCxnSpPr>
                <a:stCxn id="149" idx="1"/>
              </p:cNvCxnSpPr>
              <p:nvPr/>
            </p:nvCxnSpPr>
            <p:spPr>
              <a:xfrm rot="10800000">
                <a:off x="466969" y="1844548"/>
                <a:ext cx="73021" cy="1836618"/>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86" name="圖案 185"/>
              <p:cNvCxnSpPr>
                <a:stCxn id="150" idx="1"/>
              </p:cNvCxnSpPr>
              <p:nvPr/>
            </p:nvCxnSpPr>
            <p:spPr>
              <a:xfrm rot="10800000">
                <a:off x="466969" y="1844548"/>
                <a:ext cx="73021" cy="234141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88" name="圖案 187"/>
              <p:cNvCxnSpPr>
                <a:stCxn id="151" idx="1"/>
              </p:cNvCxnSpPr>
              <p:nvPr/>
            </p:nvCxnSpPr>
            <p:spPr>
              <a:xfrm rot="10800000">
                <a:off x="466969" y="1844548"/>
                <a:ext cx="73021"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0" name="圖案 189"/>
              <p:cNvCxnSpPr>
                <a:stCxn id="152" idx="1"/>
              </p:cNvCxnSpPr>
              <p:nvPr/>
            </p:nvCxnSpPr>
            <p:spPr>
              <a:xfrm rot="10800000">
                <a:off x="466969" y="1844548"/>
                <a:ext cx="73021" cy="3349407"/>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26" name="群組 191"/>
            <p:cNvGrpSpPr>
              <a:grpSpLocks/>
            </p:cNvGrpSpPr>
            <p:nvPr/>
          </p:nvGrpSpPr>
          <p:grpSpPr bwMode="auto">
            <a:xfrm>
              <a:off x="1691680" y="1844824"/>
              <a:ext cx="72008" cy="3348372"/>
              <a:chOff x="467544" y="1844824"/>
              <a:chExt cx="72008" cy="3348372"/>
            </a:xfrm>
          </p:grpSpPr>
          <p:cxnSp>
            <p:nvCxnSpPr>
              <p:cNvPr id="193" name="圖案 192"/>
              <p:cNvCxnSpPr/>
              <p:nvPr/>
            </p:nvCxnSpPr>
            <p:spPr>
              <a:xfrm rot="16200000" flipH="1">
                <a:off x="342113" y="1970745"/>
                <a:ext cx="323829" cy="71434"/>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4" name="圖案 193"/>
              <p:cNvCxnSpPr/>
              <p:nvPr/>
            </p:nvCxnSpPr>
            <p:spPr>
              <a:xfrm rot="10800000">
                <a:off x="468310" y="1844548"/>
                <a:ext cx="71434"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5" name="圖案 194"/>
              <p:cNvCxnSpPr/>
              <p:nvPr/>
            </p:nvCxnSpPr>
            <p:spPr>
              <a:xfrm rot="10800000">
                <a:off x="468310" y="1844548"/>
                <a:ext cx="71434"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6" name="圖案 195"/>
              <p:cNvCxnSpPr/>
              <p:nvPr/>
            </p:nvCxnSpPr>
            <p:spPr>
              <a:xfrm rot="10800000">
                <a:off x="468310" y="1844548"/>
                <a:ext cx="71434" cy="1836618"/>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7" name="圖案 196"/>
              <p:cNvCxnSpPr/>
              <p:nvPr/>
            </p:nvCxnSpPr>
            <p:spPr>
              <a:xfrm rot="10800000">
                <a:off x="468310" y="1844548"/>
                <a:ext cx="71434" cy="234141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8" name="圖案 197"/>
              <p:cNvCxnSpPr/>
              <p:nvPr/>
            </p:nvCxnSpPr>
            <p:spPr>
              <a:xfrm rot="10800000">
                <a:off x="468310" y="1844548"/>
                <a:ext cx="71434"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199" name="圖案 198"/>
              <p:cNvCxnSpPr/>
              <p:nvPr/>
            </p:nvCxnSpPr>
            <p:spPr>
              <a:xfrm rot="10800000">
                <a:off x="468310" y="1844548"/>
                <a:ext cx="71434" cy="3349407"/>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27" name="群組 199"/>
            <p:cNvGrpSpPr>
              <a:grpSpLocks/>
            </p:cNvGrpSpPr>
            <p:nvPr/>
          </p:nvGrpSpPr>
          <p:grpSpPr bwMode="auto">
            <a:xfrm>
              <a:off x="2915816" y="1844824"/>
              <a:ext cx="72008" cy="3348372"/>
              <a:chOff x="467544" y="1844824"/>
              <a:chExt cx="72008" cy="3348372"/>
            </a:xfrm>
          </p:grpSpPr>
          <p:cxnSp>
            <p:nvCxnSpPr>
              <p:cNvPr id="201" name="圖案 200"/>
              <p:cNvCxnSpPr/>
              <p:nvPr/>
            </p:nvCxnSpPr>
            <p:spPr>
              <a:xfrm rot="16200000" flipH="1">
                <a:off x="341867" y="1970745"/>
                <a:ext cx="323829" cy="71433"/>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2" name="圖案 201"/>
              <p:cNvCxnSpPr/>
              <p:nvPr/>
            </p:nvCxnSpPr>
            <p:spPr>
              <a:xfrm rot="10800000">
                <a:off x="468064" y="1844548"/>
                <a:ext cx="71433"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3" name="圖案 202"/>
              <p:cNvCxnSpPr/>
              <p:nvPr/>
            </p:nvCxnSpPr>
            <p:spPr>
              <a:xfrm rot="10800000">
                <a:off x="468064" y="1844548"/>
                <a:ext cx="71433"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4" name="圖案 203"/>
              <p:cNvCxnSpPr/>
              <p:nvPr/>
            </p:nvCxnSpPr>
            <p:spPr>
              <a:xfrm rot="10800000">
                <a:off x="468064" y="1844548"/>
                <a:ext cx="71433" cy="1836618"/>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5" name="圖案 204"/>
              <p:cNvCxnSpPr/>
              <p:nvPr/>
            </p:nvCxnSpPr>
            <p:spPr>
              <a:xfrm rot="10800000">
                <a:off x="468064" y="1844548"/>
                <a:ext cx="71433" cy="234141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6" name="圖案 205"/>
              <p:cNvCxnSpPr/>
              <p:nvPr/>
            </p:nvCxnSpPr>
            <p:spPr>
              <a:xfrm rot="10800000">
                <a:off x="468064" y="1844548"/>
                <a:ext cx="71433"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07" name="圖案 206"/>
              <p:cNvCxnSpPr/>
              <p:nvPr/>
            </p:nvCxnSpPr>
            <p:spPr>
              <a:xfrm rot="10800000">
                <a:off x="468064" y="1844548"/>
                <a:ext cx="71433" cy="3349407"/>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28" name="群組 247"/>
            <p:cNvGrpSpPr>
              <a:grpSpLocks/>
            </p:cNvGrpSpPr>
            <p:nvPr/>
          </p:nvGrpSpPr>
          <p:grpSpPr bwMode="auto">
            <a:xfrm>
              <a:off x="6588224" y="1844824"/>
              <a:ext cx="72008" cy="2844316"/>
              <a:chOff x="6588224" y="1844824"/>
              <a:chExt cx="72008" cy="2844316"/>
            </a:xfrm>
          </p:grpSpPr>
          <p:cxnSp>
            <p:nvCxnSpPr>
              <p:cNvPr id="225" name="圖案 224"/>
              <p:cNvCxnSpPr/>
              <p:nvPr/>
            </p:nvCxnSpPr>
            <p:spPr>
              <a:xfrm rot="16200000" flipH="1">
                <a:off x="6463395" y="1969158"/>
                <a:ext cx="323829" cy="74609"/>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6" name="圖案 225"/>
              <p:cNvCxnSpPr/>
              <p:nvPr/>
            </p:nvCxnSpPr>
            <p:spPr>
              <a:xfrm rot="10800000">
                <a:off x="6588005" y="1844548"/>
                <a:ext cx="74609"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7" name="圖案 226"/>
              <p:cNvCxnSpPr/>
              <p:nvPr/>
            </p:nvCxnSpPr>
            <p:spPr>
              <a:xfrm rot="10800000">
                <a:off x="6588005" y="1844548"/>
                <a:ext cx="74609"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8" name="圖案 227"/>
              <p:cNvCxnSpPr/>
              <p:nvPr/>
            </p:nvCxnSpPr>
            <p:spPr>
              <a:xfrm rot="10800000">
                <a:off x="6588005" y="1844548"/>
                <a:ext cx="74609" cy="1836619"/>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9" name="圖案 228"/>
              <p:cNvCxnSpPr/>
              <p:nvPr/>
            </p:nvCxnSpPr>
            <p:spPr>
              <a:xfrm rot="10800000">
                <a:off x="6588005" y="1844548"/>
                <a:ext cx="74609" cy="2339823"/>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30" name="圖案 229"/>
              <p:cNvCxnSpPr/>
              <p:nvPr/>
            </p:nvCxnSpPr>
            <p:spPr>
              <a:xfrm rot="10800000">
                <a:off x="6588005" y="1844548"/>
                <a:ext cx="74609"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29" name="群組 248"/>
            <p:cNvGrpSpPr>
              <a:grpSpLocks/>
            </p:cNvGrpSpPr>
            <p:nvPr/>
          </p:nvGrpSpPr>
          <p:grpSpPr bwMode="auto">
            <a:xfrm>
              <a:off x="7812360" y="1844824"/>
              <a:ext cx="72008" cy="2340260"/>
              <a:chOff x="7812360" y="1844824"/>
              <a:chExt cx="72008" cy="2340260"/>
            </a:xfrm>
          </p:grpSpPr>
          <p:cxnSp>
            <p:nvCxnSpPr>
              <p:cNvPr id="233" name="圖案 232"/>
              <p:cNvCxnSpPr/>
              <p:nvPr/>
            </p:nvCxnSpPr>
            <p:spPr>
              <a:xfrm rot="16200000" flipH="1">
                <a:off x="7686492" y="1969952"/>
                <a:ext cx="323829" cy="730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34" name="圖案 233"/>
              <p:cNvCxnSpPr/>
              <p:nvPr/>
            </p:nvCxnSpPr>
            <p:spPr>
              <a:xfrm rot="10800000">
                <a:off x="7811895" y="1844548"/>
                <a:ext cx="73021"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35" name="圖案 234"/>
              <p:cNvCxnSpPr/>
              <p:nvPr/>
            </p:nvCxnSpPr>
            <p:spPr>
              <a:xfrm rot="10800000">
                <a:off x="7811895" y="1844548"/>
                <a:ext cx="73021"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36" name="圖案 235"/>
              <p:cNvCxnSpPr/>
              <p:nvPr/>
            </p:nvCxnSpPr>
            <p:spPr>
              <a:xfrm rot="10800000">
                <a:off x="7811895" y="1844548"/>
                <a:ext cx="73021" cy="1836619"/>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37" name="圖案 236"/>
              <p:cNvCxnSpPr/>
              <p:nvPr/>
            </p:nvCxnSpPr>
            <p:spPr>
              <a:xfrm rot="10800000">
                <a:off x="7811895" y="1844548"/>
                <a:ext cx="73021" cy="2339823"/>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30" name="群組 246"/>
            <p:cNvGrpSpPr>
              <a:grpSpLocks/>
            </p:cNvGrpSpPr>
            <p:nvPr/>
          </p:nvGrpSpPr>
          <p:grpSpPr bwMode="auto">
            <a:xfrm>
              <a:off x="4139952" y="1844824"/>
              <a:ext cx="72008" cy="3843196"/>
              <a:chOff x="4139952" y="1844824"/>
              <a:chExt cx="72008" cy="3843196"/>
            </a:xfrm>
          </p:grpSpPr>
          <p:cxnSp>
            <p:nvCxnSpPr>
              <p:cNvPr id="209" name="圖案 208"/>
              <p:cNvCxnSpPr/>
              <p:nvPr/>
            </p:nvCxnSpPr>
            <p:spPr>
              <a:xfrm rot="16200000" flipH="1">
                <a:off x="4014028" y="1970745"/>
                <a:ext cx="323829" cy="71434"/>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0" name="圖案 209"/>
              <p:cNvCxnSpPr/>
              <p:nvPr/>
            </p:nvCxnSpPr>
            <p:spPr>
              <a:xfrm rot="10800000">
                <a:off x="4140225" y="1844548"/>
                <a:ext cx="71434"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1" name="圖案 210"/>
              <p:cNvCxnSpPr/>
              <p:nvPr/>
            </p:nvCxnSpPr>
            <p:spPr>
              <a:xfrm rot="10800000">
                <a:off x="4140225" y="1844548"/>
                <a:ext cx="71434"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2" name="圖案 211"/>
              <p:cNvCxnSpPr/>
              <p:nvPr/>
            </p:nvCxnSpPr>
            <p:spPr>
              <a:xfrm rot="10800000">
                <a:off x="4140225" y="1844548"/>
                <a:ext cx="71434" cy="1836619"/>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3" name="圖案 212"/>
              <p:cNvCxnSpPr/>
              <p:nvPr/>
            </p:nvCxnSpPr>
            <p:spPr>
              <a:xfrm rot="10800000">
                <a:off x="4140225" y="1844548"/>
                <a:ext cx="71434" cy="2339823"/>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4" name="圖案 213"/>
              <p:cNvCxnSpPr/>
              <p:nvPr/>
            </p:nvCxnSpPr>
            <p:spPr>
              <a:xfrm rot="10800000">
                <a:off x="4140225" y="1844548"/>
                <a:ext cx="71434"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5" name="圖案 214"/>
              <p:cNvCxnSpPr/>
              <p:nvPr/>
            </p:nvCxnSpPr>
            <p:spPr>
              <a:xfrm rot="10800000">
                <a:off x="4140225" y="1844548"/>
                <a:ext cx="71434" cy="3347820"/>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41" name="圖案 240"/>
              <p:cNvCxnSpPr>
                <a:stCxn id="124" idx="1"/>
              </p:cNvCxnSpPr>
              <p:nvPr/>
            </p:nvCxnSpPr>
            <p:spPr>
              <a:xfrm rot="10800000">
                <a:off x="4140225" y="1844548"/>
                <a:ext cx="71434" cy="3843088"/>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nvGrpSpPr>
            <p:cNvPr id="31" name="群組 245"/>
            <p:cNvGrpSpPr>
              <a:grpSpLocks/>
            </p:cNvGrpSpPr>
            <p:nvPr/>
          </p:nvGrpSpPr>
          <p:grpSpPr bwMode="auto">
            <a:xfrm>
              <a:off x="5364088" y="1844824"/>
              <a:ext cx="72008" cy="4356484"/>
              <a:chOff x="5364088" y="1844824"/>
              <a:chExt cx="72008" cy="4356484"/>
            </a:xfrm>
          </p:grpSpPr>
          <p:cxnSp>
            <p:nvCxnSpPr>
              <p:cNvPr id="217" name="圖案 216"/>
              <p:cNvCxnSpPr/>
              <p:nvPr/>
            </p:nvCxnSpPr>
            <p:spPr>
              <a:xfrm rot="16200000" flipH="1">
                <a:off x="5237918" y="1970745"/>
                <a:ext cx="323829" cy="71433"/>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8" name="圖案 217"/>
              <p:cNvCxnSpPr/>
              <p:nvPr/>
            </p:nvCxnSpPr>
            <p:spPr>
              <a:xfrm rot="10800000">
                <a:off x="5364115" y="1844548"/>
                <a:ext cx="71433" cy="82862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19" name="圖案 218"/>
              <p:cNvCxnSpPr/>
              <p:nvPr/>
            </p:nvCxnSpPr>
            <p:spPr>
              <a:xfrm rot="10800000">
                <a:off x="5364115" y="1844548"/>
                <a:ext cx="71433" cy="1331826"/>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0" name="圖案 219"/>
              <p:cNvCxnSpPr/>
              <p:nvPr/>
            </p:nvCxnSpPr>
            <p:spPr>
              <a:xfrm rot="10800000">
                <a:off x="5364115" y="1844548"/>
                <a:ext cx="71433" cy="1836619"/>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1" name="圖案 220"/>
              <p:cNvCxnSpPr/>
              <p:nvPr/>
            </p:nvCxnSpPr>
            <p:spPr>
              <a:xfrm rot="10800000">
                <a:off x="5364115" y="1844548"/>
                <a:ext cx="71433" cy="234141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2" name="圖案 221"/>
              <p:cNvCxnSpPr/>
              <p:nvPr/>
            </p:nvCxnSpPr>
            <p:spPr>
              <a:xfrm rot="10800000">
                <a:off x="5364115" y="1844548"/>
                <a:ext cx="71433" cy="2844615"/>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23" name="圖案 222"/>
              <p:cNvCxnSpPr/>
              <p:nvPr/>
            </p:nvCxnSpPr>
            <p:spPr>
              <a:xfrm rot="10800000">
                <a:off x="5364115" y="1844548"/>
                <a:ext cx="71433" cy="3349407"/>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43" name="圖案 242"/>
              <p:cNvCxnSpPr>
                <a:stCxn id="155" idx="1"/>
              </p:cNvCxnSpPr>
              <p:nvPr/>
            </p:nvCxnSpPr>
            <p:spPr>
              <a:xfrm rot="10800000">
                <a:off x="5364115" y="1844548"/>
                <a:ext cx="71433" cy="3852613"/>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245" name="圖案 244"/>
              <p:cNvCxnSpPr>
                <a:stCxn id="157" idx="1"/>
              </p:cNvCxnSpPr>
              <p:nvPr/>
            </p:nvCxnSpPr>
            <p:spPr>
              <a:xfrm rot="10800000">
                <a:off x="5364115" y="1844548"/>
                <a:ext cx="71433" cy="4357405"/>
              </a:xfrm>
              <a:prstGeom prst="bentConnector2">
                <a:avLst/>
              </a:prstGeom>
              <a:ln w="15875"/>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直線接點 3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文字方塊 12"/>
          <p:cNvSpPr txBox="1">
            <a:spLocks noChangeArrowheads="1"/>
          </p:cNvSpPr>
          <p:nvPr/>
        </p:nvSpPr>
        <p:spPr bwMode="auto">
          <a:xfrm>
            <a:off x="0" y="115888"/>
            <a:ext cx="7596188"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工設系所研究發展重點方向</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32" name="橢圓 31"/>
          <p:cNvSpPr/>
          <p:nvPr/>
        </p:nvSpPr>
        <p:spPr>
          <a:xfrm>
            <a:off x="6732240" y="2636912"/>
            <a:ext cx="863600" cy="865187"/>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10" name="橢圓 9"/>
          <p:cNvSpPr/>
          <p:nvPr/>
        </p:nvSpPr>
        <p:spPr>
          <a:xfrm>
            <a:off x="4860032" y="5877272"/>
            <a:ext cx="863600" cy="8636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graphicFrame>
        <p:nvGraphicFramePr>
          <p:cNvPr id="4" name="資料庫圖表 3"/>
          <p:cNvGraphicFramePr/>
          <p:nvPr>
            <p:extLst>
              <p:ext uri="{D42A27DB-BD31-4B8C-83A1-F6EECF244321}">
                <p14:modId xmlns:p14="http://schemas.microsoft.com/office/powerpoint/2010/main" xmlns="" val="3434203418"/>
              </p:ext>
            </p:extLst>
          </p:nvPr>
        </p:nvGraphicFramePr>
        <p:xfrm>
          <a:off x="1907704" y="1700808"/>
          <a:ext cx="5328592"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橢圓 4"/>
          <p:cNvSpPr/>
          <p:nvPr/>
        </p:nvSpPr>
        <p:spPr>
          <a:xfrm>
            <a:off x="1331640" y="3573016"/>
            <a:ext cx="863600" cy="86360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a:p>
        </p:txBody>
      </p:sp>
      <p:sp>
        <p:nvSpPr>
          <p:cNvPr id="6" name="橢圓 5"/>
          <p:cNvSpPr/>
          <p:nvPr/>
        </p:nvSpPr>
        <p:spPr>
          <a:xfrm>
            <a:off x="1547664" y="4653136"/>
            <a:ext cx="863600" cy="86360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a:p>
        </p:txBody>
      </p:sp>
      <p:sp>
        <p:nvSpPr>
          <p:cNvPr id="5128" name="文字方塊 6"/>
          <p:cNvSpPr txBox="1">
            <a:spLocks noChangeArrowheads="1"/>
          </p:cNvSpPr>
          <p:nvPr/>
        </p:nvSpPr>
        <p:spPr bwMode="auto">
          <a:xfrm>
            <a:off x="1547664" y="3789040"/>
            <a:ext cx="501650" cy="461962"/>
          </a:xfrm>
          <a:prstGeom prst="rect">
            <a:avLst/>
          </a:prstGeom>
          <a:noFill/>
          <a:ln w="9525">
            <a:noFill/>
            <a:miter lim="800000"/>
            <a:headEnd/>
            <a:tailEnd/>
          </a:ln>
        </p:spPr>
        <p:txBody>
          <a:bodyPr>
            <a:spAutoFit/>
          </a:bodyPr>
          <a:lstStyle/>
          <a:p>
            <a:r>
              <a:rPr lang="zh-TW" altLang="en-US" sz="1200" b="1" dirty="0"/>
              <a:t>包裝設計</a:t>
            </a:r>
          </a:p>
        </p:txBody>
      </p:sp>
      <p:sp>
        <p:nvSpPr>
          <p:cNvPr id="5129" name="文字方塊 7"/>
          <p:cNvSpPr txBox="1">
            <a:spLocks noChangeArrowheads="1"/>
          </p:cNvSpPr>
          <p:nvPr/>
        </p:nvSpPr>
        <p:spPr bwMode="auto">
          <a:xfrm>
            <a:off x="1747689" y="4838874"/>
            <a:ext cx="503237" cy="461962"/>
          </a:xfrm>
          <a:prstGeom prst="rect">
            <a:avLst/>
          </a:prstGeom>
          <a:noFill/>
          <a:ln w="9525">
            <a:noFill/>
            <a:miter lim="800000"/>
            <a:headEnd/>
            <a:tailEnd/>
          </a:ln>
        </p:spPr>
        <p:txBody>
          <a:bodyPr>
            <a:spAutoFit/>
          </a:bodyPr>
          <a:lstStyle/>
          <a:p>
            <a:r>
              <a:rPr lang="zh-TW" altLang="en-US" sz="1200" b="1" dirty="0"/>
              <a:t>玩具設計</a:t>
            </a:r>
          </a:p>
        </p:txBody>
      </p:sp>
      <p:sp>
        <p:nvSpPr>
          <p:cNvPr id="5130" name="文字方塊 8"/>
          <p:cNvSpPr txBox="1">
            <a:spLocks noChangeArrowheads="1"/>
          </p:cNvSpPr>
          <p:nvPr/>
        </p:nvSpPr>
        <p:spPr bwMode="auto">
          <a:xfrm>
            <a:off x="5076056" y="6093296"/>
            <a:ext cx="503238" cy="461665"/>
          </a:xfrm>
          <a:prstGeom prst="rect">
            <a:avLst/>
          </a:prstGeom>
          <a:noFill/>
          <a:ln w="9525">
            <a:noFill/>
            <a:miter lim="800000"/>
            <a:headEnd/>
            <a:tailEnd/>
          </a:ln>
        </p:spPr>
        <p:txBody>
          <a:bodyPr wrap="square">
            <a:spAutoFit/>
          </a:bodyPr>
          <a:lstStyle/>
          <a:p>
            <a:r>
              <a:rPr lang="zh-TW" altLang="en-US" sz="1200" b="1" dirty="0"/>
              <a:t>家具設計</a:t>
            </a:r>
          </a:p>
        </p:txBody>
      </p:sp>
      <p:sp>
        <p:nvSpPr>
          <p:cNvPr id="11" name="橢圓 10"/>
          <p:cNvSpPr/>
          <p:nvPr/>
        </p:nvSpPr>
        <p:spPr>
          <a:xfrm>
            <a:off x="3131840" y="1340768"/>
            <a:ext cx="812800" cy="792162"/>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12" name="橢圓 11"/>
          <p:cNvSpPr/>
          <p:nvPr/>
        </p:nvSpPr>
        <p:spPr>
          <a:xfrm>
            <a:off x="6156176" y="1772816"/>
            <a:ext cx="812800" cy="792163"/>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13" name="橢圓 12"/>
          <p:cNvSpPr/>
          <p:nvPr/>
        </p:nvSpPr>
        <p:spPr>
          <a:xfrm>
            <a:off x="2195736" y="1844824"/>
            <a:ext cx="811213" cy="792163"/>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14" name="橢圓 13"/>
          <p:cNvSpPr/>
          <p:nvPr/>
        </p:nvSpPr>
        <p:spPr>
          <a:xfrm>
            <a:off x="5220072" y="1340768"/>
            <a:ext cx="811212" cy="792162"/>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15" name="橢圓 14"/>
          <p:cNvSpPr/>
          <p:nvPr/>
        </p:nvSpPr>
        <p:spPr>
          <a:xfrm>
            <a:off x="4211960" y="1196752"/>
            <a:ext cx="811212" cy="792163"/>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5136" name="文字方塊 15"/>
          <p:cNvSpPr txBox="1">
            <a:spLocks noChangeArrowheads="1"/>
          </p:cNvSpPr>
          <p:nvPr/>
        </p:nvSpPr>
        <p:spPr bwMode="auto">
          <a:xfrm>
            <a:off x="3275856" y="1484784"/>
            <a:ext cx="501650" cy="461963"/>
          </a:xfrm>
          <a:prstGeom prst="rect">
            <a:avLst/>
          </a:prstGeom>
          <a:noFill/>
          <a:ln w="9525">
            <a:noFill/>
            <a:miter lim="800000"/>
            <a:headEnd/>
            <a:tailEnd/>
          </a:ln>
        </p:spPr>
        <p:txBody>
          <a:bodyPr>
            <a:spAutoFit/>
          </a:bodyPr>
          <a:lstStyle/>
          <a:p>
            <a:r>
              <a:rPr lang="zh-TW" altLang="en-US" sz="1200" b="1" dirty="0"/>
              <a:t>人因設計</a:t>
            </a:r>
          </a:p>
        </p:txBody>
      </p:sp>
      <p:sp>
        <p:nvSpPr>
          <p:cNvPr id="5137" name="文字方塊 16"/>
          <p:cNvSpPr txBox="1">
            <a:spLocks noChangeArrowheads="1"/>
          </p:cNvSpPr>
          <p:nvPr/>
        </p:nvSpPr>
        <p:spPr bwMode="auto">
          <a:xfrm>
            <a:off x="2339752" y="1988840"/>
            <a:ext cx="500062" cy="461962"/>
          </a:xfrm>
          <a:prstGeom prst="rect">
            <a:avLst/>
          </a:prstGeom>
          <a:noFill/>
          <a:ln w="9525">
            <a:noFill/>
            <a:miter lim="800000"/>
            <a:headEnd/>
            <a:tailEnd/>
          </a:ln>
        </p:spPr>
        <p:txBody>
          <a:bodyPr>
            <a:spAutoFit/>
          </a:bodyPr>
          <a:lstStyle/>
          <a:p>
            <a:r>
              <a:rPr lang="zh-TW" altLang="en-US" sz="1200" b="1" dirty="0"/>
              <a:t>通用設計</a:t>
            </a:r>
          </a:p>
        </p:txBody>
      </p:sp>
      <p:sp>
        <p:nvSpPr>
          <p:cNvPr id="5138" name="文字方塊 17"/>
          <p:cNvSpPr txBox="1">
            <a:spLocks noChangeArrowheads="1"/>
          </p:cNvSpPr>
          <p:nvPr/>
        </p:nvSpPr>
        <p:spPr bwMode="auto">
          <a:xfrm>
            <a:off x="4355976" y="1340768"/>
            <a:ext cx="501650" cy="461962"/>
          </a:xfrm>
          <a:prstGeom prst="rect">
            <a:avLst/>
          </a:prstGeom>
          <a:noFill/>
          <a:ln w="9525">
            <a:noFill/>
            <a:miter lim="800000"/>
            <a:headEnd/>
            <a:tailEnd/>
          </a:ln>
        </p:spPr>
        <p:txBody>
          <a:bodyPr>
            <a:spAutoFit/>
          </a:bodyPr>
          <a:lstStyle/>
          <a:p>
            <a:r>
              <a:rPr lang="zh-TW" altLang="en-US" sz="1200" b="1" dirty="0"/>
              <a:t>人本設計</a:t>
            </a:r>
          </a:p>
        </p:txBody>
      </p:sp>
      <p:sp>
        <p:nvSpPr>
          <p:cNvPr id="5139" name="文字方塊 18"/>
          <p:cNvSpPr txBox="1">
            <a:spLocks noChangeArrowheads="1"/>
          </p:cNvSpPr>
          <p:nvPr/>
        </p:nvSpPr>
        <p:spPr bwMode="auto">
          <a:xfrm>
            <a:off x="5364088" y="1412776"/>
            <a:ext cx="501650" cy="646113"/>
          </a:xfrm>
          <a:prstGeom prst="rect">
            <a:avLst/>
          </a:prstGeom>
          <a:noFill/>
          <a:ln w="9525">
            <a:noFill/>
            <a:miter lim="800000"/>
            <a:headEnd/>
            <a:tailEnd/>
          </a:ln>
        </p:spPr>
        <p:txBody>
          <a:bodyPr>
            <a:spAutoFit/>
          </a:bodyPr>
          <a:lstStyle/>
          <a:p>
            <a:pPr algn="ctr"/>
            <a:r>
              <a:rPr lang="zh-TW" altLang="en-US" sz="1200" b="1" dirty="0"/>
              <a:t>設計心理學</a:t>
            </a:r>
          </a:p>
        </p:txBody>
      </p:sp>
      <p:sp>
        <p:nvSpPr>
          <p:cNvPr id="5140" name="文字方塊 19"/>
          <p:cNvSpPr txBox="1">
            <a:spLocks noChangeArrowheads="1"/>
          </p:cNvSpPr>
          <p:nvPr/>
        </p:nvSpPr>
        <p:spPr bwMode="auto">
          <a:xfrm>
            <a:off x="6300192" y="1916832"/>
            <a:ext cx="501650" cy="461963"/>
          </a:xfrm>
          <a:prstGeom prst="rect">
            <a:avLst/>
          </a:prstGeom>
          <a:noFill/>
          <a:ln w="9525">
            <a:noFill/>
            <a:miter lim="800000"/>
            <a:headEnd/>
            <a:tailEnd/>
          </a:ln>
        </p:spPr>
        <p:txBody>
          <a:bodyPr>
            <a:spAutoFit/>
          </a:bodyPr>
          <a:lstStyle/>
          <a:p>
            <a:r>
              <a:rPr lang="zh-TW" altLang="en-US" sz="1200" b="1" dirty="0"/>
              <a:t>福祉設計</a:t>
            </a:r>
          </a:p>
        </p:txBody>
      </p:sp>
      <p:sp>
        <p:nvSpPr>
          <p:cNvPr id="21" name="橢圓 20"/>
          <p:cNvSpPr/>
          <p:nvPr/>
        </p:nvSpPr>
        <p:spPr>
          <a:xfrm>
            <a:off x="3491880" y="5877272"/>
            <a:ext cx="936103" cy="86360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a:p>
        </p:txBody>
      </p:sp>
      <p:sp>
        <p:nvSpPr>
          <p:cNvPr id="22" name="橢圓 21"/>
          <p:cNvSpPr/>
          <p:nvPr/>
        </p:nvSpPr>
        <p:spPr>
          <a:xfrm>
            <a:off x="1619672" y="2636912"/>
            <a:ext cx="865187" cy="86360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a:p>
        </p:txBody>
      </p:sp>
      <p:sp>
        <p:nvSpPr>
          <p:cNvPr id="5143" name="文字方塊 22"/>
          <p:cNvSpPr txBox="1">
            <a:spLocks noChangeArrowheads="1"/>
          </p:cNvSpPr>
          <p:nvPr/>
        </p:nvSpPr>
        <p:spPr bwMode="auto">
          <a:xfrm>
            <a:off x="1619672" y="2924944"/>
            <a:ext cx="915987" cy="276225"/>
          </a:xfrm>
          <a:prstGeom prst="rect">
            <a:avLst/>
          </a:prstGeom>
          <a:noFill/>
          <a:ln w="9525">
            <a:noFill/>
            <a:miter lim="800000"/>
            <a:headEnd/>
            <a:tailEnd/>
          </a:ln>
        </p:spPr>
        <p:txBody>
          <a:bodyPr>
            <a:spAutoFit/>
          </a:bodyPr>
          <a:lstStyle/>
          <a:p>
            <a:r>
              <a:rPr lang="en-US" altLang="zh-TW" sz="1200" dirty="0">
                <a:cs typeface="Arial" charset="0"/>
              </a:rPr>
              <a:t>CAD/CAM</a:t>
            </a:r>
            <a:endParaRPr lang="zh-TW" altLang="en-US" sz="1200" dirty="0">
              <a:cs typeface="Arial" charset="0"/>
            </a:endParaRPr>
          </a:p>
        </p:txBody>
      </p:sp>
      <p:sp>
        <p:nvSpPr>
          <p:cNvPr id="5144" name="文字方塊 23"/>
          <p:cNvSpPr txBox="1">
            <a:spLocks noChangeArrowheads="1"/>
          </p:cNvSpPr>
          <p:nvPr/>
        </p:nvSpPr>
        <p:spPr bwMode="auto">
          <a:xfrm>
            <a:off x="3707904" y="6021288"/>
            <a:ext cx="576263" cy="646112"/>
          </a:xfrm>
          <a:prstGeom prst="rect">
            <a:avLst/>
          </a:prstGeom>
          <a:noFill/>
          <a:ln w="9525">
            <a:noFill/>
            <a:miter lim="800000"/>
            <a:headEnd/>
            <a:tailEnd/>
          </a:ln>
        </p:spPr>
        <p:txBody>
          <a:bodyPr>
            <a:spAutoFit/>
          </a:bodyPr>
          <a:lstStyle/>
          <a:p>
            <a:r>
              <a:rPr lang="zh-TW" altLang="en-US" sz="1200" b="1" dirty="0"/>
              <a:t>文創商品設計</a:t>
            </a:r>
          </a:p>
        </p:txBody>
      </p:sp>
      <p:sp>
        <p:nvSpPr>
          <p:cNvPr id="25" name="橢圓 24"/>
          <p:cNvSpPr/>
          <p:nvPr/>
        </p:nvSpPr>
        <p:spPr>
          <a:xfrm>
            <a:off x="6012160" y="5517232"/>
            <a:ext cx="863600" cy="8636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26" name="橢圓 25"/>
          <p:cNvSpPr/>
          <p:nvPr/>
        </p:nvSpPr>
        <p:spPr>
          <a:xfrm>
            <a:off x="6660232" y="4653136"/>
            <a:ext cx="863600" cy="865188"/>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27" name="橢圓 26"/>
          <p:cNvSpPr/>
          <p:nvPr/>
        </p:nvSpPr>
        <p:spPr>
          <a:xfrm>
            <a:off x="7020272" y="3573016"/>
            <a:ext cx="863600" cy="865188"/>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5148" name="文字方塊 27"/>
          <p:cNvSpPr txBox="1">
            <a:spLocks noChangeArrowheads="1"/>
          </p:cNvSpPr>
          <p:nvPr/>
        </p:nvSpPr>
        <p:spPr bwMode="auto">
          <a:xfrm>
            <a:off x="7204422" y="3774629"/>
            <a:ext cx="495300" cy="461962"/>
          </a:xfrm>
          <a:prstGeom prst="rect">
            <a:avLst/>
          </a:prstGeom>
          <a:noFill/>
          <a:ln w="9525">
            <a:noFill/>
            <a:miter lim="800000"/>
            <a:headEnd/>
            <a:tailEnd/>
          </a:ln>
        </p:spPr>
        <p:txBody>
          <a:bodyPr>
            <a:spAutoFit/>
          </a:bodyPr>
          <a:lstStyle/>
          <a:p>
            <a:r>
              <a:rPr lang="zh-TW" altLang="en-US" sz="1200" b="1" dirty="0"/>
              <a:t>室內設計</a:t>
            </a:r>
          </a:p>
        </p:txBody>
      </p:sp>
      <p:sp>
        <p:nvSpPr>
          <p:cNvPr id="5149" name="文字方塊 28"/>
          <p:cNvSpPr txBox="1">
            <a:spLocks noChangeArrowheads="1"/>
          </p:cNvSpPr>
          <p:nvPr/>
        </p:nvSpPr>
        <p:spPr bwMode="auto">
          <a:xfrm>
            <a:off x="6224885" y="5745832"/>
            <a:ext cx="495300" cy="461962"/>
          </a:xfrm>
          <a:prstGeom prst="rect">
            <a:avLst/>
          </a:prstGeom>
          <a:noFill/>
          <a:ln w="9525">
            <a:noFill/>
            <a:miter lim="800000"/>
            <a:headEnd/>
            <a:tailEnd/>
          </a:ln>
        </p:spPr>
        <p:txBody>
          <a:bodyPr>
            <a:spAutoFit/>
          </a:bodyPr>
          <a:lstStyle/>
          <a:p>
            <a:r>
              <a:rPr lang="zh-TW" altLang="en-US" sz="1200" b="1" dirty="0"/>
              <a:t>照明設計</a:t>
            </a:r>
          </a:p>
        </p:txBody>
      </p:sp>
      <p:sp>
        <p:nvSpPr>
          <p:cNvPr id="5150" name="文字方塊 29"/>
          <p:cNvSpPr txBox="1">
            <a:spLocks noChangeArrowheads="1"/>
          </p:cNvSpPr>
          <p:nvPr/>
        </p:nvSpPr>
        <p:spPr bwMode="auto">
          <a:xfrm>
            <a:off x="6876256" y="4869160"/>
            <a:ext cx="495300" cy="461962"/>
          </a:xfrm>
          <a:prstGeom prst="rect">
            <a:avLst/>
          </a:prstGeom>
          <a:noFill/>
          <a:ln w="9525">
            <a:noFill/>
            <a:miter lim="800000"/>
            <a:headEnd/>
            <a:tailEnd/>
          </a:ln>
        </p:spPr>
        <p:txBody>
          <a:bodyPr>
            <a:spAutoFit/>
          </a:bodyPr>
          <a:lstStyle/>
          <a:p>
            <a:r>
              <a:rPr lang="zh-TW" altLang="en-US" sz="1200" b="1" dirty="0"/>
              <a:t>室內建築</a:t>
            </a:r>
          </a:p>
        </p:txBody>
      </p:sp>
      <p:sp>
        <p:nvSpPr>
          <p:cNvPr id="5151" name="文字方塊 30"/>
          <p:cNvSpPr txBox="1">
            <a:spLocks noChangeArrowheads="1"/>
          </p:cNvSpPr>
          <p:nvPr/>
        </p:nvSpPr>
        <p:spPr bwMode="auto">
          <a:xfrm>
            <a:off x="6927728" y="2843784"/>
            <a:ext cx="495300" cy="461665"/>
          </a:xfrm>
          <a:prstGeom prst="rect">
            <a:avLst/>
          </a:prstGeom>
          <a:noFill/>
          <a:ln w="9525">
            <a:noFill/>
            <a:miter lim="800000"/>
            <a:headEnd/>
            <a:tailEnd/>
          </a:ln>
        </p:spPr>
        <p:txBody>
          <a:bodyPr wrap="square">
            <a:spAutoFit/>
          </a:bodyPr>
          <a:lstStyle/>
          <a:p>
            <a:r>
              <a:rPr lang="zh-TW" altLang="en-US" sz="1200" b="1" dirty="0"/>
              <a:t>設計管理</a:t>
            </a:r>
          </a:p>
        </p:txBody>
      </p:sp>
      <p:sp>
        <p:nvSpPr>
          <p:cNvPr id="33" name="橢圓 32"/>
          <p:cNvSpPr/>
          <p:nvPr/>
        </p:nvSpPr>
        <p:spPr>
          <a:xfrm>
            <a:off x="2339752" y="5445224"/>
            <a:ext cx="863600" cy="86360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a:p>
        </p:txBody>
      </p:sp>
      <p:sp>
        <p:nvSpPr>
          <p:cNvPr id="5153" name="文字方塊 33"/>
          <p:cNvSpPr txBox="1">
            <a:spLocks noChangeArrowheads="1"/>
          </p:cNvSpPr>
          <p:nvPr/>
        </p:nvSpPr>
        <p:spPr bwMode="auto">
          <a:xfrm>
            <a:off x="2483768" y="5661248"/>
            <a:ext cx="644525" cy="461963"/>
          </a:xfrm>
          <a:prstGeom prst="rect">
            <a:avLst/>
          </a:prstGeom>
          <a:noFill/>
          <a:ln w="9525">
            <a:noFill/>
            <a:miter lim="800000"/>
            <a:headEnd/>
            <a:tailEnd/>
          </a:ln>
        </p:spPr>
        <p:txBody>
          <a:bodyPr>
            <a:spAutoFit/>
          </a:bodyPr>
          <a:lstStyle/>
          <a:p>
            <a:pPr algn="ctr"/>
            <a:r>
              <a:rPr lang="en-US" altLang="zh-TW" sz="1200" b="1" dirty="0">
                <a:cs typeface="Arial" charset="0"/>
              </a:rPr>
              <a:t>3C</a:t>
            </a:r>
          </a:p>
          <a:p>
            <a:pPr algn="ctr"/>
            <a:r>
              <a:rPr lang="zh-TW" altLang="en-US" sz="1200" b="1" dirty="0"/>
              <a:t>設計</a:t>
            </a:r>
          </a:p>
        </p:txBody>
      </p:sp>
      <p:sp>
        <p:nvSpPr>
          <p:cNvPr id="34" name="投影片編號版面配置區 33"/>
          <p:cNvSpPr>
            <a:spLocks noGrp="1"/>
          </p:cNvSpPr>
          <p:nvPr>
            <p:ph type="sldNum" sz="quarter" idx="11"/>
          </p:nvPr>
        </p:nvSpPr>
        <p:spPr/>
        <p:txBody>
          <a:bodyPr/>
          <a:lstStyle/>
          <a:p>
            <a:pPr>
              <a:defRPr/>
            </a:pPr>
            <a:fld id="{9DBA255D-69FD-4905-8815-C966C407E06A}" type="slidenum">
              <a:rPr lang="zh-TW" altLang="en-US" smtClean="0"/>
              <a:pPr>
                <a:defRPr/>
              </a:pPr>
              <a:t>46</a:t>
            </a:fld>
            <a:endParaRPr lang="zh-TW" alt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4294967295"/>
          </p:nvPr>
        </p:nvSpPr>
        <p:spPr>
          <a:xfrm>
            <a:off x="6553200" y="6356350"/>
            <a:ext cx="2133600" cy="365125"/>
          </a:xfrm>
          <a:prstGeom prst="rect">
            <a:avLst/>
          </a:prstGeom>
        </p:spPr>
        <p:txBody>
          <a:bodyPr/>
          <a:lstStyle/>
          <a:p>
            <a:pPr>
              <a:defRPr/>
            </a:pPr>
            <a:fld id="{F2A481C4-86B0-4374-B40E-FA0381DFC1B5}" type="slidenum">
              <a:rPr lang="zh-TW" altLang="en-US"/>
              <a:pPr>
                <a:defRPr/>
              </a:pPr>
              <a:t>47</a:t>
            </a:fld>
            <a:endParaRPr lang="zh-TW" altLang="en-US"/>
          </a:p>
        </p:txBody>
      </p:sp>
      <p:sp>
        <p:nvSpPr>
          <p:cNvPr id="6148" name="文字方塊 12"/>
          <p:cNvSpPr txBox="1">
            <a:spLocks noChangeArrowheads="1"/>
          </p:cNvSpPr>
          <p:nvPr/>
        </p:nvSpPr>
        <p:spPr bwMode="auto">
          <a:xfrm>
            <a:off x="0" y="115888"/>
            <a:ext cx="7596188"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工設系所研究發展重點方向</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6149" name="Rectangle 6"/>
          <p:cNvSpPr>
            <a:spLocks noChangeArrowheads="1"/>
          </p:cNvSpPr>
          <p:nvPr/>
        </p:nvSpPr>
        <p:spPr bwMode="auto">
          <a:xfrm>
            <a:off x="569913" y="1196975"/>
            <a:ext cx="8034337" cy="4752975"/>
          </a:xfrm>
          <a:prstGeom prst="rect">
            <a:avLst/>
          </a:prstGeom>
          <a:noFill/>
          <a:ln w="9525">
            <a:noFill/>
            <a:miter lim="800000"/>
            <a:headEnd/>
            <a:tailEnd/>
          </a:ln>
        </p:spPr>
        <p:txBody>
          <a:bodyPr/>
          <a:lstStyle/>
          <a:p>
            <a:pPr marL="342900" lvl="1" indent="-342900">
              <a:spcBef>
                <a:spcPct val="20000"/>
              </a:spcBef>
              <a:buClr>
                <a:srgbClr val="336699"/>
              </a:buClr>
              <a:buSzPct val="85000"/>
              <a:buFont typeface="Wingdings" pitchFamily="2" charset="2"/>
              <a:buChar char="l"/>
            </a:pPr>
            <a:r>
              <a:rPr lang="zh-TW" altLang="en-US" sz="2800" b="1" dirty="0">
                <a:latin typeface="標楷體" pitchFamily="65" charset="-120"/>
                <a:ea typeface="標楷體" pitchFamily="65" charset="-120"/>
              </a:rPr>
              <a:t>設計研究的國際化</a:t>
            </a:r>
            <a:endParaRPr lang="en-US" altLang="zh-TW" sz="2800" b="1" dirty="0">
              <a:latin typeface="標楷體" pitchFamily="65" charset="-120"/>
              <a:ea typeface="標楷體" pitchFamily="65" charset="-120"/>
            </a:endParaRPr>
          </a:p>
          <a:p>
            <a:pPr marL="800100" lvl="2" indent="-342900">
              <a:spcBef>
                <a:spcPct val="20000"/>
              </a:spcBef>
              <a:buClr>
                <a:srgbClr val="008000"/>
              </a:buClr>
              <a:buSzPct val="85000"/>
              <a:buFont typeface="Wingdings" pitchFamily="2" charset="2"/>
              <a:buChar char="ü"/>
            </a:pPr>
            <a:r>
              <a:rPr lang="zh-TW" altLang="en-US" dirty="0">
                <a:ea typeface="標楷體" pitchFamily="65" charset="-120"/>
              </a:rPr>
              <a:t>整合系所研發團隊並廣招國際學生，舉辦國際研討會及經國際設計大賽獲獎以擠升世界排名，營造國際化設計環境。</a:t>
            </a:r>
            <a:endParaRPr lang="en-US" altLang="zh-TW" dirty="0">
              <a:latin typeface="標楷體" pitchFamily="65" charset="-120"/>
              <a:ea typeface="標楷體" pitchFamily="65" charset="-120"/>
            </a:endParaRPr>
          </a:p>
          <a:p>
            <a:pPr marL="342900" lvl="1" indent="-342900">
              <a:spcBef>
                <a:spcPct val="20000"/>
              </a:spcBef>
              <a:buClr>
                <a:srgbClr val="336699"/>
              </a:buClr>
              <a:buSzPct val="85000"/>
              <a:buFont typeface="Wingdings" pitchFamily="2" charset="2"/>
              <a:buChar char="l"/>
            </a:pPr>
            <a:r>
              <a:rPr lang="zh-TW" altLang="en-US" sz="2800" b="1" dirty="0">
                <a:latin typeface="標楷體" pitchFamily="65" charset="-120"/>
                <a:ea typeface="標楷體" pitchFamily="65" charset="-120"/>
              </a:rPr>
              <a:t>永續環境設計理念</a:t>
            </a:r>
            <a:endParaRPr lang="en-US" altLang="zh-TW" sz="2800" b="1" dirty="0">
              <a:latin typeface="標楷體" pitchFamily="65" charset="-120"/>
              <a:ea typeface="標楷體" pitchFamily="65" charset="-120"/>
            </a:endParaRPr>
          </a:p>
          <a:p>
            <a:pPr marL="800100" lvl="2" indent="-342900">
              <a:spcBef>
                <a:spcPct val="20000"/>
              </a:spcBef>
              <a:buClr>
                <a:srgbClr val="008000"/>
              </a:buClr>
              <a:buSzPct val="85000"/>
              <a:buFont typeface="Wingdings" pitchFamily="2" charset="2"/>
              <a:buChar char="ü"/>
            </a:pPr>
            <a:r>
              <a:rPr kumimoji="0" lang="zh-TW" altLang="en-US" dirty="0">
                <a:latin typeface="標楷體" pitchFamily="65" charset="-120"/>
                <a:ea typeface="標楷體" pitchFamily="65" charset="-120"/>
              </a:rPr>
              <a:t>推展環境永續經營的理念，將生態設計融入研究與教學，即以環保</a:t>
            </a:r>
            <a:r>
              <a:rPr kumimoji="0" lang="zh-TW" altLang="en-US" dirty="0">
                <a:ea typeface="標楷體" pitchFamily="65" charset="-120"/>
              </a:rPr>
              <a:t>、生態</a:t>
            </a:r>
            <a:r>
              <a:rPr kumimoji="0" lang="zh-TW" altLang="en-US" dirty="0"/>
              <a:t>、</a:t>
            </a:r>
            <a:r>
              <a:rPr kumimoji="0" lang="zh-TW" altLang="en-US" dirty="0">
                <a:ea typeface="標楷體" pitchFamily="65" charset="-120"/>
              </a:rPr>
              <a:t>綠色設計理念融入整體系所</a:t>
            </a:r>
            <a:r>
              <a:rPr kumimoji="0" lang="zh-TW" altLang="en-US" dirty="0">
                <a:latin typeface="標楷體" pitchFamily="65" charset="-120"/>
                <a:ea typeface="標楷體" pitchFamily="65" charset="-120"/>
              </a:rPr>
              <a:t>教學情境</a:t>
            </a:r>
            <a:r>
              <a:rPr lang="zh-TW" altLang="en-US" dirty="0">
                <a:latin typeface="標楷體" pitchFamily="65" charset="-120"/>
                <a:ea typeface="標楷體" pitchFamily="65" charset="-120"/>
              </a:rPr>
              <a:t>。</a:t>
            </a:r>
            <a:endParaRPr lang="en-US" altLang="zh-TW" dirty="0">
              <a:latin typeface="標楷體" pitchFamily="65" charset="-120"/>
              <a:ea typeface="標楷體" pitchFamily="65" charset="-120"/>
            </a:endParaRPr>
          </a:p>
          <a:p>
            <a:pPr marL="342900" lvl="1" indent="-342900">
              <a:spcBef>
                <a:spcPct val="20000"/>
              </a:spcBef>
              <a:buClr>
                <a:srgbClr val="336699"/>
              </a:buClr>
              <a:buSzPct val="85000"/>
              <a:buFont typeface="Wingdings" pitchFamily="2" charset="2"/>
              <a:buChar char="l"/>
            </a:pPr>
            <a:r>
              <a:rPr lang="zh-TW" altLang="en-US" sz="2800" b="1" dirty="0">
                <a:latin typeface="標楷體" pitchFamily="65" charset="-120"/>
                <a:ea typeface="標楷體" pitchFamily="65" charset="-120"/>
              </a:rPr>
              <a:t>文化創意區域中心</a:t>
            </a:r>
            <a:endParaRPr lang="en-US" altLang="zh-TW" sz="2800" b="1" dirty="0">
              <a:latin typeface="標楷體" pitchFamily="65" charset="-120"/>
              <a:ea typeface="標楷體" pitchFamily="65" charset="-120"/>
            </a:endParaRPr>
          </a:p>
          <a:p>
            <a:pPr marL="800100" lvl="2" indent="-342900">
              <a:spcBef>
                <a:spcPct val="20000"/>
              </a:spcBef>
              <a:buClr>
                <a:srgbClr val="008000"/>
              </a:buClr>
              <a:buSzPct val="85000"/>
              <a:buFont typeface="Wingdings" pitchFamily="2" charset="2"/>
              <a:buChar char="ü"/>
            </a:pPr>
            <a:r>
              <a:rPr kumimoji="0" lang="zh-TW" altLang="en-US" dirty="0">
                <a:latin typeface="標楷體" pitchFamily="65" charset="-120"/>
                <a:ea typeface="標楷體" pitchFamily="65" charset="-120"/>
              </a:rPr>
              <a:t>把握雙捷運、都會區域中心優勢，有效運用科技與周遭文創場域資源，發展具區位特色之設計專業平台或中心</a:t>
            </a:r>
            <a:r>
              <a:rPr lang="zh-TW" altLang="en-US" dirty="0">
                <a:latin typeface="標楷體" pitchFamily="65" charset="-120"/>
                <a:ea typeface="標楷體" pitchFamily="65" charset="-120"/>
              </a:rPr>
              <a:t>。</a:t>
            </a:r>
            <a:endParaRPr lang="en-US" altLang="zh-TW" dirty="0">
              <a:latin typeface="標楷體" pitchFamily="65" charset="-120"/>
              <a:ea typeface="標楷體" pitchFamily="65" charset="-120"/>
            </a:endParaRPr>
          </a:p>
          <a:p>
            <a:pPr marL="342900" lvl="1" indent="-342900">
              <a:spcBef>
                <a:spcPct val="20000"/>
              </a:spcBef>
              <a:buClr>
                <a:srgbClr val="336699"/>
              </a:buClr>
              <a:buSzPct val="85000"/>
              <a:buFont typeface="Wingdings" pitchFamily="2" charset="2"/>
              <a:buChar char="l"/>
            </a:pPr>
            <a:r>
              <a:rPr kumimoji="0" lang="zh-TW" altLang="en-US" sz="2800" b="1" dirty="0">
                <a:latin typeface="標楷體" pitchFamily="65" charset="-120"/>
                <a:ea typeface="標楷體" pitchFamily="65" charset="-120"/>
              </a:rPr>
              <a:t>產學合作與創新整合</a:t>
            </a:r>
            <a:endParaRPr lang="en-US" altLang="zh-TW" sz="2800" b="1" dirty="0">
              <a:latin typeface="標楷體" pitchFamily="65" charset="-120"/>
              <a:ea typeface="標楷體" pitchFamily="65" charset="-120"/>
            </a:endParaRPr>
          </a:p>
          <a:p>
            <a:pPr marL="800100" lvl="2" indent="-342900">
              <a:spcBef>
                <a:spcPct val="20000"/>
              </a:spcBef>
              <a:buClr>
                <a:srgbClr val="008000"/>
              </a:buClr>
              <a:buSzPct val="85000"/>
              <a:buFont typeface="Wingdings" pitchFamily="2" charset="2"/>
              <a:buChar char="ü"/>
            </a:pPr>
            <a:r>
              <a:rPr kumimoji="0" lang="zh-TW" altLang="en-US" dirty="0">
                <a:latin typeface="標楷體" pitchFamily="65" charset="-120"/>
                <a:ea typeface="標楷體" pitchFamily="65" charset="-120"/>
              </a:rPr>
              <a:t>以產學合作為核心，整合專業實務和理論研究</a:t>
            </a:r>
            <a:r>
              <a:rPr lang="zh-TW" altLang="en-US" dirty="0">
                <a:latin typeface="標楷體" pitchFamily="65" charset="-120"/>
                <a:ea typeface="標楷體" pitchFamily="65" charset="-120"/>
              </a:rPr>
              <a:t>，透過教育部產業學院新政策，擴大合作交流。將研發成果及專利，積極透過技術移轉、專利授權及創新產品設計等，以促進產業升級、創造</a:t>
            </a:r>
            <a:r>
              <a:rPr lang="en-US" altLang="zh-TW" dirty="0">
                <a:latin typeface="標楷體" pitchFamily="65" charset="-120"/>
                <a:ea typeface="標楷體" pitchFamily="65" charset="-120"/>
              </a:rPr>
              <a:t>OBM</a:t>
            </a:r>
            <a:r>
              <a:rPr lang="zh-TW" altLang="en-US" dirty="0">
                <a:latin typeface="標楷體" pitchFamily="65" charset="-120"/>
                <a:ea typeface="標楷體" pitchFamily="65" charset="-120"/>
              </a:rPr>
              <a:t>品牌新商機。</a:t>
            </a:r>
            <a:endParaRPr lang="en-US" altLang="zh-TW" dirty="0">
              <a:latin typeface="標楷體" pitchFamily="65" charset="-120"/>
              <a:ea typeface="標楷體" pitchFamily="65" charset="-120"/>
            </a:endParaRPr>
          </a:p>
          <a:p>
            <a:pPr marL="342900" lvl="1" indent="-342900">
              <a:spcBef>
                <a:spcPct val="20000"/>
              </a:spcBef>
              <a:buClr>
                <a:srgbClr val="336699"/>
              </a:buClr>
              <a:buSzPct val="85000"/>
              <a:buFont typeface="Wingdings" pitchFamily="2" charset="2"/>
              <a:buChar char="l"/>
            </a:pPr>
            <a:endParaRPr kumimoji="0" lang="zh-TW" altLang="en-US" sz="2800" dirty="0">
              <a:solidFill>
                <a:schemeClr val="bg1"/>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4294967295"/>
          </p:nvPr>
        </p:nvSpPr>
        <p:spPr>
          <a:xfrm>
            <a:off x="6553200" y="6356350"/>
            <a:ext cx="2133600" cy="365125"/>
          </a:xfrm>
          <a:prstGeom prst="rect">
            <a:avLst/>
          </a:prstGeom>
        </p:spPr>
        <p:txBody>
          <a:bodyPr/>
          <a:lstStyle/>
          <a:p>
            <a:pPr>
              <a:defRPr/>
            </a:pPr>
            <a:fld id="{98C8A6A6-2324-4C1C-832E-6EAFDD033CDA}" type="slidenum">
              <a:rPr lang="zh-TW" altLang="en-US"/>
              <a:pPr>
                <a:defRPr/>
              </a:pPr>
              <a:t>48</a:t>
            </a:fld>
            <a:endParaRPr lang="zh-TW" altLang="en-US"/>
          </a:p>
        </p:txBody>
      </p:sp>
      <p:sp>
        <p:nvSpPr>
          <p:cNvPr id="7172" name="文字方塊 12"/>
          <p:cNvSpPr txBox="1">
            <a:spLocks noChangeArrowheads="1"/>
          </p:cNvSpPr>
          <p:nvPr/>
        </p:nvSpPr>
        <p:spPr bwMode="auto">
          <a:xfrm>
            <a:off x="0" y="115888"/>
            <a:ext cx="7667625"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工設系所重要研發成果</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7173" name="矩形 8"/>
          <p:cNvSpPr>
            <a:spLocks noChangeArrowheads="1"/>
          </p:cNvSpPr>
          <p:nvPr/>
        </p:nvSpPr>
        <p:spPr bwMode="auto">
          <a:xfrm>
            <a:off x="179388" y="1341438"/>
            <a:ext cx="2568332" cy="276999"/>
          </a:xfrm>
          <a:prstGeom prst="rect">
            <a:avLst/>
          </a:prstGeom>
          <a:noFill/>
          <a:ln w="9525">
            <a:noFill/>
            <a:miter lim="800000"/>
            <a:headEnd/>
            <a:tailEnd/>
          </a:ln>
        </p:spPr>
        <p:txBody>
          <a:bodyPr wrap="none">
            <a:spAutoFit/>
          </a:bodyPr>
          <a:lstStyle/>
          <a:p>
            <a:r>
              <a:rPr lang="en-US" altLang="zh-TW" sz="1200" dirty="0" smtClean="0"/>
              <a:t>2009 </a:t>
            </a:r>
            <a:r>
              <a:rPr lang="zh-TW" altLang="en-US" sz="1200" dirty="0" smtClean="0"/>
              <a:t>台灣</a:t>
            </a:r>
            <a:r>
              <a:rPr lang="zh-TW" altLang="en-US" sz="1200" dirty="0"/>
              <a:t>工藝競賽一等獎「山川」</a:t>
            </a:r>
          </a:p>
        </p:txBody>
      </p:sp>
      <p:pic>
        <p:nvPicPr>
          <p:cNvPr id="7174" name="Picture 152" descr="C:\Documents and Settings\htlee\My Documents\My Pictures\IMG_1690-1_resize.jpg"/>
          <p:cNvPicPr>
            <a:picLocks noChangeAspect="1" noChangeArrowheads="1"/>
          </p:cNvPicPr>
          <p:nvPr/>
        </p:nvPicPr>
        <p:blipFill>
          <a:blip r:embed="rId3" cstate="email"/>
          <a:srcRect/>
          <a:stretch>
            <a:fillRect/>
          </a:stretch>
        </p:blipFill>
        <p:spPr bwMode="auto">
          <a:xfrm>
            <a:off x="250825" y="1628775"/>
            <a:ext cx="2378075" cy="1584325"/>
          </a:xfrm>
          <a:prstGeom prst="rect">
            <a:avLst/>
          </a:prstGeom>
          <a:noFill/>
          <a:ln w="9525">
            <a:noFill/>
            <a:miter lim="800000"/>
            <a:headEnd/>
            <a:tailEnd/>
          </a:ln>
        </p:spPr>
      </p:pic>
      <p:sp>
        <p:nvSpPr>
          <p:cNvPr id="7175" name="矩形 12"/>
          <p:cNvSpPr>
            <a:spLocks noChangeArrowheads="1"/>
          </p:cNvSpPr>
          <p:nvPr/>
        </p:nvSpPr>
        <p:spPr bwMode="auto">
          <a:xfrm>
            <a:off x="179388" y="3716338"/>
            <a:ext cx="4392612" cy="277812"/>
          </a:xfrm>
          <a:prstGeom prst="rect">
            <a:avLst/>
          </a:prstGeom>
          <a:noFill/>
          <a:ln w="9525">
            <a:noFill/>
            <a:miter lim="800000"/>
            <a:headEnd/>
            <a:tailEnd/>
          </a:ln>
        </p:spPr>
        <p:txBody>
          <a:bodyPr>
            <a:spAutoFit/>
          </a:bodyPr>
          <a:lstStyle/>
          <a:p>
            <a:r>
              <a:rPr lang="zh-TW" altLang="en-US" sz="1200"/>
              <a:t>工業局</a:t>
            </a:r>
            <a:r>
              <a:rPr lang="en-US" altLang="zh-TW" sz="1200"/>
              <a:t>-CITD</a:t>
            </a:r>
            <a:r>
              <a:rPr lang="zh-TW" altLang="en-US" sz="1200"/>
              <a:t>計畫創新設計參加</a:t>
            </a:r>
            <a:r>
              <a:rPr lang="en-US" altLang="zh-TW" sz="1200"/>
              <a:t>2009 Sept.</a:t>
            </a:r>
            <a:r>
              <a:rPr lang="zh-TW" altLang="en-US" sz="1200"/>
              <a:t>東京國際禮品展</a:t>
            </a:r>
          </a:p>
        </p:txBody>
      </p:sp>
      <p:pic>
        <p:nvPicPr>
          <p:cNvPr id="7176" name="Picture 153" descr="C:\Documents and Settings\htlee\My Documents\My Pictures\抓握玩~1.JPG"/>
          <p:cNvPicPr>
            <a:picLocks noChangeAspect="1" noChangeArrowheads="1"/>
          </p:cNvPicPr>
          <p:nvPr/>
        </p:nvPicPr>
        <p:blipFill>
          <a:blip r:embed="rId4" cstate="email"/>
          <a:srcRect/>
          <a:stretch>
            <a:fillRect/>
          </a:stretch>
        </p:blipFill>
        <p:spPr bwMode="auto">
          <a:xfrm>
            <a:off x="250825" y="4076700"/>
            <a:ext cx="1944688" cy="1458913"/>
          </a:xfrm>
          <a:prstGeom prst="rect">
            <a:avLst/>
          </a:prstGeom>
          <a:noFill/>
          <a:ln w="9525">
            <a:noFill/>
            <a:miter lim="800000"/>
            <a:headEnd/>
            <a:tailEnd/>
          </a:ln>
        </p:spPr>
      </p:pic>
      <p:pic>
        <p:nvPicPr>
          <p:cNvPr id="7177" name="Picture 154" descr="C:\Documents and Settings\htlee\My Documents\My Pictures\booth2.JPG"/>
          <p:cNvPicPr>
            <a:picLocks noChangeAspect="1" noChangeArrowheads="1"/>
          </p:cNvPicPr>
          <p:nvPr/>
        </p:nvPicPr>
        <p:blipFill>
          <a:blip r:embed="rId5" cstate="email"/>
          <a:srcRect/>
          <a:stretch>
            <a:fillRect/>
          </a:stretch>
        </p:blipFill>
        <p:spPr bwMode="auto">
          <a:xfrm>
            <a:off x="2268538" y="4076700"/>
            <a:ext cx="1919287" cy="1439863"/>
          </a:xfrm>
          <a:prstGeom prst="rect">
            <a:avLst/>
          </a:prstGeom>
          <a:noFill/>
          <a:ln w="9525">
            <a:noFill/>
            <a:miter lim="800000"/>
            <a:headEnd/>
            <a:tailEnd/>
          </a:ln>
        </p:spPr>
      </p:pic>
      <p:sp>
        <p:nvSpPr>
          <p:cNvPr id="7178" name="矩形 15"/>
          <p:cNvSpPr>
            <a:spLocks noChangeArrowheads="1"/>
          </p:cNvSpPr>
          <p:nvPr/>
        </p:nvSpPr>
        <p:spPr bwMode="auto">
          <a:xfrm>
            <a:off x="3132138" y="1268413"/>
            <a:ext cx="4467225" cy="277812"/>
          </a:xfrm>
          <a:prstGeom prst="rect">
            <a:avLst/>
          </a:prstGeom>
          <a:noFill/>
          <a:ln w="9525">
            <a:noFill/>
            <a:miter lim="800000"/>
            <a:headEnd/>
            <a:tailEnd/>
          </a:ln>
        </p:spPr>
        <p:txBody>
          <a:bodyPr wrap="none">
            <a:spAutoFit/>
          </a:bodyPr>
          <a:lstStyle/>
          <a:p>
            <a:r>
              <a:rPr lang="zh-TW" altLang="en-US" sz="1200"/>
              <a:t>國科會「智慧個人輕型電動載具研發計畫」</a:t>
            </a:r>
            <a:r>
              <a:rPr lang="en-US" altLang="zh-TW" sz="1200"/>
              <a:t>_ 2009.12-2011.12</a:t>
            </a:r>
            <a:endParaRPr lang="zh-TW" altLang="en-US" sz="1200"/>
          </a:p>
        </p:txBody>
      </p:sp>
      <p:pic>
        <p:nvPicPr>
          <p:cNvPr id="7179" name="Picture 155" descr="C:\Documents and Settings\htlee\My Documents\My Pictures\iplev0-1.gif"/>
          <p:cNvPicPr>
            <a:picLocks noChangeAspect="1" noChangeArrowheads="1"/>
          </p:cNvPicPr>
          <p:nvPr/>
        </p:nvPicPr>
        <p:blipFill>
          <a:blip r:embed="rId6" cstate="email"/>
          <a:srcRect/>
          <a:stretch>
            <a:fillRect/>
          </a:stretch>
        </p:blipFill>
        <p:spPr bwMode="auto">
          <a:xfrm>
            <a:off x="3203575" y="1557338"/>
            <a:ext cx="4968875" cy="985837"/>
          </a:xfrm>
          <a:prstGeom prst="rect">
            <a:avLst/>
          </a:prstGeom>
          <a:noFill/>
          <a:ln w="9525">
            <a:noFill/>
            <a:miter lim="800000"/>
            <a:headEnd/>
            <a:tailEnd/>
          </a:ln>
        </p:spPr>
      </p:pic>
      <p:pic>
        <p:nvPicPr>
          <p:cNvPr id="7180" name="Picture 156" descr="C:\Documents and Settings\htlee\My Documents\My Pictures\iplev1-1.gif"/>
          <p:cNvPicPr>
            <a:picLocks noChangeAspect="1" noChangeArrowheads="1"/>
          </p:cNvPicPr>
          <p:nvPr/>
        </p:nvPicPr>
        <p:blipFill>
          <a:blip r:embed="rId7" cstate="email"/>
          <a:srcRect/>
          <a:stretch>
            <a:fillRect/>
          </a:stretch>
        </p:blipFill>
        <p:spPr bwMode="auto">
          <a:xfrm>
            <a:off x="3203575" y="2565400"/>
            <a:ext cx="4968875" cy="985838"/>
          </a:xfrm>
          <a:prstGeom prst="rect">
            <a:avLst/>
          </a:prstGeom>
          <a:noFill/>
          <a:ln w="9525">
            <a:noFill/>
            <a:miter lim="800000"/>
            <a:headEnd/>
            <a:tailEnd/>
          </a:ln>
        </p:spPr>
      </p:pic>
      <p:sp>
        <p:nvSpPr>
          <p:cNvPr id="7181" name="矩形 18"/>
          <p:cNvSpPr>
            <a:spLocks noChangeArrowheads="1"/>
          </p:cNvSpPr>
          <p:nvPr/>
        </p:nvSpPr>
        <p:spPr bwMode="auto">
          <a:xfrm>
            <a:off x="4284663" y="3716338"/>
            <a:ext cx="4679950" cy="461962"/>
          </a:xfrm>
          <a:prstGeom prst="rect">
            <a:avLst/>
          </a:prstGeom>
          <a:noFill/>
          <a:ln w="9525">
            <a:noFill/>
            <a:miter lim="800000"/>
            <a:headEnd/>
            <a:tailEnd/>
          </a:ln>
        </p:spPr>
        <p:txBody>
          <a:bodyPr>
            <a:spAutoFit/>
          </a:bodyPr>
          <a:lstStyle/>
          <a:p>
            <a:r>
              <a:rPr lang="zh-TW" altLang="en-US" sz="1200"/>
              <a:t>身障自行車產品品質機能分析研究計畫</a:t>
            </a:r>
            <a:r>
              <a:rPr lang="en-US" altLang="zh-TW" sz="1200"/>
              <a:t>/</a:t>
            </a:r>
            <a:r>
              <a:rPr lang="zh-TW" altLang="en-US" sz="1200"/>
              <a:t>自行車暨健康科技研究發展中心</a:t>
            </a:r>
            <a:r>
              <a:rPr lang="en-US" altLang="zh-TW" sz="1200"/>
              <a:t>(CHC)_ 2010.04.01-2010.12.31</a:t>
            </a:r>
            <a:endParaRPr lang="zh-TW" altLang="en-US" sz="1200"/>
          </a:p>
        </p:txBody>
      </p:sp>
      <p:pic>
        <p:nvPicPr>
          <p:cNvPr id="7182" name="Picture 157" descr="C:\Documents and Settings\htlee\My Documents\My Pictures\Handcycle1.gif"/>
          <p:cNvPicPr>
            <a:picLocks noChangeAspect="1" noChangeArrowheads="1"/>
          </p:cNvPicPr>
          <p:nvPr/>
        </p:nvPicPr>
        <p:blipFill>
          <a:blip r:embed="rId8" cstate="email"/>
          <a:srcRect/>
          <a:stretch>
            <a:fillRect/>
          </a:stretch>
        </p:blipFill>
        <p:spPr bwMode="auto">
          <a:xfrm>
            <a:off x="4356100" y="4221163"/>
            <a:ext cx="4787900" cy="936625"/>
          </a:xfrm>
          <a:prstGeom prst="rect">
            <a:avLst/>
          </a:prstGeom>
          <a:noFill/>
          <a:ln w="9525">
            <a:noFill/>
            <a:miter lim="800000"/>
            <a:headEnd/>
            <a:tailEnd/>
          </a:ln>
        </p:spPr>
      </p:pic>
      <p:sp>
        <p:nvSpPr>
          <p:cNvPr id="7183" name="矩形 20"/>
          <p:cNvSpPr>
            <a:spLocks noChangeArrowheads="1"/>
          </p:cNvSpPr>
          <p:nvPr/>
        </p:nvSpPr>
        <p:spPr bwMode="auto">
          <a:xfrm>
            <a:off x="4284663" y="5229225"/>
            <a:ext cx="3600450" cy="461963"/>
          </a:xfrm>
          <a:prstGeom prst="rect">
            <a:avLst/>
          </a:prstGeom>
          <a:noFill/>
          <a:ln w="9525">
            <a:noFill/>
            <a:miter lim="800000"/>
            <a:headEnd/>
            <a:tailEnd/>
          </a:ln>
        </p:spPr>
        <p:txBody>
          <a:bodyPr>
            <a:spAutoFit/>
          </a:bodyPr>
          <a:lstStyle/>
          <a:p>
            <a:r>
              <a:rPr lang="en-US" altLang="zh-TW" sz="1200"/>
              <a:t>LED</a:t>
            </a:r>
            <a:r>
              <a:rPr lang="zh-TW" altLang="en-US" sz="1200"/>
              <a:t>照明燈具產品規劃暨設計開發計畫 </a:t>
            </a:r>
            <a:r>
              <a:rPr lang="en-US" altLang="zh-TW" sz="1200"/>
              <a:t>/</a:t>
            </a:r>
            <a:r>
              <a:rPr lang="zh-TW" altLang="en-US" sz="1200"/>
              <a:t>燦星網通</a:t>
            </a:r>
            <a:r>
              <a:rPr lang="en-US" altLang="zh-TW" sz="1200"/>
              <a:t>_ 2010.07.30-2010.12.30</a:t>
            </a:r>
            <a:endParaRPr lang="zh-TW" altLang="en-US" sz="1200"/>
          </a:p>
        </p:txBody>
      </p:sp>
      <p:pic>
        <p:nvPicPr>
          <p:cNvPr id="7184" name="Picture 158" descr="C:\Documents and Settings\htlee\My Documents\My Pictures\2012-06-27_185623.jpg"/>
          <p:cNvPicPr>
            <a:picLocks noChangeAspect="1" noChangeArrowheads="1"/>
          </p:cNvPicPr>
          <p:nvPr/>
        </p:nvPicPr>
        <p:blipFill>
          <a:blip r:embed="rId9" cstate="email"/>
          <a:srcRect/>
          <a:stretch>
            <a:fillRect/>
          </a:stretch>
        </p:blipFill>
        <p:spPr bwMode="auto">
          <a:xfrm>
            <a:off x="4365625" y="5668963"/>
            <a:ext cx="4778375" cy="1189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4294967295"/>
          </p:nvPr>
        </p:nvSpPr>
        <p:spPr>
          <a:xfrm>
            <a:off x="6553200" y="6356350"/>
            <a:ext cx="2133600" cy="365125"/>
          </a:xfrm>
          <a:prstGeom prst="rect">
            <a:avLst/>
          </a:prstGeom>
        </p:spPr>
        <p:txBody>
          <a:bodyPr/>
          <a:lstStyle/>
          <a:p>
            <a:pPr>
              <a:defRPr/>
            </a:pPr>
            <a:fld id="{60F992C1-0682-4662-A8A5-13B28021466B}" type="slidenum">
              <a:rPr lang="zh-TW" altLang="en-US"/>
              <a:pPr>
                <a:defRPr/>
              </a:pPr>
              <a:t>49</a:t>
            </a:fld>
            <a:endParaRPr lang="zh-TW" altLang="en-US"/>
          </a:p>
        </p:txBody>
      </p:sp>
      <p:sp>
        <p:nvSpPr>
          <p:cNvPr id="8196" name="文字方塊 12"/>
          <p:cNvSpPr txBox="1">
            <a:spLocks noChangeArrowheads="1"/>
          </p:cNvSpPr>
          <p:nvPr/>
        </p:nvSpPr>
        <p:spPr bwMode="auto">
          <a:xfrm>
            <a:off x="0" y="115888"/>
            <a:ext cx="7667625"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工設系所重要研發成果</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8197" name="矩形 15"/>
          <p:cNvSpPr>
            <a:spLocks noChangeArrowheads="1"/>
          </p:cNvSpPr>
          <p:nvPr/>
        </p:nvSpPr>
        <p:spPr bwMode="auto">
          <a:xfrm>
            <a:off x="179388" y="1268413"/>
            <a:ext cx="6192837" cy="461962"/>
          </a:xfrm>
          <a:prstGeom prst="rect">
            <a:avLst/>
          </a:prstGeom>
          <a:noFill/>
          <a:ln w="9525">
            <a:noFill/>
            <a:miter lim="800000"/>
            <a:headEnd/>
            <a:tailEnd/>
          </a:ln>
        </p:spPr>
        <p:txBody>
          <a:bodyPr>
            <a:spAutoFit/>
          </a:bodyPr>
          <a:lstStyle/>
          <a:p>
            <a:r>
              <a:rPr lang="zh-TW" altLang="en-US" sz="1200"/>
              <a:t>歐美地區高齡族群適用之餐飲與烹飪相關電器產品創新研發計畫 </a:t>
            </a:r>
            <a:r>
              <a:rPr lang="en-US" altLang="zh-TW" sz="1200"/>
              <a:t>/ </a:t>
            </a:r>
            <a:r>
              <a:rPr lang="zh-TW" altLang="en-US" sz="1200"/>
              <a:t>教育部產學計畫案 </a:t>
            </a:r>
            <a:r>
              <a:rPr lang="en-US" altLang="zh-TW" sz="1200"/>
              <a:t>_ 2008.06.01-2009.01.31</a:t>
            </a:r>
            <a:endParaRPr lang="zh-TW" altLang="en-US" sz="1200"/>
          </a:p>
        </p:txBody>
      </p:sp>
      <p:pic>
        <p:nvPicPr>
          <p:cNvPr id="8198" name="Picture 2" descr="C:\Documents and Settings\htlee\My Documents\My Pictures\ATICO.gif"/>
          <p:cNvPicPr>
            <a:picLocks noChangeAspect="1" noChangeArrowheads="1"/>
          </p:cNvPicPr>
          <p:nvPr/>
        </p:nvPicPr>
        <p:blipFill>
          <a:blip r:embed="rId3" cstate="email"/>
          <a:srcRect/>
          <a:stretch>
            <a:fillRect/>
          </a:stretch>
        </p:blipFill>
        <p:spPr bwMode="auto">
          <a:xfrm>
            <a:off x="250825" y="1700213"/>
            <a:ext cx="5976938" cy="1187450"/>
          </a:xfrm>
          <a:prstGeom prst="rect">
            <a:avLst/>
          </a:prstGeom>
          <a:noFill/>
          <a:ln w="9525">
            <a:noFill/>
            <a:miter lim="800000"/>
            <a:headEnd/>
            <a:tailEnd/>
          </a:ln>
        </p:spPr>
      </p:pic>
      <p:sp>
        <p:nvSpPr>
          <p:cNvPr id="8199" name="矩形 19"/>
          <p:cNvSpPr>
            <a:spLocks noChangeArrowheads="1"/>
          </p:cNvSpPr>
          <p:nvPr/>
        </p:nvSpPr>
        <p:spPr bwMode="auto">
          <a:xfrm>
            <a:off x="6516688" y="4941888"/>
            <a:ext cx="1584325" cy="460375"/>
          </a:xfrm>
          <a:prstGeom prst="rect">
            <a:avLst/>
          </a:prstGeom>
          <a:noFill/>
          <a:ln w="9525">
            <a:noFill/>
            <a:miter lim="800000"/>
            <a:headEnd/>
            <a:tailEnd/>
          </a:ln>
        </p:spPr>
        <p:txBody>
          <a:bodyPr>
            <a:spAutoFit/>
          </a:bodyPr>
          <a:lstStyle/>
          <a:p>
            <a:r>
              <a:rPr lang="en-US" altLang="zh-TW" sz="1200"/>
              <a:t>法國 Alcatel 產學案 + CeBit 2000 </a:t>
            </a:r>
            <a:endParaRPr lang="zh-TW" altLang="en-US" sz="1200"/>
          </a:p>
        </p:txBody>
      </p:sp>
      <p:pic>
        <p:nvPicPr>
          <p:cNvPr id="8200" name="圖片 22"/>
          <p:cNvPicPr>
            <a:picLocks noChangeAspect="1"/>
          </p:cNvPicPr>
          <p:nvPr/>
        </p:nvPicPr>
        <p:blipFill>
          <a:blip r:embed="rId4" cstate="email"/>
          <a:srcRect/>
          <a:stretch>
            <a:fillRect/>
          </a:stretch>
        </p:blipFill>
        <p:spPr bwMode="auto">
          <a:xfrm>
            <a:off x="6588125" y="5373688"/>
            <a:ext cx="1512888" cy="1166812"/>
          </a:xfrm>
          <a:prstGeom prst="rect">
            <a:avLst/>
          </a:prstGeom>
          <a:noFill/>
          <a:ln w="9525">
            <a:noFill/>
            <a:miter lim="800000"/>
            <a:headEnd/>
            <a:tailEnd/>
          </a:ln>
        </p:spPr>
      </p:pic>
      <p:sp>
        <p:nvSpPr>
          <p:cNvPr id="8201" name="矩形 23"/>
          <p:cNvSpPr>
            <a:spLocks noChangeArrowheads="1"/>
          </p:cNvSpPr>
          <p:nvPr/>
        </p:nvSpPr>
        <p:spPr bwMode="auto">
          <a:xfrm>
            <a:off x="250825" y="2997200"/>
            <a:ext cx="2952750" cy="461963"/>
          </a:xfrm>
          <a:prstGeom prst="rect">
            <a:avLst/>
          </a:prstGeom>
          <a:noFill/>
          <a:ln w="9525">
            <a:noFill/>
            <a:miter lim="800000"/>
            <a:headEnd/>
            <a:tailEnd/>
          </a:ln>
        </p:spPr>
        <p:txBody>
          <a:bodyPr>
            <a:spAutoFit/>
          </a:bodyPr>
          <a:lstStyle/>
          <a:p>
            <a:r>
              <a:rPr lang="en-US" altLang="zh-TW" sz="1200"/>
              <a:t>(</a:t>
            </a:r>
            <a:r>
              <a:rPr lang="zh-TW" altLang="zh-TW" sz="1200"/>
              <a:t>震旦家具</a:t>
            </a:r>
            <a:r>
              <a:rPr lang="en-US" altLang="zh-TW" sz="1200"/>
              <a:t>+</a:t>
            </a:r>
            <a:r>
              <a:rPr lang="zh-TW" altLang="zh-TW" sz="1200"/>
              <a:t>神腦國際</a:t>
            </a:r>
            <a:r>
              <a:rPr lang="en-US" altLang="zh-TW" sz="1200"/>
              <a:t>) X (</a:t>
            </a:r>
            <a:r>
              <a:rPr lang="zh-TW" altLang="zh-TW" sz="1200"/>
              <a:t>上海同濟大學</a:t>
            </a:r>
            <a:r>
              <a:rPr lang="en-US" altLang="zh-TW" sz="1200"/>
              <a:t>+</a:t>
            </a:r>
            <a:r>
              <a:rPr lang="zh-TW" altLang="zh-TW" sz="1200"/>
              <a:t>台北科技大學</a:t>
            </a:r>
            <a:r>
              <a:rPr lang="en-US" altLang="zh-TW" sz="1200"/>
              <a:t>) </a:t>
            </a:r>
            <a:r>
              <a:rPr lang="zh-TW" altLang="zh-TW" sz="1200"/>
              <a:t>海峽兩岸體驗劇本設計</a:t>
            </a:r>
            <a:endParaRPr lang="zh-TW" altLang="en-US" sz="1200"/>
          </a:p>
        </p:txBody>
      </p:sp>
      <p:pic>
        <p:nvPicPr>
          <p:cNvPr id="8202" name="圖片 24"/>
          <p:cNvPicPr>
            <a:picLocks noChangeAspect="1"/>
          </p:cNvPicPr>
          <p:nvPr/>
        </p:nvPicPr>
        <p:blipFill>
          <a:blip r:embed="rId5" cstate="email"/>
          <a:srcRect/>
          <a:stretch>
            <a:fillRect/>
          </a:stretch>
        </p:blipFill>
        <p:spPr bwMode="auto">
          <a:xfrm>
            <a:off x="323850" y="3500438"/>
            <a:ext cx="2663825" cy="2058987"/>
          </a:xfrm>
          <a:prstGeom prst="rect">
            <a:avLst/>
          </a:prstGeom>
          <a:noFill/>
          <a:ln w="9525">
            <a:noFill/>
            <a:miter lim="800000"/>
            <a:headEnd/>
            <a:tailEnd/>
          </a:ln>
        </p:spPr>
      </p:pic>
      <p:sp>
        <p:nvSpPr>
          <p:cNvPr id="8203" name="矩形 25"/>
          <p:cNvSpPr>
            <a:spLocks noChangeArrowheads="1"/>
          </p:cNvSpPr>
          <p:nvPr/>
        </p:nvSpPr>
        <p:spPr bwMode="auto">
          <a:xfrm>
            <a:off x="6443663" y="1268413"/>
            <a:ext cx="2305050" cy="461962"/>
          </a:xfrm>
          <a:prstGeom prst="rect">
            <a:avLst/>
          </a:prstGeom>
          <a:noFill/>
          <a:ln w="9525">
            <a:noFill/>
            <a:miter lim="800000"/>
            <a:headEnd/>
            <a:tailEnd/>
          </a:ln>
        </p:spPr>
        <p:txBody>
          <a:bodyPr>
            <a:spAutoFit/>
          </a:bodyPr>
          <a:lstStyle/>
          <a:p>
            <a:r>
              <a:rPr lang="zh-TW" altLang="zh-TW" sz="1200"/>
              <a:t>德士潤</a:t>
            </a:r>
            <a:r>
              <a:rPr lang="en-US" altLang="zh-TW" sz="1200"/>
              <a:t>DIY</a:t>
            </a:r>
            <a:r>
              <a:rPr lang="zh-TW" altLang="zh-TW" sz="1200"/>
              <a:t>工具產學案</a:t>
            </a:r>
            <a:r>
              <a:rPr lang="en-US" altLang="zh-TW" sz="1200"/>
              <a:t> (</a:t>
            </a:r>
            <a:r>
              <a:rPr lang="zh-TW" altLang="zh-TW" sz="1200"/>
              <a:t>快速改型設計</a:t>
            </a:r>
            <a:r>
              <a:rPr lang="en-US" altLang="zh-TW" sz="1200"/>
              <a:t>) </a:t>
            </a:r>
            <a:endParaRPr lang="zh-TW" altLang="en-US" sz="1200"/>
          </a:p>
        </p:txBody>
      </p:sp>
      <p:pic>
        <p:nvPicPr>
          <p:cNvPr id="8204" name="圖片 26"/>
          <p:cNvPicPr>
            <a:picLocks noChangeAspect="1"/>
          </p:cNvPicPr>
          <p:nvPr/>
        </p:nvPicPr>
        <p:blipFill>
          <a:blip r:embed="rId6" cstate="email"/>
          <a:srcRect/>
          <a:stretch>
            <a:fillRect/>
          </a:stretch>
        </p:blipFill>
        <p:spPr bwMode="auto">
          <a:xfrm>
            <a:off x="6516688" y="1700213"/>
            <a:ext cx="2087562" cy="1368425"/>
          </a:xfrm>
          <a:prstGeom prst="rect">
            <a:avLst/>
          </a:prstGeom>
          <a:noFill/>
          <a:ln w="9525">
            <a:noFill/>
            <a:miter lim="800000"/>
            <a:headEnd/>
            <a:tailEnd/>
          </a:ln>
        </p:spPr>
      </p:pic>
      <p:sp>
        <p:nvSpPr>
          <p:cNvPr id="8205" name="矩形 27"/>
          <p:cNvSpPr>
            <a:spLocks noChangeArrowheads="1"/>
          </p:cNvSpPr>
          <p:nvPr/>
        </p:nvSpPr>
        <p:spPr bwMode="auto">
          <a:xfrm>
            <a:off x="6443663" y="3141663"/>
            <a:ext cx="1570037" cy="276225"/>
          </a:xfrm>
          <a:prstGeom prst="rect">
            <a:avLst/>
          </a:prstGeom>
          <a:noFill/>
          <a:ln w="9525">
            <a:noFill/>
            <a:miter lim="800000"/>
            <a:headEnd/>
            <a:tailEnd/>
          </a:ln>
        </p:spPr>
        <p:txBody>
          <a:bodyPr wrap="none">
            <a:spAutoFit/>
          </a:bodyPr>
          <a:lstStyle/>
          <a:p>
            <a:r>
              <a:rPr lang="zh-TW" altLang="zh-TW" sz="1200"/>
              <a:t>新型誘蚊器開發設計</a:t>
            </a:r>
            <a:endParaRPr lang="zh-TW" altLang="en-US" sz="1200"/>
          </a:p>
        </p:txBody>
      </p:sp>
      <p:pic>
        <p:nvPicPr>
          <p:cNvPr id="8206" name="圖片 28"/>
          <p:cNvPicPr>
            <a:picLocks noChangeAspect="1"/>
          </p:cNvPicPr>
          <p:nvPr/>
        </p:nvPicPr>
        <p:blipFill>
          <a:blip r:embed="rId7" cstate="email"/>
          <a:srcRect/>
          <a:stretch>
            <a:fillRect/>
          </a:stretch>
        </p:blipFill>
        <p:spPr bwMode="auto">
          <a:xfrm>
            <a:off x="6588125" y="3429000"/>
            <a:ext cx="863600" cy="1392238"/>
          </a:xfrm>
          <a:prstGeom prst="rect">
            <a:avLst/>
          </a:prstGeom>
          <a:noFill/>
          <a:ln w="9525">
            <a:noFill/>
            <a:miter lim="800000"/>
            <a:headEnd/>
            <a:tailEnd/>
          </a:ln>
        </p:spPr>
      </p:pic>
      <p:sp>
        <p:nvSpPr>
          <p:cNvPr id="8207" name="矩形 29"/>
          <p:cNvSpPr>
            <a:spLocks noChangeArrowheads="1"/>
          </p:cNvSpPr>
          <p:nvPr/>
        </p:nvSpPr>
        <p:spPr bwMode="auto">
          <a:xfrm>
            <a:off x="3563938" y="2924175"/>
            <a:ext cx="2627312" cy="461963"/>
          </a:xfrm>
          <a:prstGeom prst="rect">
            <a:avLst/>
          </a:prstGeom>
          <a:noFill/>
          <a:ln w="9525">
            <a:noFill/>
            <a:miter lim="800000"/>
            <a:headEnd/>
            <a:tailEnd/>
          </a:ln>
        </p:spPr>
        <p:txBody>
          <a:bodyPr>
            <a:spAutoFit/>
          </a:bodyPr>
          <a:lstStyle/>
          <a:p>
            <a:r>
              <a:rPr lang="en-US" altLang="zh-TW" sz="1200"/>
              <a:t>2013</a:t>
            </a:r>
            <a:r>
              <a:rPr lang="zh-TW" altLang="en-US" sz="1200"/>
              <a:t>年第十六屆莫斯科俄羅斯阿基米德國際發明展暨發明競賽「金牌」</a:t>
            </a:r>
          </a:p>
        </p:txBody>
      </p:sp>
      <p:pic>
        <p:nvPicPr>
          <p:cNvPr id="8208" name="Picture 4" descr="http://www.id.ntut.edu.tw/ezfiles/56/1056/pictures/190/part_36034_9517201_64160.jpg"/>
          <p:cNvPicPr>
            <a:picLocks noChangeAspect="1" noChangeArrowheads="1"/>
          </p:cNvPicPr>
          <p:nvPr/>
        </p:nvPicPr>
        <p:blipFill>
          <a:blip r:embed="rId8" cstate="email"/>
          <a:srcRect/>
          <a:stretch>
            <a:fillRect/>
          </a:stretch>
        </p:blipFill>
        <p:spPr bwMode="auto">
          <a:xfrm>
            <a:off x="3635375" y="3357563"/>
            <a:ext cx="2479675" cy="3500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直線接點 4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5</a:t>
            </a:fld>
            <a:endParaRPr lang="zh-TW" altLang="en-US"/>
          </a:p>
        </p:txBody>
      </p:sp>
      <p:grpSp>
        <p:nvGrpSpPr>
          <p:cNvPr id="8" name="群組 90"/>
          <p:cNvGrpSpPr>
            <a:grpSpLocks/>
          </p:cNvGrpSpPr>
          <p:nvPr/>
        </p:nvGrpSpPr>
        <p:grpSpPr bwMode="auto">
          <a:xfrm>
            <a:off x="857250" y="1500188"/>
            <a:ext cx="7786688" cy="4857750"/>
            <a:chOff x="442913" y="1250950"/>
            <a:chExt cx="8701087" cy="5607050"/>
          </a:xfrm>
        </p:grpSpPr>
        <p:sp>
          <p:nvSpPr>
            <p:cNvPr id="9" name="Line 3"/>
            <p:cNvSpPr>
              <a:spLocks noChangeShapeType="1"/>
            </p:cNvSpPr>
            <p:nvPr/>
          </p:nvSpPr>
          <p:spPr bwMode="invGray">
            <a:xfrm>
              <a:off x="490538" y="1268413"/>
              <a:ext cx="0" cy="0"/>
            </a:xfrm>
            <a:prstGeom prst="line">
              <a:avLst/>
            </a:prstGeom>
            <a:noFill/>
            <a:ln w="9525">
              <a:solidFill>
                <a:schemeClr val="tx1"/>
              </a:solidFill>
              <a:round/>
              <a:headEnd/>
              <a:tailEnd/>
            </a:ln>
          </p:spPr>
          <p:txBody>
            <a:bodyPr wrap="none" anchor="ctr"/>
            <a:lstStyle/>
            <a:p>
              <a:endParaRPr lang="zh-TW" altLang="en-US"/>
            </a:p>
          </p:txBody>
        </p:sp>
        <p:sp>
          <p:nvSpPr>
            <p:cNvPr id="10" name="AutoShape 22"/>
            <p:cNvSpPr>
              <a:spLocks noChangeArrowheads="1"/>
            </p:cNvSpPr>
            <p:nvPr/>
          </p:nvSpPr>
          <p:spPr bwMode="auto">
            <a:xfrm>
              <a:off x="1847850" y="1250950"/>
              <a:ext cx="7296150" cy="747713"/>
            </a:xfrm>
            <a:prstGeom prst="flowChartTerminator">
              <a:avLst/>
            </a:prstGeom>
            <a:noFill/>
            <a:ln w="38100">
              <a:solidFill>
                <a:srgbClr val="FF9900"/>
              </a:solidFill>
              <a:miter lim="800000"/>
              <a:headEnd/>
              <a:tailEnd/>
            </a:ln>
          </p:spPr>
          <p:txBody>
            <a:bodyPr wrap="none" anchor="ctr"/>
            <a:lstStyle/>
            <a:p>
              <a:pPr algn="ctr"/>
              <a:endPar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endParaRPr>
            </a:p>
          </p:txBody>
        </p:sp>
        <p:sp>
          <p:nvSpPr>
            <p:cNvPr id="11" name="Text Box 23"/>
            <p:cNvSpPr txBox="1">
              <a:spLocks noChangeArrowheads="1"/>
            </p:cNvSpPr>
            <p:nvPr/>
          </p:nvSpPr>
          <p:spPr bwMode="auto">
            <a:xfrm>
              <a:off x="2088422" y="1431925"/>
              <a:ext cx="1360488" cy="355251"/>
            </a:xfrm>
            <a:prstGeom prst="rect">
              <a:avLst/>
            </a:prstGeom>
            <a:noFill/>
            <a:ln w="9525">
              <a:noFill/>
              <a:miter lim="800000"/>
              <a:headEnd/>
              <a:tailEnd/>
            </a:ln>
          </p:spPr>
          <p:txBody>
            <a:bodyPr>
              <a:spAutoFit/>
            </a:bodyPr>
            <a:lstStyle/>
            <a:p>
              <a:pPr algn="ctr"/>
              <a:r>
                <a:rPr kumimoji="0" lang="zh-TW" altLang="en-US" sz="1400" b="1" dirty="0">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個人</a:t>
              </a:r>
            </a:p>
          </p:txBody>
        </p:sp>
        <p:sp>
          <p:nvSpPr>
            <p:cNvPr id="12" name="Text Box 24"/>
            <p:cNvSpPr txBox="1">
              <a:spLocks noChangeArrowheads="1"/>
            </p:cNvSpPr>
            <p:nvPr/>
          </p:nvSpPr>
          <p:spPr bwMode="auto">
            <a:xfrm>
              <a:off x="3715610" y="1417638"/>
              <a:ext cx="607591"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家庭</a:t>
              </a:r>
            </a:p>
          </p:txBody>
        </p:sp>
        <p:sp>
          <p:nvSpPr>
            <p:cNvPr id="13" name="Text Box 25"/>
            <p:cNvSpPr txBox="1">
              <a:spLocks noChangeArrowheads="1"/>
            </p:cNvSpPr>
            <p:nvPr/>
          </p:nvSpPr>
          <p:spPr bwMode="auto">
            <a:xfrm>
              <a:off x="5079272" y="1404938"/>
              <a:ext cx="607591"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社區</a:t>
              </a:r>
            </a:p>
          </p:txBody>
        </p:sp>
        <p:sp>
          <p:nvSpPr>
            <p:cNvPr id="14" name="Text Box 26"/>
            <p:cNvSpPr txBox="1">
              <a:spLocks noChangeArrowheads="1"/>
            </p:cNvSpPr>
            <p:nvPr/>
          </p:nvSpPr>
          <p:spPr bwMode="auto">
            <a:xfrm>
              <a:off x="6347686" y="1423988"/>
              <a:ext cx="1008829"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地方政府</a:t>
              </a:r>
            </a:p>
          </p:txBody>
        </p:sp>
        <p:sp>
          <p:nvSpPr>
            <p:cNvPr id="15" name="Text Box 27"/>
            <p:cNvSpPr txBox="1">
              <a:spLocks noChangeArrowheads="1"/>
            </p:cNvSpPr>
            <p:nvPr/>
          </p:nvSpPr>
          <p:spPr bwMode="auto">
            <a:xfrm>
              <a:off x="7776435" y="1455738"/>
              <a:ext cx="1008829"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中央政府</a:t>
              </a:r>
            </a:p>
          </p:txBody>
        </p:sp>
        <p:sp>
          <p:nvSpPr>
            <p:cNvPr id="16" name="AutoShape 28"/>
            <p:cNvSpPr>
              <a:spLocks noChangeArrowheads="1"/>
            </p:cNvSpPr>
            <p:nvPr/>
          </p:nvSpPr>
          <p:spPr bwMode="auto">
            <a:xfrm>
              <a:off x="442913" y="1341438"/>
              <a:ext cx="1249362" cy="684212"/>
            </a:xfrm>
            <a:prstGeom prst="flowChartTerminator">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kumimoji="0" lang="zh-TW" altLang="en-US" sz="1400" b="1" dirty="0">
                  <a:solidFill>
                    <a:schemeClr val="tx1"/>
                  </a:solidFill>
                  <a:latin typeface="華康中圓體" pitchFamily="49" charset="-120"/>
                  <a:ea typeface="華康中圓體" pitchFamily="49" charset="-120"/>
                </a:rPr>
                <a:t>社會單元</a:t>
              </a:r>
            </a:p>
          </p:txBody>
        </p:sp>
        <p:sp>
          <p:nvSpPr>
            <p:cNvPr id="17" name="Line 29"/>
            <p:cNvSpPr>
              <a:spLocks noChangeShapeType="1"/>
            </p:cNvSpPr>
            <p:nvPr/>
          </p:nvSpPr>
          <p:spPr bwMode="auto">
            <a:xfrm>
              <a:off x="2052638" y="1330325"/>
              <a:ext cx="0" cy="5527675"/>
            </a:xfrm>
            <a:prstGeom prst="line">
              <a:avLst/>
            </a:prstGeom>
            <a:noFill/>
            <a:ln w="28575">
              <a:solidFill>
                <a:srgbClr val="0286FE"/>
              </a:solidFill>
              <a:miter lim="800000"/>
              <a:headEnd/>
              <a:tailEnd/>
            </a:ln>
          </p:spPr>
          <p:txBody>
            <a:bodyPr wrap="none"/>
            <a:lstStyle/>
            <a:p>
              <a:endParaRPr lang="zh-TW" altLang="en-US"/>
            </a:p>
          </p:txBody>
        </p:sp>
        <p:sp>
          <p:nvSpPr>
            <p:cNvPr id="18" name="Line 30"/>
            <p:cNvSpPr>
              <a:spLocks noChangeShapeType="1"/>
            </p:cNvSpPr>
            <p:nvPr/>
          </p:nvSpPr>
          <p:spPr bwMode="auto">
            <a:xfrm>
              <a:off x="3465513" y="1250950"/>
              <a:ext cx="0" cy="5607050"/>
            </a:xfrm>
            <a:prstGeom prst="line">
              <a:avLst/>
            </a:prstGeom>
            <a:noFill/>
            <a:ln w="28575">
              <a:solidFill>
                <a:srgbClr val="0286FE"/>
              </a:solidFill>
              <a:miter lim="800000"/>
              <a:headEnd/>
              <a:tailEnd/>
            </a:ln>
          </p:spPr>
          <p:txBody>
            <a:bodyPr wrap="none"/>
            <a:lstStyle/>
            <a:p>
              <a:endParaRPr lang="zh-TW" altLang="en-US"/>
            </a:p>
          </p:txBody>
        </p:sp>
        <p:sp>
          <p:nvSpPr>
            <p:cNvPr id="19" name="Line 31"/>
            <p:cNvSpPr>
              <a:spLocks noChangeShapeType="1"/>
            </p:cNvSpPr>
            <p:nvPr/>
          </p:nvSpPr>
          <p:spPr bwMode="auto">
            <a:xfrm>
              <a:off x="4805363" y="1250950"/>
              <a:ext cx="0" cy="5607050"/>
            </a:xfrm>
            <a:prstGeom prst="line">
              <a:avLst/>
            </a:prstGeom>
            <a:noFill/>
            <a:ln w="28575">
              <a:solidFill>
                <a:srgbClr val="0286FE"/>
              </a:solidFill>
              <a:miter lim="800000"/>
              <a:headEnd/>
              <a:tailEnd/>
            </a:ln>
          </p:spPr>
          <p:txBody>
            <a:bodyPr wrap="none"/>
            <a:lstStyle/>
            <a:p>
              <a:endParaRPr lang="zh-TW" altLang="en-US"/>
            </a:p>
          </p:txBody>
        </p:sp>
        <p:sp>
          <p:nvSpPr>
            <p:cNvPr id="20" name="Line 32"/>
            <p:cNvSpPr>
              <a:spLocks noChangeShapeType="1"/>
            </p:cNvSpPr>
            <p:nvPr/>
          </p:nvSpPr>
          <p:spPr bwMode="auto">
            <a:xfrm>
              <a:off x="6219825" y="1250950"/>
              <a:ext cx="0" cy="5607050"/>
            </a:xfrm>
            <a:prstGeom prst="line">
              <a:avLst/>
            </a:prstGeom>
            <a:noFill/>
            <a:ln w="28575">
              <a:solidFill>
                <a:srgbClr val="0286FE"/>
              </a:solidFill>
              <a:miter lim="800000"/>
              <a:headEnd/>
              <a:tailEnd/>
            </a:ln>
          </p:spPr>
          <p:txBody>
            <a:bodyPr wrap="none"/>
            <a:lstStyle/>
            <a:p>
              <a:endParaRPr lang="zh-TW" altLang="en-US"/>
            </a:p>
          </p:txBody>
        </p:sp>
        <p:sp>
          <p:nvSpPr>
            <p:cNvPr id="21" name="Line 33"/>
            <p:cNvSpPr>
              <a:spLocks noChangeShapeType="1"/>
            </p:cNvSpPr>
            <p:nvPr/>
          </p:nvSpPr>
          <p:spPr bwMode="auto">
            <a:xfrm>
              <a:off x="7708900" y="1250950"/>
              <a:ext cx="0" cy="5607050"/>
            </a:xfrm>
            <a:prstGeom prst="line">
              <a:avLst/>
            </a:prstGeom>
            <a:noFill/>
            <a:ln w="28575">
              <a:solidFill>
                <a:srgbClr val="0286FE"/>
              </a:solidFill>
              <a:miter lim="800000"/>
              <a:headEnd/>
              <a:tailEnd/>
            </a:ln>
          </p:spPr>
          <p:txBody>
            <a:bodyPr wrap="none"/>
            <a:lstStyle/>
            <a:p>
              <a:endParaRPr lang="zh-TW" altLang="en-US"/>
            </a:p>
          </p:txBody>
        </p:sp>
        <p:sp>
          <p:nvSpPr>
            <p:cNvPr id="22" name="AutoShape 34"/>
            <p:cNvSpPr>
              <a:spLocks noChangeArrowheads="1"/>
            </p:cNvSpPr>
            <p:nvPr/>
          </p:nvSpPr>
          <p:spPr bwMode="auto">
            <a:xfrm>
              <a:off x="1847850" y="2092325"/>
              <a:ext cx="7296150" cy="738188"/>
            </a:xfrm>
            <a:prstGeom prst="flowChartTerminator">
              <a:avLst/>
            </a:prstGeom>
            <a:noFill/>
            <a:ln w="38100">
              <a:solidFill>
                <a:srgbClr val="FF9900"/>
              </a:solidFill>
              <a:miter lim="800000"/>
              <a:headEnd/>
              <a:tailEnd/>
            </a:ln>
          </p:spPr>
          <p:txBody>
            <a:bodyPr wrap="none" anchor="ctr"/>
            <a:lstStyle/>
            <a:p>
              <a:pPr algn="ctr"/>
              <a:endPar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endParaRPr>
            </a:p>
          </p:txBody>
        </p:sp>
        <p:sp>
          <p:nvSpPr>
            <p:cNvPr id="23" name="Text Box 35"/>
            <p:cNvSpPr txBox="1">
              <a:spLocks noChangeArrowheads="1"/>
            </p:cNvSpPr>
            <p:nvPr/>
          </p:nvSpPr>
          <p:spPr bwMode="auto">
            <a:xfrm>
              <a:off x="2458861" y="2254250"/>
              <a:ext cx="607591" cy="355251"/>
            </a:xfrm>
            <a:prstGeom prst="rect">
              <a:avLst/>
            </a:prstGeom>
            <a:noFill/>
            <a:ln w="9525">
              <a:noFill/>
              <a:miter lim="800000"/>
              <a:headEnd/>
              <a:tailEnd/>
            </a:ln>
          </p:spPr>
          <p:txBody>
            <a:bodyPr wrap="none">
              <a:spAutoFit/>
            </a:bodyPr>
            <a:lstStyle/>
            <a:p>
              <a:pPr algn="ctr"/>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房間</a:t>
              </a:r>
            </a:p>
          </p:txBody>
        </p:sp>
        <p:sp>
          <p:nvSpPr>
            <p:cNvPr id="24" name="Text Box 36"/>
            <p:cNvSpPr txBox="1">
              <a:spLocks noChangeArrowheads="1"/>
            </p:cNvSpPr>
            <p:nvPr/>
          </p:nvSpPr>
          <p:spPr bwMode="auto">
            <a:xfrm>
              <a:off x="3778250" y="2243138"/>
              <a:ext cx="607591"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住宅</a:t>
              </a:r>
            </a:p>
          </p:txBody>
        </p:sp>
        <p:sp>
          <p:nvSpPr>
            <p:cNvPr id="25" name="Text Box 37"/>
            <p:cNvSpPr txBox="1">
              <a:spLocks noChangeArrowheads="1"/>
            </p:cNvSpPr>
            <p:nvPr/>
          </p:nvSpPr>
          <p:spPr bwMode="auto">
            <a:xfrm>
              <a:off x="5014913" y="2227263"/>
              <a:ext cx="1274762" cy="355251"/>
            </a:xfrm>
            <a:prstGeom prst="rect">
              <a:avLst/>
            </a:prstGeom>
            <a:noFill/>
            <a:ln w="9525">
              <a:noFill/>
              <a:miter lim="800000"/>
              <a:headEnd/>
              <a:tailEnd/>
            </a:ln>
          </p:spPr>
          <p:txBody>
            <a:bodyPr>
              <a:spAutoFit/>
            </a:bodyPr>
            <a:lstStyle/>
            <a:p>
              <a:r>
                <a:rPr kumimoji="0" lang="zh-TW" altLang="en-US" sz="1400" b="1" dirty="0">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建築群</a:t>
              </a:r>
            </a:p>
          </p:txBody>
        </p:sp>
        <p:sp>
          <p:nvSpPr>
            <p:cNvPr id="26" name="Text Box 38"/>
            <p:cNvSpPr txBox="1">
              <a:spLocks noChangeArrowheads="1"/>
            </p:cNvSpPr>
            <p:nvPr/>
          </p:nvSpPr>
          <p:spPr bwMode="auto">
            <a:xfrm>
              <a:off x="6621463" y="2214563"/>
              <a:ext cx="607591"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都市</a:t>
              </a:r>
            </a:p>
          </p:txBody>
        </p:sp>
        <p:sp>
          <p:nvSpPr>
            <p:cNvPr id="27" name="Text Box 39"/>
            <p:cNvSpPr txBox="1">
              <a:spLocks noChangeArrowheads="1"/>
            </p:cNvSpPr>
            <p:nvPr/>
          </p:nvSpPr>
          <p:spPr bwMode="auto">
            <a:xfrm>
              <a:off x="7731985" y="2246313"/>
              <a:ext cx="1008829" cy="355251"/>
            </a:xfrm>
            <a:prstGeom prst="rect">
              <a:avLst/>
            </a:prstGeom>
            <a:noFill/>
            <a:ln w="9525">
              <a:noFill/>
              <a:miter lim="800000"/>
              <a:headEnd/>
              <a:tailEnd/>
            </a:ln>
          </p:spPr>
          <p:txBody>
            <a:bodyPr wrap="none">
              <a:spAutoFit/>
            </a:bodyPr>
            <a:lstStyle/>
            <a:p>
              <a:r>
                <a:rPr kumimoji="0" lang="zh-TW" altLang="en-US" sz="1400" b="1">
                  <a:solidFill>
                    <a:schemeClr val="bg1"/>
                  </a:solidFill>
                  <a:effectLst>
                    <a:outerShdw blurRad="38100" dist="38100" dir="2700000" algn="tl">
                      <a:srgbClr val="000000">
                        <a:alpha val="43137"/>
                      </a:srgbClr>
                    </a:outerShdw>
                  </a:effectLst>
                  <a:latin typeface="華康中圓體" pitchFamily="49" charset="-120"/>
                  <a:ea typeface="華康中圓體" pitchFamily="49" charset="-120"/>
                </a:rPr>
                <a:t>都會區域</a:t>
              </a:r>
            </a:p>
          </p:txBody>
        </p:sp>
        <p:sp>
          <p:nvSpPr>
            <p:cNvPr id="28" name="AutoShape 40"/>
            <p:cNvSpPr>
              <a:spLocks noChangeArrowheads="1"/>
            </p:cNvSpPr>
            <p:nvPr/>
          </p:nvSpPr>
          <p:spPr bwMode="auto">
            <a:xfrm>
              <a:off x="458788" y="2205038"/>
              <a:ext cx="1233487" cy="690562"/>
            </a:xfrm>
            <a:prstGeom prst="flowChartTerminator">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kumimoji="0" lang="zh-TW" altLang="en-US" sz="1400" b="1" dirty="0">
                  <a:solidFill>
                    <a:schemeClr val="tx1"/>
                  </a:solidFill>
                  <a:latin typeface="華康中圓體" pitchFamily="49" charset="-120"/>
                  <a:ea typeface="華康中圓體" pitchFamily="49" charset="-120"/>
                </a:rPr>
                <a:t>發展型態</a:t>
              </a:r>
            </a:p>
          </p:txBody>
        </p:sp>
        <p:sp>
          <p:nvSpPr>
            <p:cNvPr id="29" name="AutoShape 41"/>
            <p:cNvSpPr>
              <a:spLocks noChangeArrowheads="1"/>
            </p:cNvSpPr>
            <p:nvPr/>
          </p:nvSpPr>
          <p:spPr bwMode="auto">
            <a:xfrm>
              <a:off x="468313" y="4652963"/>
              <a:ext cx="1223962" cy="202723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kumimoji="0" lang="zh-TW" altLang="en-US" sz="1400" b="1" dirty="0">
                  <a:solidFill>
                    <a:schemeClr val="tx1"/>
                  </a:solidFill>
                  <a:latin typeface="華康中圓體" pitchFamily="49" charset="-120"/>
                  <a:ea typeface="華康中圓體" pitchFamily="49" charset="-120"/>
                </a:rPr>
                <a:t>設計教學</a:t>
              </a:r>
            </a:p>
          </p:txBody>
        </p:sp>
        <p:sp>
          <p:nvSpPr>
            <p:cNvPr id="30" name="AutoShape 42"/>
            <p:cNvSpPr>
              <a:spLocks noChangeArrowheads="1"/>
            </p:cNvSpPr>
            <p:nvPr/>
          </p:nvSpPr>
          <p:spPr bwMode="auto">
            <a:xfrm>
              <a:off x="1975581" y="4653659"/>
              <a:ext cx="2462203" cy="373803"/>
            </a:xfrm>
            <a:prstGeom prst="roundRect">
              <a:avLst>
                <a:gd name="adj" fmla="val 16667"/>
              </a:avLst>
            </a:prstGeom>
            <a:solidFill>
              <a:srgbClr val="0286FE"/>
            </a:solidFill>
            <a:ln w="952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產品與傢俱設計</a:t>
              </a:r>
              <a:endParaRPr kumimoji="0" lang="en-US" altLang="zh-TW" sz="1400">
                <a:solidFill>
                  <a:srgbClr val="FFFFFF"/>
                </a:solidFill>
                <a:effectLst>
                  <a:outerShdw blurRad="38100" dist="38100" dir="2700000" algn="tl">
                    <a:srgbClr val="000000"/>
                  </a:outerShdw>
                </a:effectLst>
                <a:latin typeface="華康中圓體" pitchFamily="49" charset="-120"/>
                <a:ea typeface="華康中圓體" pitchFamily="49" charset="-120"/>
              </a:endParaRPr>
            </a:p>
          </p:txBody>
        </p:sp>
        <p:sp>
          <p:nvSpPr>
            <p:cNvPr id="31" name="AutoShape 43"/>
            <p:cNvSpPr>
              <a:spLocks noChangeArrowheads="1"/>
            </p:cNvSpPr>
            <p:nvPr/>
          </p:nvSpPr>
          <p:spPr bwMode="auto">
            <a:xfrm>
              <a:off x="2126365" y="5569844"/>
              <a:ext cx="2630725" cy="392127"/>
            </a:xfrm>
            <a:prstGeom prst="roundRect">
              <a:avLst>
                <a:gd name="adj" fmla="val 16667"/>
              </a:avLst>
            </a:prstGeom>
            <a:solidFill>
              <a:srgbClr val="0286FE"/>
            </a:solidFill>
            <a:ln w="952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室內設計</a:t>
              </a:r>
            </a:p>
          </p:txBody>
        </p:sp>
        <p:sp>
          <p:nvSpPr>
            <p:cNvPr id="32" name="AutoShape 44"/>
            <p:cNvSpPr>
              <a:spLocks noChangeArrowheads="1"/>
            </p:cNvSpPr>
            <p:nvPr/>
          </p:nvSpPr>
          <p:spPr bwMode="auto">
            <a:xfrm>
              <a:off x="3165884" y="5113584"/>
              <a:ext cx="2604117" cy="417780"/>
            </a:xfrm>
            <a:prstGeom prst="roundRect">
              <a:avLst>
                <a:gd name="adj" fmla="val 16667"/>
              </a:avLst>
            </a:prstGeom>
            <a:solidFill>
              <a:schemeClr val="hlink"/>
            </a:solidFill>
            <a:ln w="2857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建築設計</a:t>
              </a:r>
            </a:p>
          </p:txBody>
        </p:sp>
        <p:sp>
          <p:nvSpPr>
            <p:cNvPr id="33" name="AutoShape 45"/>
            <p:cNvSpPr>
              <a:spLocks noChangeArrowheads="1"/>
            </p:cNvSpPr>
            <p:nvPr/>
          </p:nvSpPr>
          <p:spPr bwMode="auto">
            <a:xfrm>
              <a:off x="2912212" y="6015110"/>
              <a:ext cx="3274660" cy="404953"/>
            </a:xfrm>
            <a:prstGeom prst="roundRect">
              <a:avLst>
                <a:gd name="adj" fmla="val 16667"/>
              </a:avLst>
            </a:prstGeom>
            <a:solidFill>
              <a:schemeClr val="hlink"/>
            </a:solidFill>
            <a:ln w="9525">
              <a:noFill/>
              <a:miter lim="800000"/>
              <a:headEnd/>
              <a:tailEnd/>
            </a:ln>
            <a:effectLst/>
          </p:spPr>
          <p:txBody>
            <a:bodyPr wrap="none" anchor="ctr"/>
            <a:lstStyle/>
            <a:p>
              <a:pPr algn="ctr">
                <a:defRPr/>
              </a:pPr>
              <a:r>
                <a:rPr kumimoji="0" lang="zh-TW" altLang="en-US" sz="1400" dirty="0">
                  <a:solidFill>
                    <a:srgbClr val="FFFFFF"/>
                  </a:solidFill>
                  <a:effectLst>
                    <a:outerShdw blurRad="38100" dist="38100" dir="2700000" algn="tl">
                      <a:srgbClr val="000000"/>
                    </a:outerShdw>
                  </a:effectLst>
                  <a:latin typeface="華康中圓體" pitchFamily="49" charset="-120"/>
                  <a:ea typeface="華康中圓體" pitchFamily="49" charset="-120"/>
                </a:rPr>
                <a:t>景觀建築設計</a:t>
              </a:r>
            </a:p>
          </p:txBody>
        </p:sp>
        <p:sp>
          <p:nvSpPr>
            <p:cNvPr id="34" name="AutoShape 46"/>
            <p:cNvSpPr>
              <a:spLocks noChangeArrowheads="1"/>
            </p:cNvSpPr>
            <p:nvPr/>
          </p:nvSpPr>
          <p:spPr bwMode="auto">
            <a:xfrm>
              <a:off x="4483907" y="4653659"/>
              <a:ext cx="3143389" cy="382966"/>
            </a:xfrm>
            <a:prstGeom prst="roundRect">
              <a:avLst>
                <a:gd name="adj" fmla="val 16667"/>
              </a:avLst>
            </a:prstGeom>
            <a:solidFill>
              <a:srgbClr val="00B050"/>
            </a:solidFill>
            <a:ln w="952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都市設計</a:t>
              </a:r>
            </a:p>
          </p:txBody>
        </p:sp>
        <p:sp>
          <p:nvSpPr>
            <p:cNvPr id="35" name="AutoShape 47"/>
            <p:cNvSpPr>
              <a:spLocks noChangeArrowheads="1"/>
            </p:cNvSpPr>
            <p:nvPr/>
          </p:nvSpPr>
          <p:spPr bwMode="auto">
            <a:xfrm>
              <a:off x="5003667" y="5590000"/>
              <a:ext cx="2976641" cy="357311"/>
            </a:xfrm>
            <a:prstGeom prst="roundRect">
              <a:avLst>
                <a:gd name="adj" fmla="val 16667"/>
              </a:avLst>
            </a:prstGeom>
            <a:solidFill>
              <a:srgbClr val="00B050"/>
            </a:solidFill>
            <a:ln w="9525" algn="ctr">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都市規劃</a:t>
              </a:r>
            </a:p>
          </p:txBody>
        </p:sp>
        <p:sp>
          <p:nvSpPr>
            <p:cNvPr id="36" name="AutoShape 48"/>
            <p:cNvSpPr>
              <a:spLocks noChangeArrowheads="1"/>
            </p:cNvSpPr>
            <p:nvPr/>
          </p:nvSpPr>
          <p:spPr bwMode="auto">
            <a:xfrm>
              <a:off x="6339429" y="5093428"/>
              <a:ext cx="2728292" cy="452596"/>
            </a:xfrm>
            <a:prstGeom prst="roundRect">
              <a:avLst>
                <a:gd name="adj" fmla="val 16667"/>
              </a:avLst>
            </a:prstGeom>
            <a:solidFill>
              <a:srgbClr val="00B050"/>
            </a:solidFill>
            <a:ln w="952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區域性公共設施規劃</a:t>
              </a:r>
            </a:p>
          </p:txBody>
        </p:sp>
        <p:sp>
          <p:nvSpPr>
            <p:cNvPr id="37" name="Line 49"/>
            <p:cNvSpPr>
              <a:spLocks noChangeShapeType="1"/>
            </p:cNvSpPr>
            <p:nvPr/>
          </p:nvSpPr>
          <p:spPr bwMode="auto">
            <a:xfrm>
              <a:off x="9055100" y="1250950"/>
              <a:ext cx="0" cy="5607050"/>
            </a:xfrm>
            <a:prstGeom prst="line">
              <a:avLst/>
            </a:prstGeom>
            <a:noFill/>
            <a:ln w="28575">
              <a:solidFill>
                <a:srgbClr val="0286FE"/>
              </a:solidFill>
              <a:miter lim="800000"/>
              <a:headEnd/>
              <a:tailEnd/>
            </a:ln>
          </p:spPr>
          <p:txBody>
            <a:bodyPr wrap="none"/>
            <a:lstStyle/>
            <a:p>
              <a:endParaRPr lang="zh-TW" altLang="en-US"/>
            </a:p>
          </p:txBody>
        </p:sp>
        <p:sp>
          <p:nvSpPr>
            <p:cNvPr id="38" name="AutoShape 50"/>
            <p:cNvSpPr>
              <a:spLocks noChangeArrowheads="1"/>
            </p:cNvSpPr>
            <p:nvPr/>
          </p:nvSpPr>
          <p:spPr bwMode="auto">
            <a:xfrm>
              <a:off x="1961390" y="6462208"/>
              <a:ext cx="7182610" cy="395792"/>
            </a:xfrm>
            <a:prstGeom prst="flowChartTerminator">
              <a:avLst/>
            </a:prstGeom>
            <a:solidFill>
              <a:schemeClr val="accent6"/>
            </a:solidFill>
            <a:ln w="9525">
              <a:noFill/>
              <a:miter lim="800000"/>
              <a:headEnd/>
              <a:tailEnd/>
            </a:ln>
            <a:effectLst/>
          </p:spPr>
          <p:txBody>
            <a:bodyPr wrap="none" anchor="ctr"/>
            <a:lstStyle/>
            <a:p>
              <a:pPr algn="ctr">
                <a:defRPr/>
              </a:pP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文化創意產業設計</a:t>
              </a:r>
              <a:r>
                <a:rPr kumimoji="0" lang="en-US" altLang="zh-TW" sz="1400">
                  <a:solidFill>
                    <a:srgbClr val="FFFFFF"/>
                  </a:solidFill>
                  <a:effectLst>
                    <a:outerShdw blurRad="38100" dist="38100" dir="2700000" algn="tl">
                      <a:srgbClr val="000000"/>
                    </a:outerShdw>
                  </a:effectLst>
                  <a:latin typeface="華康中圓體" pitchFamily="49" charset="-120"/>
                  <a:ea typeface="華康中圓體" pitchFamily="49" charset="-120"/>
                </a:rPr>
                <a:t>+</a:t>
              </a: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永續環境設計</a:t>
              </a:r>
              <a:r>
                <a:rPr kumimoji="0" lang="en-US" altLang="zh-TW" sz="1400">
                  <a:solidFill>
                    <a:srgbClr val="FFFFFF"/>
                  </a:solidFill>
                  <a:effectLst>
                    <a:outerShdw blurRad="38100" dist="38100" dir="2700000" algn="tl">
                      <a:srgbClr val="000000"/>
                    </a:outerShdw>
                  </a:effectLst>
                  <a:latin typeface="華康中圓體" pitchFamily="49" charset="-120"/>
                  <a:ea typeface="華康中圓體" pitchFamily="49" charset="-120"/>
                </a:rPr>
                <a:t>+</a:t>
              </a:r>
              <a:r>
                <a:rPr kumimoji="0" lang="zh-TW" altLang="en-US" sz="1400">
                  <a:solidFill>
                    <a:srgbClr val="FFFFFF"/>
                  </a:solidFill>
                  <a:effectLst>
                    <a:outerShdw blurRad="38100" dist="38100" dir="2700000" algn="tl">
                      <a:srgbClr val="000000"/>
                    </a:outerShdw>
                  </a:effectLst>
                  <a:latin typeface="華康中圓體" pitchFamily="49" charset="-120"/>
                  <a:ea typeface="華康中圓體" pitchFamily="49" charset="-120"/>
                </a:rPr>
                <a:t>互動媒體設計</a:t>
              </a:r>
            </a:p>
          </p:txBody>
        </p:sp>
        <p:pic>
          <p:nvPicPr>
            <p:cNvPr id="39" name="Picture 51"/>
            <p:cNvPicPr>
              <a:picLocks noChangeAspect="1" noChangeArrowheads="1"/>
            </p:cNvPicPr>
            <p:nvPr/>
          </p:nvPicPr>
          <p:blipFill>
            <a:blip r:embed="rId4" cstate="email"/>
            <a:stretch>
              <a:fillRect/>
            </a:stretch>
          </p:blipFill>
          <p:spPr bwMode="auto">
            <a:xfrm>
              <a:off x="2081213" y="2870200"/>
              <a:ext cx="1335125" cy="1745002"/>
            </a:xfrm>
            <a:prstGeom prst="rect">
              <a:avLst/>
            </a:prstGeom>
            <a:noFill/>
            <a:ln>
              <a:noFill/>
            </a:ln>
          </p:spPr>
        </p:pic>
        <p:pic>
          <p:nvPicPr>
            <p:cNvPr id="40" name="Picture 52" descr="PICT0046"/>
            <p:cNvPicPr>
              <a:picLocks noChangeAspect="1" noChangeArrowheads="1"/>
            </p:cNvPicPr>
            <p:nvPr/>
          </p:nvPicPr>
          <p:blipFill>
            <a:blip r:embed="rId5" cstate="email"/>
            <a:srcRect t="-2226"/>
            <a:stretch>
              <a:fillRect/>
            </a:stretch>
          </p:blipFill>
          <p:spPr bwMode="auto">
            <a:xfrm>
              <a:off x="3495675" y="2871788"/>
              <a:ext cx="1285875" cy="1738312"/>
            </a:xfrm>
            <a:prstGeom prst="rect">
              <a:avLst/>
            </a:prstGeom>
            <a:noFill/>
            <a:ln w="9525">
              <a:noFill/>
              <a:miter lim="800000"/>
              <a:headEnd/>
              <a:tailEnd/>
            </a:ln>
          </p:spPr>
        </p:pic>
        <p:grpSp>
          <p:nvGrpSpPr>
            <p:cNvPr id="41" name="Group 53"/>
            <p:cNvGrpSpPr>
              <a:grpSpLocks/>
            </p:cNvGrpSpPr>
            <p:nvPr/>
          </p:nvGrpSpPr>
          <p:grpSpPr bwMode="auto">
            <a:xfrm>
              <a:off x="7740650" y="2884488"/>
              <a:ext cx="1312863" cy="1768475"/>
              <a:chOff x="452" y="1807"/>
              <a:chExt cx="839" cy="1112"/>
            </a:xfrm>
          </p:grpSpPr>
          <p:graphicFrame>
            <p:nvGraphicFramePr>
              <p:cNvPr id="44" name="Object 3"/>
              <p:cNvGraphicFramePr>
                <a:graphicFrameLocks noChangeAspect="1"/>
              </p:cNvGraphicFramePr>
              <p:nvPr/>
            </p:nvGraphicFramePr>
            <p:xfrm>
              <a:off x="452" y="1807"/>
              <a:ext cx="833" cy="1112"/>
            </p:xfrm>
            <a:graphic>
              <a:graphicData uri="http://schemas.openxmlformats.org/presentationml/2006/ole">
                <p:oleObj spid="_x0000_s56325" name="Image" r:id="rId6" imgW="10242146" imgH="4142605" progId="">
                  <p:embed/>
                </p:oleObj>
              </a:graphicData>
            </a:graphic>
          </p:graphicFrame>
          <p:sp>
            <p:nvSpPr>
              <p:cNvPr id="45" name="Freeform 55"/>
              <p:cNvSpPr>
                <a:spLocks/>
              </p:cNvSpPr>
              <p:nvPr/>
            </p:nvSpPr>
            <p:spPr bwMode="auto">
              <a:xfrm>
                <a:off x="768" y="2012"/>
                <a:ext cx="447" cy="790"/>
              </a:xfrm>
              <a:custGeom>
                <a:avLst/>
                <a:gdLst/>
                <a:ahLst/>
                <a:cxnLst>
                  <a:cxn ang="0">
                    <a:pos x="1062" y="371"/>
                  </a:cxn>
                  <a:cxn ang="0">
                    <a:pos x="1446" y="281"/>
                  </a:cxn>
                  <a:cxn ang="0">
                    <a:pos x="1782" y="101"/>
                  </a:cxn>
                  <a:cxn ang="0">
                    <a:pos x="1896" y="89"/>
                  </a:cxn>
                  <a:cxn ang="0">
                    <a:pos x="2070" y="65"/>
                  </a:cxn>
                  <a:cxn ang="0">
                    <a:pos x="2286" y="47"/>
                  </a:cxn>
                  <a:cxn ang="0">
                    <a:pos x="2412" y="59"/>
                  </a:cxn>
                  <a:cxn ang="0">
                    <a:pos x="2514" y="71"/>
                  </a:cxn>
                  <a:cxn ang="0">
                    <a:pos x="2694" y="17"/>
                  </a:cxn>
                  <a:cxn ang="0">
                    <a:pos x="2772" y="83"/>
                  </a:cxn>
                  <a:cxn ang="0">
                    <a:pos x="2904" y="353"/>
                  </a:cxn>
                  <a:cxn ang="0">
                    <a:pos x="2844" y="485"/>
                  </a:cxn>
                  <a:cxn ang="0">
                    <a:pos x="2988" y="569"/>
                  </a:cxn>
                  <a:cxn ang="0">
                    <a:pos x="3048" y="791"/>
                  </a:cxn>
                  <a:cxn ang="0">
                    <a:pos x="3174" y="929"/>
                  </a:cxn>
                  <a:cxn ang="0">
                    <a:pos x="3240" y="1025"/>
                  </a:cxn>
                  <a:cxn ang="0">
                    <a:pos x="3414" y="1061"/>
                  </a:cxn>
                  <a:cxn ang="0">
                    <a:pos x="2940" y="1097"/>
                  </a:cxn>
                  <a:cxn ang="0">
                    <a:pos x="2712" y="1199"/>
                  </a:cxn>
                  <a:cxn ang="0">
                    <a:pos x="2694" y="1535"/>
                  </a:cxn>
                  <a:cxn ang="0">
                    <a:pos x="3162" y="1781"/>
                  </a:cxn>
                  <a:cxn ang="0">
                    <a:pos x="2238" y="1787"/>
                  </a:cxn>
                  <a:cxn ang="0">
                    <a:pos x="1902" y="1649"/>
                  </a:cxn>
                  <a:cxn ang="0">
                    <a:pos x="1764" y="1559"/>
                  </a:cxn>
                  <a:cxn ang="0">
                    <a:pos x="876" y="1439"/>
                  </a:cxn>
                  <a:cxn ang="0">
                    <a:pos x="606" y="1349"/>
                  </a:cxn>
                  <a:cxn ang="0">
                    <a:pos x="858" y="1265"/>
                  </a:cxn>
                  <a:cxn ang="0">
                    <a:pos x="984" y="1187"/>
                  </a:cxn>
                  <a:cxn ang="0">
                    <a:pos x="852" y="1055"/>
                  </a:cxn>
                  <a:cxn ang="0">
                    <a:pos x="360" y="1037"/>
                  </a:cxn>
                  <a:cxn ang="0">
                    <a:pos x="6" y="1013"/>
                  </a:cxn>
                  <a:cxn ang="0">
                    <a:pos x="204" y="893"/>
                  </a:cxn>
                  <a:cxn ang="0">
                    <a:pos x="564" y="833"/>
                  </a:cxn>
                  <a:cxn ang="0">
                    <a:pos x="1092" y="755"/>
                  </a:cxn>
                  <a:cxn ang="0">
                    <a:pos x="1068" y="575"/>
                  </a:cxn>
                  <a:cxn ang="0">
                    <a:pos x="780" y="461"/>
                  </a:cxn>
                </a:cxnLst>
                <a:rect l="0" t="0" r="r" b="b"/>
                <a:pathLst>
                  <a:path w="3464" h="1854">
                    <a:moveTo>
                      <a:pt x="834" y="407"/>
                    </a:moveTo>
                    <a:cubicBezTo>
                      <a:pt x="881" y="392"/>
                      <a:pt x="989" y="382"/>
                      <a:pt x="1062" y="371"/>
                    </a:cubicBezTo>
                    <a:cubicBezTo>
                      <a:pt x="1135" y="360"/>
                      <a:pt x="1208" y="356"/>
                      <a:pt x="1272" y="341"/>
                    </a:cubicBezTo>
                    <a:cubicBezTo>
                      <a:pt x="1336" y="326"/>
                      <a:pt x="1383" y="300"/>
                      <a:pt x="1446" y="281"/>
                    </a:cubicBezTo>
                    <a:cubicBezTo>
                      <a:pt x="1509" y="262"/>
                      <a:pt x="1594" y="257"/>
                      <a:pt x="1650" y="227"/>
                    </a:cubicBezTo>
                    <a:cubicBezTo>
                      <a:pt x="1706" y="197"/>
                      <a:pt x="1751" y="116"/>
                      <a:pt x="1782" y="101"/>
                    </a:cubicBezTo>
                    <a:cubicBezTo>
                      <a:pt x="1813" y="86"/>
                      <a:pt x="1817" y="139"/>
                      <a:pt x="1836" y="137"/>
                    </a:cubicBezTo>
                    <a:cubicBezTo>
                      <a:pt x="1855" y="135"/>
                      <a:pt x="1875" y="94"/>
                      <a:pt x="1896" y="89"/>
                    </a:cubicBezTo>
                    <a:cubicBezTo>
                      <a:pt x="1917" y="84"/>
                      <a:pt x="1933" y="111"/>
                      <a:pt x="1962" y="107"/>
                    </a:cubicBezTo>
                    <a:cubicBezTo>
                      <a:pt x="1991" y="103"/>
                      <a:pt x="2034" y="65"/>
                      <a:pt x="2070" y="65"/>
                    </a:cubicBezTo>
                    <a:cubicBezTo>
                      <a:pt x="2106" y="65"/>
                      <a:pt x="2142" y="110"/>
                      <a:pt x="2178" y="107"/>
                    </a:cubicBezTo>
                    <a:cubicBezTo>
                      <a:pt x="2214" y="104"/>
                      <a:pt x="2261" y="53"/>
                      <a:pt x="2286" y="47"/>
                    </a:cubicBezTo>
                    <a:cubicBezTo>
                      <a:pt x="2311" y="41"/>
                      <a:pt x="2307" y="69"/>
                      <a:pt x="2328" y="71"/>
                    </a:cubicBezTo>
                    <a:cubicBezTo>
                      <a:pt x="2349" y="73"/>
                      <a:pt x="2392" y="62"/>
                      <a:pt x="2412" y="59"/>
                    </a:cubicBezTo>
                    <a:cubicBezTo>
                      <a:pt x="2432" y="56"/>
                      <a:pt x="2431" y="51"/>
                      <a:pt x="2448" y="53"/>
                    </a:cubicBezTo>
                    <a:cubicBezTo>
                      <a:pt x="2465" y="55"/>
                      <a:pt x="2488" y="69"/>
                      <a:pt x="2514" y="71"/>
                    </a:cubicBezTo>
                    <a:cubicBezTo>
                      <a:pt x="2540" y="73"/>
                      <a:pt x="2574" y="74"/>
                      <a:pt x="2604" y="65"/>
                    </a:cubicBezTo>
                    <a:cubicBezTo>
                      <a:pt x="2634" y="56"/>
                      <a:pt x="2662" y="26"/>
                      <a:pt x="2694" y="17"/>
                    </a:cubicBezTo>
                    <a:cubicBezTo>
                      <a:pt x="2726" y="8"/>
                      <a:pt x="2783" y="0"/>
                      <a:pt x="2796" y="11"/>
                    </a:cubicBezTo>
                    <a:cubicBezTo>
                      <a:pt x="2809" y="22"/>
                      <a:pt x="2760" y="69"/>
                      <a:pt x="2772" y="83"/>
                    </a:cubicBezTo>
                    <a:cubicBezTo>
                      <a:pt x="2784" y="97"/>
                      <a:pt x="2846" y="50"/>
                      <a:pt x="2868" y="95"/>
                    </a:cubicBezTo>
                    <a:cubicBezTo>
                      <a:pt x="2890" y="140"/>
                      <a:pt x="2891" y="297"/>
                      <a:pt x="2904" y="353"/>
                    </a:cubicBezTo>
                    <a:cubicBezTo>
                      <a:pt x="2917" y="409"/>
                      <a:pt x="2956" y="409"/>
                      <a:pt x="2946" y="431"/>
                    </a:cubicBezTo>
                    <a:cubicBezTo>
                      <a:pt x="2936" y="453"/>
                      <a:pt x="2867" y="467"/>
                      <a:pt x="2844" y="485"/>
                    </a:cubicBezTo>
                    <a:cubicBezTo>
                      <a:pt x="2821" y="503"/>
                      <a:pt x="2784" y="525"/>
                      <a:pt x="2808" y="539"/>
                    </a:cubicBezTo>
                    <a:cubicBezTo>
                      <a:pt x="2832" y="553"/>
                      <a:pt x="2936" y="539"/>
                      <a:pt x="2988" y="569"/>
                    </a:cubicBezTo>
                    <a:cubicBezTo>
                      <a:pt x="3040" y="599"/>
                      <a:pt x="3110" y="682"/>
                      <a:pt x="3120" y="719"/>
                    </a:cubicBezTo>
                    <a:cubicBezTo>
                      <a:pt x="3130" y="756"/>
                      <a:pt x="3048" y="769"/>
                      <a:pt x="3048" y="791"/>
                    </a:cubicBezTo>
                    <a:cubicBezTo>
                      <a:pt x="3048" y="813"/>
                      <a:pt x="3099" y="828"/>
                      <a:pt x="3120" y="851"/>
                    </a:cubicBezTo>
                    <a:cubicBezTo>
                      <a:pt x="3141" y="874"/>
                      <a:pt x="3183" y="908"/>
                      <a:pt x="3174" y="929"/>
                    </a:cubicBezTo>
                    <a:cubicBezTo>
                      <a:pt x="3165" y="950"/>
                      <a:pt x="3055" y="961"/>
                      <a:pt x="3066" y="977"/>
                    </a:cubicBezTo>
                    <a:cubicBezTo>
                      <a:pt x="3077" y="993"/>
                      <a:pt x="3187" y="1019"/>
                      <a:pt x="3240" y="1025"/>
                    </a:cubicBezTo>
                    <a:cubicBezTo>
                      <a:pt x="3293" y="1031"/>
                      <a:pt x="3355" y="1007"/>
                      <a:pt x="3384" y="1013"/>
                    </a:cubicBezTo>
                    <a:cubicBezTo>
                      <a:pt x="3413" y="1019"/>
                      <a:pt x="3464" y="1056"/>
                      <a:pt x="3414" y="1061"/>
                    </a:cubicBezTo>
                    <a:cubicBezTo>
                      <a:pt x="3364" y="1066"/>
                      <a:pt x="3163" y="1037"/>
                      <a:pt x="3084" y="1043"/>
                    </a:cubicBezTo>
                    <a:cubicBezTo>
                      <a:pt x="3005" y="1049"/>
                      <a:pt x="2992" y="1087"/>
                      <a:pt x="2940" y="1097"/>
                    </a:cubicBezTo>
                    <a:cubicBezTo>
                      <a:pt x="2888" y="1107"/>
                      <a:pt x="2810" y="1086"/>
                      <a:pt x="2772" y="1103"/>
                    </a:cubicBezTo>
                    <a:cubicBezTo>
                      <a:pt x="2734" y="1120"/>
                      <a:pt x="2724" y="1164"/>
                      <a:pt x="2712" y="1199"/>
                    </a:cubicBezTo>
                    <a:cubicBezTo>
                      <a:pt x="2700" y="1234"/>
                      <a:pt x="2703" y="1257"/>
                      <a:pt x="2700" y="1313"/>
                    </a:cubicBezTo>
                    <a:cubicBezTo>
                      <a:pt x="2697" y="1369"/>
                      <a:pt x="2706" y="1469"/>
                      <a:pt x="2694" y="1535"/>
                    </a:cubicBezTo>
                    <a:cubicBezTo>
                      <a:pt x="2682" y="1601"/>
                      <a:pt x="2550" y="1668"/>
                      <a:pt x="2628" y="1709"/>
                    </a:cubicBezTo>
                    <a:cubicBezTo>
                      <a:pt x="2706" y="1750"/>
                      <a:pt x="3143" y="1757"/>
                      <a:pt x="3162" y="1781"/>
                    </a:cubicBezTo>
                    <a:cubicBezTo>
                      <a:pt x="3181" y="1805"/>
                      <a:pt x="2896" y="1852"/>
                      <a:pt x="2742" y="1853"/>
                    </a:cubicBezTo>
                    <a:cubicBezTo>
                      <a:pt x="2588" y="1854"/>
                      <a:pt x="2377" y="1797"/>
                      <a:pt x="2238" y="1787"/>
                    </a:cubicBezTo>
                    <a:cubicBezTo>
                      <a:pt x="2099" y="1777"/>
                      <a:pt x="1964" y="1816"/>
                      <a:pt x="1908" y="1793"/>
                    </a:cubicBezTo>
                    <a:cubicBezTo>
                      <a:pt x="1852" y="1770"/>
                      <a:pt x="1896" y="1682"/>
                      <a:pt x="1902" y="1649"/>
                    </a:cubicBezTo>
                    <a:cubicBezTo>
                      <a:pt x="1908" y="1616"/>
                      <a:pt x="1967" y="1610"/>
                      <a:pt x="1944" y="1595"/>
                    </a:cubicBezTo>
                    <a:cubicBezTo>
                      <a:pt x="1921" y="1580"/>
                      <a:pt x="1921" y="1575"/>
                      <a:pt x="1764" y="1559"/>
                    </a:cubicBezTo>
                    <a:cubicBezTo>
                      <a:pt x="1607" y="1543"/>
                      <a:pt x="1150" y="1519"/>
                      <a:pt x="1002" y="1499"/>
                    </a:cubicBezTo>
                    <a:cubicBezTo>
                      <a:pt x="854" y="1479"/>
                      <a:pt x="917" y="1459"/>
                      <a:pt x="876" y="1439"/>
                    </a:cubicBezTo>
                    <a:cubicBezTo>
                      <a:pt x="835" y="1419"/>
                      <a:pt x="801" y="1394"/>
                      <a:pt x="756" y="1379"/>
                    </a:cubicBezTo>
                    <a:cubicBezTo>
                      <a:pt x="711" y="1364"/>
                      <a:pt x="599" y="1360"/>
                      <a:pt x="606" y="1349"/>
                    </a:cubicBezTo>
                    <a:cubicBezTo>
                      <a:pt x="613" y="1338"/>
                      <a:pt x="756" y="1327"/>
                      <a:pt x="798" y="1313"/>
                    </a:cubicBezTo>
                    <a:cubicBezTo>
                      <a:pt x="840" y="1299"/>
                      <a:pt x="816" y="1275"/>
                      <a:pt x="858" y="1265"/>
                    </a:cubicBezTo>
                    <a:cubicBezTo>
                      <a:pt x="900" y="1255"/>
                      <a:pt x="1029" y="1266"/>
                      <a:pt x="1050" y="1253"/>
                    </a:cubicBezTo>
                    <a:cubicBezTo>
                      <a:pt x="1071" y="1240"/>
                      <a:pt x="1015" y="1207"/>
                      <a:pt x="984" y="1187"/>
                    </a:cubicBezTo>
                    <a:cubicBezTo>
                      <a:pt x="953" y="1167"/>
                      <a:pt x="886" y="1155"/>
                      <a:pt x="864" y="1133"/>
                    </a:cubicBezTo>
                    <a:cubicBezTo>
                      <a:pt x="842" y="1111"/>
                      <a:pt x="885" y="1074"/>
                      <a:pt x="852" y="1055"/>
                    </a:cubicBezTo>
                    <a:cubicBezTo>
                      <a:pt x="819" y="1036"/>
                      <a:pt x="748" y="1022"/>
                      <a:pt x="666" y="1019"/>
                    </a:cubicBezTo>
                    <a:cubicBezTo>
                      <a:pt x="584" y="1016"/>
                      <a:pt x="455" y="1034"/>
                      <a:pt x="360" y="1037"/>
                    </a:cubicBezTo>
                    <a:cubicBezTo>
                      <a:pt x="265" y="1040"/>
                      <a:pt x="155" y="1041"/>
                      <a:pt x="96" y="1037"/>
                    </a:cubicBezTo>
                    <a:cubicBezTo>
                      <a:pt x="37" y="1033"/>
                      <a:pt x="0" y="1029"/>
                      <a:pt x="6" y="1013"/>
                    </a:cubicBezTo>
                    <a:cubicBezTo>
                      <a:pt x="12" y="997"/>
                      <a:pt x="99" y="961"/>
                      <a:pt x="132" y="941"/>
                    </a:cubicBezTo>
                    <a:cubicBezTo>
                      <a:pt x="165" y="921"/>
                      <a:pt x="184" y="910"/>
                      <a:pt x="204" y="893"/>
                    </a:cubicBezTo>
                    <a:cubicBezTo>
                      <a:pt x="224" y="876"/>
                      <a:pt x="192" y="849"/>
                      <a:pt x="252" y="839"/>
                    </a:cubicBezTo>
                    <a:cubicBezTo>
                      <a:pt x="312" y="829"/>
                      <a:pt x="481" y="835"/>
                      <a:pt x="564" y="833"/>
                    </a:cubicBezTo>
                    <a:cubicBezTo>
                      <a:pt x="647" y="831"/>
                      <a:pt x="662" y="840"/>
                      <a:pt x="750" y="827"/>
                    </a:cubicBezTo>
                    <a:cubicBezTo>
                      <a:pt x="838" y="814"/>
                      <a:pt x="1013" y="785"/>
                      <a:pt x="1092" y="755"/>
                    </a:cubicBezTo>
                    <a:cubicBezTo>
                      <a:pt x="1171" y="725"/>
                      <a:pt x="1228" y="677"/>
                      <a:pt x="1224" y="647"/>
                    </a:cubicBezTo>
                    <a:cubicBezTo>
                      <a:pt x="1220" y="617"/>
                      <a:pt x="1138" y="599"/>
                      <a:pt x="1068" y="575"/>
                    </a:cubicBezTo>
                    <a:cubicBezTo>
                      <a:pt x="998" y="551"/>
                      <a:pt x="852" y="522"/>
                      <a:pt x="804" y="503"/>
                    </a:cubicBezTo>
                    <a:cubicBezTo>
                      <a:pt x="756" y="484"/>
                      <a:pt x="772" y="478"/>
                      <a:pt x="780" y="461"/>
                    </a:cubicBezTo>
                    <a:cubicBezTo>
                      <a:pt x="788" y="444"/>
                      <a:pt x="773" y="427"/>
                      <a:pt x="834" y="407"/>
                    </a:cubicBezTo>
                    <a:close/>
                  </a:path>
                </a:pathLst>
              </a:custGeom>
              <a:noFill/>
              <a:ln w="28575" cap="flat" cmpd="sng">
                <a:solidFill>
                  <a:srgbClr val="FF9999"/>
                </a:solidFill>
                <a:prstDash val="solid"/>
                <a:round/>
                <a:headEnd type="none" w="sm" len="sm"/>
                <a:tailEnd type="none" w="sm" len="sm"/>
              </a:ln>
              <a:effectLst>
                <a:outerShdw dist="35921" dir="2700000" algn="ctr" rotWithShape="0">
                  <a:schemeClr val="bg2">
                    <a:alpha val="50000"/>
                  </a:schemeClr>
                </a:outerShdw>
              </a:effectLst>
            </p:spPr>
            <p:txBody>
              <a:bodyPr/>
              <a:lstStyle/>
              <a:p>
                <a:pPr>
                  <a:defRPr/>
                </a:pPr>
                <a:endParaRPr kumimoji="0" lang="zh-TW" altLang="en-US" sz="1400">
                  <a:latin typeface="華康中圓體" pitchFamily="49" charset="-120"/>
                  <a:ea typeface="華康中圓體" pitchFamily="49" charset="-120"/>
                </a:endParaRPr>
              </a:p>
            </p:txBody>
          </p:sp>
          <p:sp>
            <p:nvSpPr>
              <p:cNvPr id="46" name="Freeform 56"/>
              <p:cNvSpPr>
                <a:spLocks/>
              </p:cNvSpPr>
              <p:nvPr/>
            </p:nvSpPr>
            <p:spPr bwMode="auto">
              <a:xfrm>
                <a:off x="1181" y="2122"/>
                <a:ext cx="110" cy="349"/>
              </a:xfrm>
              <a:custGeom>
                <a:avLst/>
                <a:gdLst/>
                <a:ahLst/>
                <a:cxnLst>
                  <a:cxn ang="0">
                    <a:pos x="847" y="0"/>
                  </a:cxn>
                  <a:cxn ang="0">
                    <a:pos x="655" y="48"/>
                  </a:cxn>
                  <a:cxn ang="0">
                    <a:pos x="475" y="36"/>
                  </a:cxn>
                  <a:cxn ang="0">
                    <a:pos x="283" y="48"/>
                  </a:cxn>
                  <a:cxn ang="0">
                    <a:pos x="139" y="96"/>
                  </a:cxn>
                  <a:cxn ang="0">
                    <a:pos x="13" y="126"/>
                  </a:cxn>
                  <a:cxn ang="0">
                    <a:pos x="61" y="186"/>
                  </a:cxn>
                  <a:cxn ang="0">
                    <a:pos x="163" y="204"/>
                  </a:cxn>
                  <a:cxn ang="0">
                    <a:pos x="295" y="354"/>
                  </a:cxn>
                  <a:cxn ang="0">
                    <a:pos x="235" y="408"/>
                  </a:cxn>
                  <a:cxn ang="0">
                    <a:pos x="463" y="558"/>
                  </a:cxn>
                  <a:cxn ang="0">
                    <a:pos x="547" y="540"/>
                  </a:cxn>
                  <a:cxn ang="0">
                    <a:pos x="529" y="582"/>
                  </a:cxn>
                  <a:cxn ang="0">
                    <a:pos x="583" y="552"/>
                  </a:cxn>
                  <a:cxn ang="0">
                    <a:pos x="631" y="594"/>
                  </a:cxn>
                  <a:cxn ang="0">
                    <a:pos x="625" y="636"/>
                  </a:cxn>
                  <a:cxn ang="0">
                    <a:pos x="631" y="684"/>
                  </a:cxn>
                  <a:cxn ang="0">
                    <a:pos x="769" y="780"/>
                  </a:cxn>
                  <a:cxn ang="0">
                    <a:pos x="853" y="816"/>
                  </a:cxn>
                </a:cxnLst>
                <a:rect l="0" t="0" r="r" b="b"/>
                <a:pathLst>
                  <a:path w="853" h="816">
                    <a:moveTo>
                      <a:pt x="847" y="0"/>
                    </a:moveTo>
                    <a:cubicBezTo>
                      <a:pt x="790" y="20"/>
                      <a:pt x="717" y="42"/>
                      <a:pt x="655" y="48"/>
                    </a:cubicBezTo>
                    <a:cubicBezTo>
                      <a:pt x="593" y="54"/>
                      <a:pt x="537" y="36"/>
                      <a:pt x="475" y="36"/>
                    </a:cubicBezTo>
                    <a:cubicBezTo>
                      <a:pt x="413" y="36"/>
                      <a:pt x="339" y="38"/>
                      <a:pt x="283" y="48"/>
                    </a:cubicBezTo>
                    <a:cubicBezTo>
                      <a:pt x="227" y="58"/>
                      <a:pt x="184" y="83"/>
                      <a:pt x="139" y="96"/>
                    </a:cubicBezTo>
                    <a:cubicBezTo>
                      <a:pt x="94" y="109"/>
                      <a:pt x="26" y="111"/>
                      <a:pt x="13" y="126"/>
                    </a:cubicBezTo>
                    <a:cubicBezTo>
                      <a:pt x="0" y="141"/>
                      <a:pt x="36" y="173"/>
                      <a:pt x="61" y="186"/>
                    </a:cubicBezTo>
                    <a:cubicBezTo>
                      <a:pt x="86" y="199"/>
                      <a:pt x="124" y="176"/>
                      <a:pt x="163" y="204"/>
                    </a:cubicBezTo>
                    <a:cubicBezTo>
                      <a:pt x="202" y="232"/>
                      <a:pt x="283" y="320"/>
                      <a:pt x="295" y="354"/>
                    </a:cubicBezTo>
                    <a:cubicBezTo>
                      <a:pt x="307" y="388"/>
                      <a:pt x="207" y="374"/>
                      <a:pt x="235" y="408"/>
                    </a:cubicBezTo>
                    <a:cubicBezTo>
                      <a:pt x="263" y="442"/>
                      <a:pt x="411" y="536"/>
                      <a:pt x="463" y="558"/>
                    </a:cubicBezTo>
                    <a:cubicBezTo>
                      <a:pt x="515" y="580"/>
                      <a:pt x="536" y="536"/>
                      <a:pt x="547" y="540"/>
                    </a:cubicBezTo>
                    <a:cubicBezTo>
                      <a:pt x="558" y="544"/>
                      <a:pt x="523" y="580"/>
                      <a:pt x="529" y="582"/>
                    </a:cubicBezTo>
                    <a:cubicBezTo>
                      <a:pt x="535" y="584"/>
                      <a:pt x="566" y="550"/>
                      <a:pt x="583" y="552"/>
                    </a:cubicBezTo>
                    <a:cubicBezTo>
                      <a:pt x="600" y="554"/>
                      <a:pt x="624" y="580"/>
                      <a:pt x="631" y="594"/>
                    </a:cubicBezTo>
                    <a:cubicBezTo>
                      <a:pt x="638" y="608"/>
                      <a:pt x="625" y="621"/>
                      <a:pt x="625" y="636"/>
                    </a:cubicBezTo>
                    <a:cubicBezTo>
                      <a:pt x="625" y="651"/>
                      <a:pt x="607" y="660"/>
                      <a:pt x="631" y="684"/>
                    </a:cubicBezTo>
                    <a:cubicBezTo>
                      <a:pt x="655" y="708"/>
                      <a:pt x="732" y="758"/>
                      <a:pt x="769" y="780"/>
                    </a:cubicBezTo>
                    <a:cubicBezTo>
                      <a:pt x="806" y="802"/>
                      <a:pt x="829" y="809"/>
                      <a:pt x="853" y="816"/>
                    </a:cubicBezTo>
                  </a:path>
                </a:pathLst>
              </a:custGeom>
              <a:noFill/>
              <a:ln w="28575" cap="flat" cmpd="sng">
                <a:solidFill>
                  <a:schemeClr val="tx2"/>
                </a:solidFill>
                <a:prstDash val="solid"/>
                <a:round/>
                <a:headEnd type="none" w="sm" len="sm"/>
                <a:tailEnd type="none" w="sm" len="sm"/>
              </a:ln>
              <a:effectLst>
                <a:outerShdw dist="53882" dir="2700000" algn="ctr" rotWithShape="0">
                  <a:schemeClr val="bg2">
                    <a:alpha val="50000"/>
                  </a:schemeClr>
                </a:outerShdw>
              </a:effectLst>
            </p:spPr>
            <p:txBody>
              <a:bodyPr/>
              <a:lstStyle/>
              <a:p>
                <a:pPr>
                  <a:defRPr/>
                </a:pPr>
                <a:endParaRPr kumimoji="0" lang="zh-TW" altLang="en-US" sz="1400">
                  <a:latin typeface="華康中圓體" pitchFamily="49" charset="-120"/>
                  <a:ea typeface="華康中圓體" pitchFamily="49" charset="-120"/>
                </a:endParaRPr>
              </a:p>
            </p:txBody>
          </p:sp>
          <p:sp>
            <p:nvSpPr>
              <p:cNvPr id="47" name="Freeform 57"/>
              <p:cNvSpPr>
                <a:spLocks/>
              </p:cNvSpPr>
              <p:nvPr/>
            </p:nvSpPr>
            <p:spPr bwMode="auto">
              <a:xfrm>
                <a:off x="454" y="2068"/>
                <a:ext cx="212" cy="195"/>
              </a:xfrm>
              <a:custGeom>
                <a:avLst/>
                <a:gdLst/>
                <a:ahLst/>
                <a:cxnLst>
                  <a:cxn ang="0">
                    <a:pos x="0" y="390"/>
                  </a:cxn>
                  <a:cxn ang="0">
                    <a:pos x="162" y="438"/>
                  </a:cxn>
                  <a:cxn ang="0">
                    <a:pos x="264" y="444"/>
                  </a:cxn>
                  <a:cxn ang="0">
                    <a:pos x="372" y="378"/>
                  </a:cxn>
                  <a:cxn ang="0">
                    <a:pos x="486" y="408"/>
                  </a:cxn>
                  <a:cxn ang="0">
                    <a:pos x="528" y="408"/>
                  </a:cxn>
                  <a:cxn ang="0">
                    <a:pos x="696" y="450"/>
                  </a:cxn>
                  <a:cxn ang="0">
                    <a:pos x="756" y="456"/>
                  </a:cxn>
                  <a:cxn ang="0">
                    <a:pos x="834" y="432"/>
                  </a:cxn>
                  <a:cxn ang="0">
                    <a:pos x="900" y="384"/>
                  </a:cxn>
                  <a:cxn ang="0">
                    <a:pos x="990" y="354"/>
                  </a:cxn>
                  <a:cxn ang="0">
                    <a:pos x="1146" y="414"/>
                  </a:cxn>
                  <a:cxn ang="0">
                    <a:pos x="1152" y="372"/>
                  </a:cxn>
                  <a:cxn ang="0">
                    <a:pos x="1212" y="390"/>
                  </a:cxn>
                  <a:cxn ang="0">
                    <a:pos x="1230" y="348"/>
                  </a:cxn>
                  <a:cxn ang="0">
                    <a:pos x="1308" y="354"/>
                  </a:cxn>
                  <a:cxn ang="0">
                    <a:pos x="1404" y="396"/>
                  </a:cxn>
                  <a:cxn ang="0">
                    <a:pos x="1338" y="348"/>
                  </a:cxn>
                  <a:cxn ang="0">
                    <a:pos x="1488" y="354"/>
                  </a:cxn>
                  <a:cxn ang="0">
                    <a:pos x="1518" y="330"/>
                  </a:cxn>
                  <a:cxn ang="0">
                    <a:pos x="1572" y="330"/>
                  </a:cxn>
                  <a:cxn ang="0">
                    <a:pos x="1584" y="288"/>
                  </a:cxn>
                  <a:cxn ang="0">
                    <a:pos x="1632" y="258"/>
                  </a:cxn>
                  <a:cxn ang="0">
                    <a:pos x="1566" y="222"/>
                  </a:cxn>
                  <a:cxn ang="0">
                    <a:pos x="1530" y="198"/>
                  </a:cxn>
                  <a:cxn ang="0">
                    <a:pos x="1338" y="180"/>
                  </a:cxn>
                  <a:cxn ang="0">
                    <a:pos x="1338" y="132"/>
                  </a:cxn>
                  <a:cxn ang="0">
                    <a:pos x="1284" y="126"/>
                  </a:cxn>
                  <a:cxn ang="0">
                    <a:pos x="1260" y="84"/>
                  </a:cxn>
                  <a:cxn ang="0">
                    <a:pos x="1098" y="72"/>
                  </a:cxn>
                  <a:cxn ang="0">
                    <a:pos x="1104" y="0"/>
                  </a:cxn>
                </a:cxnLst>
                <a:rect l="0" t="0" r="r" b="b"/>
                <a:pathLst>
                  <a:path w="1635" h="459">
                    <a:moveTo>
                      <a:pt x="0" y="390"/>
                    </a:moveTo>
                    <a:cubicBezTo>
                      <a:pt x="59" y="409"/>
                      <a:pt x="118" y="429"/>
                      <a:pt x="162" y="438"/>
                    </a:cubicBezTo>
                    <a:cubicBezTo>
                      <a:pt x="206" y="447"/>
                      <a:pt x="229" y="454"/>
                      <a:pt x="264" y="444"/>
                    </a:cubicBezTo>
                    <a:cubicBezTo>
                      <a:pt x="299" y="434"/>
                      <a:pt x="335" y="384"/>
                      <a:pt x="372" y="378"/>
                    </a:cubicBezTo>
                    <a:cubicBezTo>
                      <a:pt x="409" y="372"/>
                      <a:pt x="460" y="403"/>
                      <a:pt x="486" y="408"/>
                    </a:cubicBezTo>
                    <a:cubicBezTo>
                      <a:pt x="512" y="413"/>
                      <a:pt x="493" y="401"/>
                      <a:pt x="528" y="408"/>
                    </a:cubicBezTo>
                    <a:cubicBezTo>
                      <a:pt x="563" y="415"/>
                      <a:pt x="658" y="442"/>
                      <a:pt x="696" y="450"/>
                    </a:cubicBezTo>
                    <a:cubicBezTo>
                      <a:pt x="734" y="458"/>
                      <a:pt x="733" y="459"/>
                      <a:pt x="756" y="456"/>
                    </a:cubicBezTo>
                    <a:cubicBezTo>
                      <a:pt x="779" y="453"/>
                      <a:pt x="810" y="444"/>
                      <a:pt x="834" y="432"/>
                    </a:cubicBezTo>
                    <a:cubicBezTo>
                      <a:pt x="858" y="420"/>
                      <a:pt x="874" y="397"/>
                      <a:pt x="900" y="384"/>
                    </a:cubicBezTo>
                    <a:cubicBezTo>
                      <a:pt x="926" y="371"/>
                      <a:pt x="949" y="349"/>
                      <a:pt x="990" y="354"/>
                    </a:cubicBezTo>
                    <a:cubicBezTo>
                      <a:pt x="1031" y="359"/>
                      <a:pt x="1119" y="411"/>
                      <a:pt x="1146" y="414"/>
                    </a:cubicBezTo>
                    <a:cubicBezTo>
                      <a:pt x="1173" y="417"/>
                      <a:pt x="1141" y="376"/>
                      <a:pt x="1152" y="372"/>
                    </a:cubicBezTo>
                    <a:cubicBezTo>
                      <a:pt x="1163" y="368"/>
                      <a:pt x="1199" y="394"/>
                      <a:pt x="1212" y="390"/>
                    </a:cubicBezTo>
                    <a:cubicBezTo>
                      <a:pt x="1225" y="386"/>
                      <a:pt x="1214" y="354"/>
                      <a:pt x="1230" y="348"/>
                    </a:cubicBezTo>
                    <a:cubicBezTo>
                      <a:pt x="1246" y="342"/>
                      <a:pt x="1279" y="346"/>
                      <a:pt x="1308" y="354"/>
                    </a:cubicBezTo>
                    <a:cubicBezTo>
                      <a:pt x="1337" y="362"/>
                      <a:pt x="1399" y="397"/>
                      <a:pt x="1404" y="396"/>
                    </a:cubicBezTo>
                    <a:cubicBezTo>
                      <a:pt x="1409" y="395"/>
                      <a:pt x="1324" y="355"/>
                      <a:pt x="1338" y="348"/>
                    </a:cubicBezTo>
                    <a:cubicBezTo>
                      <a:pt x="1352" y="341"/>
                      <a:pt x="1458" y="357"/>
                      <a:pt x="1488" y="354"/>
                    </a:cubicBezTo>
                    <a:cubicBezTo>
                      <a:pt x="1518" y="351"/>
                      <a:pt x="1504" y="334"/>
                      <a:pt x="1518" y="330"/>
                    </a:cubicBezTo>
                    <a:cubicBezTo>
                      <a:pt x="1532" y="326"/>
                      <a:pt x="1561" y="337"/>
                      <a:pt x="1572" y="330"/>
                    </a:cubicBezTo>
                    <a:cubicBezTo>
                      <a:pt x="1583" y="323"/>
                      <a:pt x="1574" y="300"/>
                      <a:pt x="1584" y="288"/>
                    </a:cubicBezTo>
                    <a:cubicBezTo>
                      <a:pt x="1594" y="276"/>
                      <a:pt x="1635" y="269"/>
                      <a:pt x="1632" y="258"/>
                    </a:cubicBezTo>
                    <a:cubicBezTo>
                      <a:pt x="1629" y="247"/>
                      <a:pt x="1583" y="232"/>
                      <a:pt x="1566" y="222"/>
                    </a:cubicBezTo>
                    <a:cubicBezTo>
                      <a:pt x="1549" y="212"/>
                      <a:pt x="1568" y="205"/>
                      <a:pt x="1530" y="198"/>
                    </a:cubicBezTo>
                    <a:cubicBezTo>
                      <a:pt x="1492" y="191"/>
                      <a:pt x="1370" y="191"/>
                      <a:pt x="1338" y="180"/>
                    </a:cubicBezTo>
                    <a:cubicBezTo>
                      <a:pt x="1306" y="169"/>
                      <a:pt x="1347" y="141"/>
                      <a:pt x="1338" y="132"/>
                    </a:cubicBezTo>
                    <a:cubicBezTo>
                      <a:pt x="1329" y="123"/>
                      <a:pt x="1297" y="134"/>
                      <a:pt x="1284" y="126"/>
                    </a:cubicBezTo>
                    <a:cubicBezTo>
                      <a:pt x="1271" y="118"/>
                      <a:pt x="1291" y="93"/>
                      <a:pt x="1260" y="84"/>
                    </a:cubicBezTo>
                    <a:cubicBezTo>
                      <a:pt x="1229" y="75"/>
                      <a:pt x="1124" y="86"/>
                      <a:pt x="1098" y="72"/>
                    </a:cubicBezTo>
                    <a:cubicBezTo>
                      <a:pt x="1072" y="58"/>
                      <a:pt x="1103" y="15"/>
                      <a:pt x="1104" y="0"/>
                    </a:cubicBezTo>
                  </a:path>
                </a:pathLst>
              </a:custGeom>
              <a:noFill/>
              <a:ln w="28575" cap="flat" cmpd="sng">
                <a:solidFill>
                  <a:schemeClr val="tx2"/>
                </a:solidFill>
                <a:prstDash val="solid"/>
                <a:round/>
                <a:headEnd type="none" w="sm" len="sm"/>
                <a:tailEnd type="none" w="sm" len="sm"/>
              </a:ln>
              <a:effectLst>
                <a:outerShdw dist="35921" dir="2700000" algn="ctr" rotWithShape="0">
                  <a:schemeClr val="bg2">
                    <a:alpha val="50000"/>
                  </a:schemeClr>
                </a:outerShdw>
              </a:effectLst>
            </p:spPr>
            <p:txBody>
              <a:bodyPr/>
              <a:lstStyle/>
              <a:p>
                <a:pPr>
                  <a:defRPr/>
                </a:pPr>
                <a:endParaRPr kumimoji="0" lang="zh-TW" altLang="en-US" sz="1400">
                  <a:latin typeface="華康中圓體" pitchFamily="49" charset="-120"/>
                  <a:ea typeface="華康中圓體" pitchFamily="49" charset="-120"/>
                </a:endParaRPr>
              </a:p>
            </p:txBody>
          </p:sp>
        </p:grpSp>
        <p:pic>
          <p:nvPicPr>
            <p:cNvPr id="42" name="Picture 58" descr="p"/>
            <p:cNvPicPr>
              <a:picLocks noChangeAspect="1" noChangeArrowheads="1"/>
            </p:cNvPicPr>
            <p:nvPr/>
          </p:nvPicPr>
          <p:blipFill>
            <a:blip r:embed="rId7" cstate="email"/>
            <a:srcRect/>
            <a:stretch>
              <a:fillRect/>
            </a:stretch>
          </p:blipFill>
          <p:spPr bwMode="auto">
            <a:xfrm>
              <a:off x="4845050" y="2911475"/>
              <a:ext cx="1330325" cy="1690688"/>
            </a:xfrm>
            <a:prstGeom prst="rect">
              <a:avLst/>
            </a:prstGeom>
            <a:noFill/>
            <a:ln w="9525">
              <a:noFill/>
              <a:miter lim="800000"/>
              <a:headEnd/>
              <a:tailEnd/>
            </a:ln>
          </p:spPr>
        </p:pic>
        <p:pic>
          <p:nvPicPr>
            <p:cNvPr id="43" name="Picture 59" descr="river018"/>
            <p:cNvPicPr>
              <a:picLocks noChangeAspect="1" noChangeArrowheads="1"/>
            </p:cNvPicPr>
            <p:nvPr/>
          </p:nvPicPr>
          <p:blipFill>
            <a:blip r:embed="rId8" cstate="email"/>
            <a:srcRect/>
            <a:stretch>
              <a:fillRect/>
            </a:stretch>
          </p:blipFill>
          <p:spPr bwMode="auto">
            <a:xfrm>
              <a:off x="6242050" y="2897188"/>
              <a:ext cx="1430338" cy="1717675"/>
            </a:xfrm>
            <a:prstGeom prst="rect">
              <a:avLst/>
            </a:prstGeom>
            <a:noFill/>
            <a:ln w="9525">
              <a:noFill/>
              <a:miter lim="800000"/>
              <a:headEnd/>
              <a:tailEnd/>
            </a:ln>
          </p:spPr>
        </p:pic>
      </p:grpSp>
      <p:sp>
        <p:nvSpPr>
          <p:cNvPr id="48" name="文字方塊 6"/>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發展構想</a:t>
            </a:r>
            <a:endParaRPr lang="en-US" altLang="zh-TW" sz="12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直線接點 3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aphicFrame>
        <p:nvGraphicFramePr>
          <p:cNvPr id="5" name="內容版面配置區 4"/>
          <p:cNvGraphicFramePr>
            <a:graphicFrameLocks noGrp="1"/>
          </p:cNvGraphicFramePr>
          <p:nvPr>
            <p:ph idx="1"/>
          </p:nvPr>
        </p:nvGraphicFramePr>
        <p:xfrm>
          <a:off x="1331768" y="2276952"/>
          <a:ext cx="6461044" cy="3553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標題 1"/>
          <p:cNvSpPr>
            <a:spLocks noGrp="1"/>
          </p:cNvSpPr>
          <p:nvPr>
            <p:ph type="title"/>
          </p:nvPr>
        </p:nvSpPr>
        <p:spPr>
          <a:xfrm>
            <a:off x="179512" y="116632"/>
            <a:ext cx="6347048" cy="864096"/>
          </a:xfrm>
          <a:solidFill>
            <a:schemeClr val="bg1"/>
          </a:solidFill>
        </p:spPr>
        <p:txBody>
          <a:bodyPr/>
          <a:lstStyle/>
          <a:p>
            <a:pPr algn="l"/>
            <a:r>
              <a:rPr kumimoji="1" lang="zh-TW" altLang="en-US" sz="4000" dirty="0" smtClean="0">
                <a:latin typeface="標楷體" pitchFamily="65" charset="-120"/>
                <a:ea typeface="標楷體" pitchFamily="65" charset="-120"/>
                <a:cs typeface="+mn-cs"/>
              </a:rPr>
              <a:t>互動所研究發展重點方向</a:t>
            </a:r>
            <a:endParaRPr kumimoji="1" lang="zh-TW" altLang="en-US" sz="4000" dirty="0">
              <a:latin typeface="標楷體" pitchFamily="65" charset="-120"/>
              <a:ea typeface="標楷體" pitchFamily="65" charset="-120"/>
              <a:cs typeface="+mn-cs"/>
            </a:endParaRPr>
          </a:p>
        </p:txBody>
      </p:sp>
      <p:sp>
        <p:nvSpPr>
          <p:cNvPr id="6" name="文字方塊 5"/>
          <p:cNvSpPr txBox="1"/>
          <p:nvPr/>
        </p:nvSpPr>
        <p:spPr>
          <a:xfrm>
            <a:off x="3635992" y="1268856"/>
            <a:ext cx="864000" cy="864000"/>
          </a:xfrm>
          <a:prstGeom prst="roundRect">
            <a:avLst/>
          </a:prstGeom>
          <a:solidFill>
            <a:schemeClr val="accent2">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遊戲內容與工具開發</a:t>
            </a:r>
            <a:endParaRPr lang="zh-TW" altLang="en-US" sz="1350" dirty="0">
              <a:solidFill>
                <a:schemeClr val="tx1">
                  <a:lumMod val="65000"/>
                  <a:lumOff val="35000"/>
                </a:schemeClr>
              </a:solidFill>
              <a:latin typeface="+mj-ea"/>
              <a:ea typeface="+mj-ea"/>
            </a:endParaRPr>
          </a:p>
        </p:txBody>
      </p:sp>
      <p:sp>
        <p:nvSpPr>
          <p:cNvPr id="7" name="文字方塊 6"/>
          <p:cNvSpPr txBox="1"/>
          <p:nvPr/>
        </p:nvSpPr>
        <p:spPr>
          <a:xfrm>
            <a:off x="4572000" y="1268856"/>
            <a:ext cx="864000" cy="864000"/>
          </a:xfrm>
          <a:prstGeom prst="roundRect">
            <a:avLst/>
          </a:prstGeom>
          <a:solidFill>
            <a:schemeClr val="accent2">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體感與觸控內容開發</a:t>
            </a:r>
            <a:endParaRPr lang="zh-TW" altLang="en-US" sz="1350" dirty="0">
              <a:solidFill>
                <a:schemeClr val="tx1">
                  <a:lumMod val="65000"/>
                  <a:lumOff val="35000"/>
                </a:schemeClr>
              </a:solidFill>
              <a:latin typeface="+mj-ea"/>
              <a:ea typeface="+mj-ea"/>
            </a:endParaRPr>
          </a:p>
        </p:txBody>
      </p:sp>
      <p:grpSp>
        <p:nvGrpSpPr>
          <p:cNvPr id="3" name="群組 29"/>
          <p:cNvGrpSpPr/>
          <p:nvPr/>
        </p:nvGrpSpPr>
        <p:grpSpPr>
          <a:xfrm>
            <a:off x="6588224" y="2348976"/>
            <a:ext cx="1800200" cy="1800104"/>
            <a:chOff x="6444208" y="2852936"/>
            <a:chExt cx="1800200" cy="1800104"/>
          </a:xfrm>
        </p:grpSpPr>
        <p:sp>
          <p:nvSpPr>
            <p:cNvPr id="9" name="文字方塊 8"/>
            <p:cNvSpPr txBox="1"/>
            <p:nvPr/>
          </p:nvSpPr>
          <p:spPr>
            <a:xfrm>
              <a:off x="6444208" y="2852936"/>
              <a:ext cx="864000" cy="864000"/>
            </a:xfrm>
            <a:prstGeom prst="roundRect">
              <a:avLst/>
            </a:prstGeom>
            <a:solidFill>
              <a:schemeClr val="accent1">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投影技術應用</a:t>
              </a:r>
              <a:endParaRPr lang="zh-TW" altLang="en-US" sz="1350" dirty="0">
                <a:solidFill>
                  <a:schemeClr val="tx1">
                    <a:lumMod val="65000"/>
                    <a:lumOff val="35000"/>
                  </a:schemeClr>
                </a:solidFill>
                <a:latin typeface="+mj-ea"/>
                <a:ea typeface="+mj-ea"/>
              </a:endParaRPr>
            </a:p>
          </p:txBody>
        </p:sp>
        <p:sp>
          <p:nvSpPr>
            <p:cNvPr id="13" name="文字方塊 12"/>
            <p:cNvSpPr txBox="1"/>
            <p:nvPr/>
          </p:nvSpPr>
          <p:spPr>
            <a:xfrm>
              <a:off x="7380408" y="2852936"/>
              <a:ext cx="864000" cy="864000"/>
            </a:xfrm>
            <a:prstGeom prst="roundRect">
              <a:avLst/>
            </a:prstGeom>
            <a:solidFill>
              <a:schemeClr val="accent1">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擴增實境技術應用</a:t>
              </a:r>
              <a:endParaRPr lang="zh-TW" altLang="en-US" sz="1350" dirty="0">
                <a:solidFill>
                  <a:schemeClr val="tx1">
                    <a:lumMod val="65000"/>
                    <a:lumOff val="35000"/>
                  </a:schemeClr>
                </a:solidFill>
                <a:latin typeface="+mj-ea"/>
                <a:ea typeface="+mj-ea"/>
              </a:endParaRPr>
            </a:p>
          </p:txBody>
        </p:sp>
        <p:sp>
          <p:nvSpPr>
            <p:cNvPr id="14" name="文字方塊 13"/>
            <p:cNvSpPr txBox="1"/>
            <p:nvPr/>
          </p:nvSpPr>
          <p:spPr>
            <a:xfrm>
              <a:off x="6444208" y="3789040"/>
              <a:ext cx="864000" cy="864000"/>
            </a:xfrm>
            <a:prstGeom prst="roundRect">
              <a:avLst/>
            </a:prstGeom>
            <a:solidFill>
              <a:schemeClr val="accent1">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體感技術應用</a:t>
              </a:r>
              <a:endParaRPr lang="zh-TW" altLang="en-US" sz="1350" dirty="0">
                <a:solidFill>
                  <a:schemeClr val="tx1">
                    <a:lumMod val="65000"/>
                    <a:lumOff val="35000"/>
                  </a:schemeClr>
                </a:solidFill>
                <a:latin typeface="+mj-ea"/>
                <a:ea typeface="+mj-ea"/>
              </a:endParaRPr>
            </a:p>
          </p:txBody>
        </p:sp>
        <p:sp>
          <p:nvSpPr>
            <p:cNvPr id="15" name="文字方塊 14"/>
            <p:cNvSpPr txBox="1"/>
            <p:nvPr/>
          </p:nvSpPr>
          <p:spPr>
            <a:xfrm>
              <a:off x="7380408" y="3789040"/>
              <a:ext cx="864000" cy="864000"/>
            </a:xfrm>
            <a:prstGeom prst="roundRect">
              <a:avLst/>
            </a:prstGeom>
            <a:solidFill>
              <a:schemeClr val="accent1">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觸控技術應用</a:t>
              </a:r>
              <a:endParaRPr lang="zh-TW" altLang="en-US" sz="1350" dirty="0">
                <a:solidFill>
                  <a:schemeClr val="tx1">
                    <a:lumMod val="65000"/>
                    <a:lumOff val="35000"/>
                  </a:schemeClr>
                </a:solidFill>
                <a:latin typeface="+mj-ea"/>
                <a:ea typeface="+mj-ea"/>
              </a:endParaRPr>
            </a:p>
          </p:txBody>
        </p:sp>
      </p:grpSp>
      <p:grpSp>
        <p:nvGrpSpPr>
          <p:cNvPr id="4" name="群組 31"/>
          <p:cNvGrpSpPr/>
          <p:nvPr/>
        </p:nvGrpSpPr>
        <p:grpSpPr>
          <a:xfrm>
            <a:off x="6084168" y="4581224"/>
            <a:ext cx="1800104" cy="1800104"/>
            <a:chOff x="5940248" y="4869160"/>
            <a:chExt cx="1800104" cy="1800104"/>
          </a:xfrm>
        </p:grpSpPr>
        <p:sp>
          <p:nvSpPr>
            <p:cNvPr id="17" name="文字方塊 16"/>
            <p:cNvSpPr txBox="1"/>
            <p:nvPr/>
          </p:nvSpPr>
          <p:spPr>
            <a:xfrm>
              <a:off x="6876352" y="5805264"/>
              <a:ext cx="864000" cy="864000"/>
            </a:xfrm>
            <a:prstGeom prst="roundRect">
              <a:avLst/>
            </a:prstGeom>
            <a:solidFill>
              <a:schemeClr val="accent4">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使用者經驗</a:t>
              </a:r>
              <a:endParaRPr lang="zh-TW" altLang="en-US" sz="1350" dirty="0">
                <a:solidFill>
                  <a:schemeClr val="tx1">
                    <a:lumMod val="65000"/>
                    <a:lumOff val="35000"/>
                  </a:schemeClr>
                </a:solidFill>
                <a:latin typeface="+mj-ea"/>
                <a:ea typeface="+mj-ea"/>
              </a:endParaRPr>
            </a:p>
          </p:txBody>
        </p:sp>
        <p:sp>
          <p:nvSpPr>
            <p:cNvPr id="18" name="文字方塊 17"/>
            <p:cNvSpPr txBox="1"/>
            <p:nvPr/>
          </p:nvSpPr>
          <p:spPr>
            <a:xfrm>
              <a:off x="6876352" y="4869160"/>
              <a:ext cx="864000" cy="864000"/>
            </a:xfrm>
            <a:prstGeom prst="roundRect">
              <a:avLst/>
            </a:prstGeom>
            <a:solidFill>
              <a:schemeClr val="accent4">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使用者介面</a:t>
              </a:r>
              <a:endParaRPr lang="zh-TW" altLang="en-US" sz="1350" dirty="0">
                <a:solidFill>
                  <a:schemeClr val="tx1">
                    <a:lumMod val="65000"/>
                    <a:lumOff val="35000"/>
                  </a:schemeClr>
                </a:solidFill>
                <a:latin typeface="+mj-ea"/>
                <a:ea typeface="+mj-ea"/>
              </a:endParaRPr>
            </a:p>
          </p:txBody>
        </p:sp>
        <p:sp>
          <p:nvSpPr>
            <p:cNvPr id="19" name="文字方塊 18"/>
            <p:cNvSpPr txBox="1"/>
            <p:nvPr/>
          </p:nvSpPr>
          <p:spPr>
            <a:xfrm>
              <a:off x="5940248" y="5805264"/>
              <a:ext cx="864000" cy="864000"/>
            </a:xfrm>
            <a:prstGeom prst="roundRect">
              <a:avLst/>
            </a:prstGeom>
            <a:solidFill>
              <a:schemeClr val="accent4">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人機介面設計</a:t>
              </a:r>
              <a:endParaRPr lang="zh-TW" altLang="en-US" sz="1350" dirty="0">
                <a:solidFill>
                  <a:schemeClr val="tx1">
                    <a:lumMod val="65000"/>
                    <a:lumOff val="35000"/>
                  </a:schemeClr>
                </a:solidFill>
                <a:latin typeface="+mj-ea"/>
                <a:ea typeface="+mj-ea"/>
              </a:endParaRPr>
            </a:p>
          </p:txBody>
        </p:sp>
        <p:sp>
          <p:nvSpPr>
            <p:cNvPr id="20" name="文字方塊 19"/>
            <p:cNvSpPr txBox="1"/>
            <p:nvPr/>
          </p:nvSpPr>
          <p:spPr>
            <a:xfrm>
              <a:off x="5940248" y="4869160"/>
              <a:ext cx="864000" cy="864000"/>
            </a:xfrm>
            <a:prstGeom prst="roundRect">
              <a:avLst/>
            </a:prstGeom>
            <a:solidFill>
              <a:schemeClr val="accent4">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行動裝置服務設計</a:t>
              </a:r>
              <a:endParaRPr lang="zh-TW" altLang="en-US" sz="1350" dirty="0">
                <a:solidFill>
                  <a:schemeClr val="tx1">
                    <a:lumMod val="65000"/>
                    <a:lumOff val="35000"/>
                  </a:schemeClr>
                </a:solidFill>
                <a:latin typeface="+mj-ea"/>
                <a:ea typeface="+mj-ea"/>
              </a:endParaRPr>
            </a:p>
          </p:txBody>
        </p:sp>
      </p:grpSp>
      <p:grpSp>
        <p:nvGrpSpPr>
          <p:cNvPr id="8" name="群組 33"/>
          <p:cNvGrpSpPr/>
          <p:nvPr/>
        </p:nvGrpSpPr>
        <p:grpSpPr>
          <a:xfrm>
            <a:off x="251616" y="4581224"/>
            <a:ext cx="2736208" cy="1800104"/>
            <a:chOff x="-180528" y="4725144"/>
            <a:chExt cx="2736208" cy="1800104"/>
          </a:xfrm>
        </p:grpSpPr>
        <p:sp>
          <p:nvSpPr>
            <p:cNvPr id="21" name="文字方塊 20"/>
            <p:cNvSpPr txBox="1"/>
            <p:nvPr/>
          </p:nvSpPr>
          <p:spPr>
            <a:xfrm>
              <a:off x="-180528" y="5661248"/>
              <a:ext cx="864000" cy="864000"/>
            </a:xfrm>
            <a:prstGeom prst="roundRect">
              <a:avLst/>
            </a:prstGeom>
            <a:solidFill>
              <a:schemeClr val="accent3">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互動表演藝術</a:t>
              </a:r>
              <a:endParaRPr lang="zh-TW" altLang="en-US" sz="1350" dirty="0">
                <a:solidFill>
                  <a:schemeClr val="tx1">
                    <a:lumMod val="65000"/>
                    <a:lumOff val="35000"/>
                  </a:schemeClr>
                </a:solidFill>
                <a:latin typeface="+mj-ea"/>
                <a:ea typeface="+mj-ea"/>
              </a:endParaRPr>
            </a:p>
          </p:txBody>
        </p:sp>
        <p:sp>
          <p:nvSpPr>
            <p:cNvPr id="22" name="文字方塊 21"/>
            <p:cNvSpPr txBox="1"/>
            <p:nvPr/>
          </p:nvSpPr>
          <p:spPr>
            <a:xfrm>
              <a:off x="755576" y="4725144"/>
              <a:ext cx="864000" cy="864000"/>
            </a:xfrm>
            <a:prstGeom prst="roundRect">
              <a:avLst/>
            </a:prstGeom>
            <a:solidFill>
              <a:schemeClr val="accent3">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互動</a:t>
              </a:r>
              <a:endParaRPr lang="en-US" altLang="zh-TW" sz="1350" dirty="0" smtClean="0">
                <a:solidFill>
                  <a:schemeClr val="tx1">
                    <a:lumMod val="65000"/>
                    <a:lumOff val="35000"/>
                  </a:schemeClr>
                </a:solidFill>
                <a:latin typeface="+mj-ea"/>
                <a:ea typeface="+mj-ea"/>
              </a:endParaRPr>
            </a:p>
            <a:p>
              <a:pPr algn="ctr"/>
              <a:r>
                <a:rPr lang="zh-TW" altLang="en-US" sz="1350" dirty="0" smtClean="0">
                  <a:solidFill>
                    <a:schemeClr val="tx1">
                      <a:lumMod val="65000"/>
                      <a:lumOff val="35000"/>
                    </a:schemeClr>
                  </a:solidFill>
                  <a:latin typeface="+mj-ea"/>
                  <a:ea typeface="+mj-ea"/>
                </a:rPr>
                <a:t>藝術</a:t>
              </a:r>
              <a:endParaRPr lang="zh-TW" altLang="en-US" sz="1350" dirty="0">
                <a:solidFill>
                  <a:schemeClr val="tx1">
                    <a:lumMod val="65000"/>
                    <a:lumOff val="35000"/>
                  </a:schemeClr>
                </a:solidFill>
                <a:latin typeface="+mj-ea"/>
                <a:ea typeface="+mj-ea"/>
              </a:endParaRPr>
            </a:p>
          </p:txBody>
        </p:sp>
        <p:sp>
          <p:nvSpPr>
            <p:cNvPr id="23" name="文字方塊 22"/>
            <p:cNvSpPr txBox="1"/>
            <p:nvPr/>
          </p:nvSpPr>
          <p:spPr>
            <a:xfrm>
              <a:off x="1691680" y="4725144"/>
              <a:ext cx="864000" cy="864000"/>
            </a:xfrm>
            <a:prstGeom prst="roundRect">
              <a:avLst/>
            </a:prstGeom>
            <a:solidFill>
              <a:schemeClr val="accent3">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數位音樂製作</a:t>
              </a:r>
              <a:endParaRPr lang="zh-TW" altLang="en-US" sz="1350" dirty="0">
                <a:solidFill>
                  <a:schemeClr val="tx1">
                    <a:lumMod val="65000"/>
                    <a:lumOff val="35000"/>
                  </a:schemeClr>
                </a:solidFill>
                <a:latin typeface="+mj-ea"/>
                <a:ea typeface="+mj-ea"/>
              </a:endParaRPr>
            </a:p>
          </p:txBody>
        </p:sp>
        <p:sp>
          <p:nvSpPr>
            <p:cNvPr id="24" name="文字方塊 23"/>
            <p:cNvSpPr txBox="1"/>
            <p:nvPr/>
          </p:nvSpPr>
          <p:spPr>
            <a:xfrm>
              <a:off x="755576" y="5661248"/>
              <a:ext cx="864000" cy="864000"/>
            </a:xfrm>
            <a:prstGeom prst="roundRect">
              <a:avLst/>
            </a:prstGeom>
            <a:solidFill>
              <a:schemeClr val="accent3">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互動</a:t>
              </a:r>
              <a:endParaRPr lang="en-US" altLang="zh-TW" sz="1350" dirty="0" smtClean="0">
                <a:solidFill>
                  <a:schemeClr val="tx1">
                    <a:lumMod val="65000"/>
                    <a:lumOff val="35000"/>
                  </a:schemeClr>
                </a:solidFill>
                <a:latin typeface="+mj-ea"/>
                <a:ea typeface="+mj-ea"/>
              </a:endParaRPr>
            </a:p>
            <a:p>
              <a:pPr algn="ctr"/>
              <a:r>
                <a:rPr lang="zh-TW" altLang="en-US" sz="1350" dirty="0" smtClean="0">
                  <a:solidFill>
                    <a:schemeClr val="tx1">
                      <a:lumMod val="65000"/>
                      <a:lumOff val="35000"/>
                    </a:schemeClr>
                  </a:solidFill>
                  <a:latin typeface="+mj-ea"/>
                  <a:ea typeface="+mj-ea"/>
                </a:rPr>
                <a:t>音樂</a:t>
              </a:r>
              <a:endParaRPr lang="zh-TW" altLang="en-US" sz="1350" dirty="0">
                <a:solidFill>
                  <a:schemeClr val="tx1">
                    <a:lumMod val="65000"/>
                    <a:lumOff val="35000"/>
                  </a:schemeClr>
                </a:solidFill>
                <a:latin typeface="+mj-ea"/>
                <a:ea typeface="+mj-ea"/>
              </a:endParaRPr>
            </a:p>
          </p:txBody>
        </p:sp>
        <p:sp>
          <p:nvSpPr>
            <p:cNvPr id="25" name="文字方塊 24"/>
            <p:cNvSpPr txBox="1"/>
            <p:nvPr/>
          </p:nvSpPr>
          <p:spPr>
            <a:xfrm>
              <a:off x="1691680" y="5661248"/>
              <a:ext cx="864000" cy="864000"/>
            </a:xfrm>
            <a:prstGeom prst="roundRect">
              <a:avLst/>
            </a:prstGeom>
            <a:solidFill>
              <a:schemeClr val="accent3">
                <a:lumMod val="40000"/>
                <a:lumOff val="60000"/>
              </a:schemeClr>
            </a:solid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數位</a:t>
              </a:r>
              <a:endParaRPr lang="en-US" altLang="zh-TW" sz="1350" dirty="0" smtClean="0">
                <a:solidFill>
                  <a:schemeClr val="tx1">
                    <a:lumMod val="65000"/>
                    <a:lumOff val="35000"/>
                  </a:schemeClr>
                </a:solidFill>
                <a:latin typeface="+mj-ea"/>
                <a:ea typeface="+mj-ea"/>
              </a:endParaRPr>
            </a:p>
            <a:p>
              <a:pPr algn="ctr"/>
              <a:r>
                <a:rPr lang="zh-TW" altLang="en-US" sz="1350" dirty="0" smtClean="0">
                  <a:solidFill>
                    <a:schemeClr val="tx1">
                      <a:lumMod val="65000"/>
                      <a:lumOff val="35000"/>
                    </a:schemeClr>
                  </a:solidFill>
                  <a:latin typeface="+mj-ea"/>
                  <a:ea typeface="+mj-ea"/>
                </a:rPr>
                <a:t>藝術</a:t>
              </a:r>
              <a:endParaRPr lang="zh-TW" altLang="en-US" sz="1350" dirty="0">
                <a:solidFill>
                  <a:schemeClr val="tx1">
                    <a:lumMod val="65000"/>
                    <a:lumOff val="35000"/>
                  </a:schemeClr>
                </a:solidFill>
                <a:latin typeface="+mj-ea"/>
                <a:ea typeface="+mj-ea"/>
              </a:endParaRPr>
            </a:p>
          </p:txBody>
        </p:sp>
      </p:grpSp>
      <p:grpSp>
        <p:nvGrpSpPr>
          <p:cNvPr id="10" name="群組 30"/>
          <p:cNvGrpSpPr/>
          <p:nvPr/>
        </p:nvGrpSpPr>
        <p:grpSpPr>
          <a:xfrm>
            <a:off x="755576" y="2348976"/>
            <a:ext cx="1800104" cy="1800104"/>
            <a:chOff x="755576" y="2852936"/>
            <a:chExt cx="1800104" cy="1800104"/>
          </a:xfrm>
          <a:solidFill>
            <a:schemeClr val="accent6">
              <a:lumMod val="40000"/>
              <a:lumOff val="60000"/>
            </a:schemeClr>
          </a:solidFill>
        </p:grpSpPr>
        <p:sp>
          <p:nvSpPr>
            <p:cNvPr id="26" name="文字方塊 25"/>
            <p:cNvSpPr txBox="1"/>
            <p:nvPr/>
          </p:nvSpPr>
          <p:spPr>
            <a:xfrm>
              <a:off x="755576" y="2852936"/>
              <a:ext cx="864000" cy="864000"/>
            </a:xfrm>
            <a:prstGeom prst="roundRect">
              <a:avLst/>
            </a:prstGeom>
            <a:grp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智慧居家設計與規劃</a:t>
              </a:r>
              <a:endParaRPr lang="zh-TW" altLang="en-US" sz="1350" dirty="0">
                <a:solidFill>
                  <a:schemeClr val="tx1">
                    <a:lumMod val="65000"/>
                    <a:lumOff val="35000"/>
                  </a:schemeClr>
                </a:solidFill>
                <a:latin typeface="+mj-ea"/>
                <a:ea typeface="+mj-ea"/>
              </a:endParaRPr>
            </a:p>
          </p:txBody>
        </p:sp>
        <p:sp>
          <p:nvSpPr>
            <p:cNvPr id="27" name="文字方塊 26"/>
            <p:cNvSpPr txBox="1"/>
            <p:nvPr/>
          </p:nvSpPr>
          <p:spPr>
            <a:xfrm>
              <a:off x="1691680" y="2852936"/>
              <a:ext cx="864000" cy="864000"/>
            </a:xfrm>
            <a:prstGeom prst="roundRect">
              <a:avLst/>
            </a:prstGeom>
            <a:grp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空間互動感知</a:t>
              </a:r>
              <a:endParaRPr lang="zh-TW" altLang="en-US" sz="1350" dirty="0">
                <a:solidFill>
                  <a:schemeClr val="tx1">
                    <a:lumMod val="65000"/>
                    <a:lumOff val="35000"/>
                  </a:schemeClr>
                </a:solidFill>
                <a:latin typeface="+mj-ea"/>
                <a:ea typeface="+mj-ea"/>
              </a:endParaRPr>
            </a:p>
          </p:txBody>
        </p:sp>
        <p:sp>
          <p:nvSpPr>
            <p:cNvPr id="28" name="文字方塊 27"/>
            <p:cNvSpPr txBox="1"/>
            <p:nvPr/>
          </p:nvSpPr>
          <p:spPr>
            <a:xfrm>
              <a:off x="755576" y="3789040"/>
              <a:ext cx="864000" cy="864000"/>
            </a:xfrm>
            <a:prstGeom prst="roundRect">
              <a:avLst/>
            </a:prstGeom>
            <a:grp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30" dirty="0" smtClean="0">
                  <a:solidFill>
                    <a:schemeClr val="tx1">
                      <a:lumMod val="65000"/>
                      <a:lumOff val="35000"/>
                    </a:schemeClr>
                  </a:solidFill>
                  <a:latin typeface="+mj-ea"/>
                  <a:ea typeface="+mj-ea"/>
                </a:rPr>
                <a:t>數位輔助光環境模擬與分析</a:t>
              </a:r>
              <a:endParaRPr lang="zh-TW" altLang="en-US" sz="1330" dirty="0">
                <a:solidFill>
                  <a:schemeClr val="tx1">
                    <a:lumMod val="65000"/>
                    <a:lumOff val="35000"/>
                  </a:schemeClr>
                </a:solidFill>
                <a:latin typeface="+mj-ea"/>
                <a:ea typeface="+mj-ea"/>
              </a:endParaRPr>
            </a:p>
          </p:txBody>
        </p:sp>
        <p:sp>
          <p:nvSpPr>
            <p:cNvPr id="29" name="文字方塊 28"/>
            <p:cNvSpPr txBox="1">
              <a:spLocks/>
            </p:cNvSpPr>
            <p:nvPr/>
          </p:nvSpPr>
          <p:spPr>
            <a:xfrm>
              <a:off x="1691680" y="3789040"/>
              <a:ext cx="864000" cy="864000"/>
            </a:xfrm>
            <a:prstGeom prst="roundRect">
              <a:avLst/>
            </a:prstGeom>
            <a:grpFill/>
            <a:ln w="28575"/>
            <a:effectLst/>
          </p:spPr>
          <p:style>
            <a:lnRef idx="3">
              <a:schemeClr val="lt1"/>
            </a:lnRef>
            <a:fillRef idx="1">
              <a:schemeClr val="accent1"/>
            </a:fillRef>
            <a:effectRef idx="1">
              <a:schemeClr val="accent1"/>
            </a:effectRef>
            <a:fontRef idx="minor">
              <a:schemeClr val="lt1"/>
            </a:fontRef>
          </p:style>
          <p:txBody>
            <a:bodyPr wrap="square" rtlCol="0" anchor="ctr">
              <a:noAutofit/>
            </a:bodyPr>
            <a:lstStyle/>
            <a:p>
              <a:pPr algn="ctr"/>
              <a:r>
                <a:rPr lang="zh-TW" altLang="en-US" sz="1350" dirty="0" smtClean="0">
                  <a:solidFill>
                    <a:schemeClr val="tx1">
                      <a:lumMod val="65000"/>
                      <a:lumOff val="35000"/>
                    </a:schemeClr>
                  </a:solidFill>
                  <a:latin typeface="+mj-ea"/>
                  <a:ea typeface="+mj-ea"/>
                </a:rPr>
                <a:t>虛擬與</a:t>
              </a:r>
              <a:endParaRPr lang="en-US" altLang="zh-TW" sz="1350" dirty="0" smtClean="0">
                <a:solidFill>
                  <a:schemeClr val="tx1">
                    <a:lumMod val="65000"/>
                    <a:lumOff val="35000"/>
                  </a:schemeClr>
                </a:solidFill>
                <a:latin typeface="+mj-ea"/>
                <a:ea typeface="+mj-ea"/>
              </a:endParaRPr>
            </a:p>
            <a:p>
              <a:pPr algn="ctr"/>
              <a:r>
                <a:rPr lang="zh-TW" altLang="en-US" sz="1350" dirty="0" smtClean="0">
                  <a:solidFill>
                    <a:schemeClr val="tx1">
                      <a:lumMod val="65000"/>
                      <a:lumOff val="35000"/>
                    </a:schemeClr>
                  </a:solidFill>
                  <a:latin typeface="+mj-ea"/>
                  <a:ea typeface="+mj-ea"/>
                </a:rPr>
                <a:t>網路空間</a:t>
              </a:r>
              <a:endParaRPr lang="zh-TW" altLang="en-US" sz="1350" dirty="0">
                <a:solidFill>
                  <a:schemeClr val="tx1">
                    <a:lumMod val="65000"/>
                    <a:lumOff val="35000"/>
                  </a:schemeClr>
                </a:solidFill>
                <a:latin typeface="+mj-ea"/>
                <a:ea typeface="+mj-ea"/>
              </a:endParaRPr>
            </a:p>
          </p:txBody>
        </p:sp>
      </p:grpSp>
      <p:sp>
        <p:nvSpPr>
          <p:cNvPr id="30" name="投影片編號版面配置區 29"/>
          <p:cNvSpPr>
            <a:spLocks noGrp="1"/>
          </p:cNvSpPr>
          <p:nvPr>
            <p:ph type="sldNum" sz="quarter" idx="11"/>
          </p:nvPr>
        </p:nvSpPr>
        <p:spPr/>
        <p:txBody>
          <a:bodyPr/>
          <a:lstStyle/>
          <a:p>
            <a:pPr>
              <a:defRPr/>
            </a:pPr>
            <a:fld id="{D02F24DD-2813-42E1-A04B-D42CDFB3C870}" type="slidenum">
              <a:rPr lang="zh-TW" altLang="en-US" smtClean="0"/>
              <a:pPr>
                <a:defRPr/>
              </a:pPr>
              <a:t>50</a:t>
            </a:fld>
            <a:endParaRPr lang="zh-TW" altLang="en-US"/>
          </a:p>
        </p:txBody>
      </p:sp>
    </p:spTree>
    <p:extLst>
      <p:ext uri="{BB962C8B-B14F-4D97-AF65-F5344CB8AC3E}">
        <p14:creationId xmlns:p14="http://schemas.microsoft.com/office/powerpoint/2010/main" xmlns="" val="27071575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接點 1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51</a:t>
            </a:fld>
            <a:endParaRPr lang="zh-TW" altLang="en-US"/>
          </a:p>
        </p:txBody>
      </p:sp>
      <p:sp>
        <p:nvSpPr>
          <p:cNvPr id="5" name="文字方塊 12"/>
          <p:cNvSpPr txBox="1">
            <a:spLocks noChangeArrowheads="1"/>
          </p:cNvSpPr>
          <p:nvPr/>
        </p:nvSpPr>
        <p:spPr bwMode="auto">
          <a:xfrm>
            <a:off x="0" y="115888"/>
            <a:ext cx="7667625"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互動所重要研發成果</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6" name="矩形 5"/>
          <p:cNvSpPr/>
          <p:nvPr/>
        </p:nvSpPr>
        <p:spPr>
          <a:xfrm>
            <a:off x="395536" y="2780928"/>
            <a:ext cx="3295717"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600" dirty="0">
                <a:solidFill>
                  <a:schemeClr val="dk1"/>
                </a:solidFill>
                <a:latin typeface="標楷體" pitchFamily="65" charset="-120"/>
                <a:ea typeface="標楷體" pitchFamily="65" charset="-120"/>
              </a:rPr>
              <a:t>經濟部</a:t>
            </a:r>
            <a:r>
              <a:rPr lang="zh-TW" altLang="zh-TW" sz="1600" dirty="0" smtClean="0">
                <a:solidFill>
                  <a:schemeClr val="dk1"/>
                </a:solidFill>
                <a:latin typeface="標楷體" pitchFamily="65" charset="-120"/>
                <a:ea typeface="標楷體" pitchFamily="65" charset="-120"/>
              </a:rPr>
              <a:t>工業局「</a:t>
            </a:r>
            <a:r>
              <a:rPr lang="zh-TW" altLang="zh-TW" sz="1600" dirty="0">
                <a:solidFill>
                  <a:schemeClr val="dk1"/>
                </a:solidFill>
                <a:latin typeface="標楷體" pitchFamily="65" charset="-120"/>
                <a:ea typeface="標楷體" pitchFamily="65" charset="-120"/>
              </a:rPr>
              <a:t>應用物件偵測與圖形辦識於積木互動展示之研發計畫</a:t>
            </a:r>
            <a:r>
              <a:rPr lang="zh-TW" altLang="zh-TW" sz="1600" dirty="0" smtClean="0">
                <a:solidFill>
                  <a:schemeClr val="dk1"/>
                </a:solidFill>
                <a:latin typeface="標楷體" pitchFamily="65" charset="-120"/>
                <a:ea typeface="標楷體" pitchFamily="65" charset="-120"/>
              </a:rPr>
              <a:t>」</a:t>
            </a:r>
            <a:r>
              <a:rPr lang="en-US" altLang="zh-TW" sz="1600" dirty="0" smtClean="0">
                <a:solidFill>
                  <a:schemeClr val="dk1"/>
                </a:solidFill>
                <a:latin typeface="標楷體" pitchFamily="65" charset="-120"/>
                <a:ea typeface="標楷體" pitchFamily="65" charset="-120"/>
              </a:rPr>
              <a:t>2009/04/30—2009/12/10</a:t>
            </a:r>
            <a:endParaRPr lang="zh-TW" altLang="en-US" sz="1600" dirty="0">
              <a:solidFill>
                <a:schemeClr val="dk1"/>
              </a:solidFill>
              <a:latin typeface="標楷體" pitchFamily="65" charset="-120"/>
              <a:ea typeface="標楷體" pitchFamily="65" charset="-120"/>
            </a:endParaRPr>
          </a:p>
        </p:txBody>
      </p:sp>
      <p:pic>
        <p:nvPicPr>
          <p:cNvPr id="7" name="Picture 6"/>
          <p:cNvPicPr>
            <a:picLocks noChangeAspect="1" noChangeArrowheads="1"/>
          </p:cNvPicPr>
          <p:nvPr/>
        </p:nvPicPr>
        <p:blipFill>
          <a:blip r:embed="rId3" cstate="email"/>
          <a:srcRect/>
          <a:stretch>
            <a:fillRect/>
          </a:stretch>
        </p:blipFill>
        <p:spPr bwMode="auto">
          <a:xfrm>
            <a:off x="1853651" y="1625625"/>
            <a:ext cx="1446212" cy="1117600"/>
          </a:xfrm>
          <a:prstGeom prst="rect">
            <a:avLst/>
          </a:prstGeom>
          <a:noFill/>
          <a:ln w="9525">
            <a:noFill/>
            <a:miter lim="800000"/>
            <a:headEnd/>
            <a:tailEnd/>
          </a:ln>
        </p:spPr>
      </p:pic>
      <p:pic>
        <p:nvPicPr>
          <p:cNvPr id="8" name="Picture 7"/>
          <p:cNvPicPr>
            <a:picLocks noChangeAspect="1" noChangeArrowheads="1"/>
          </p:cNvPicPr>
          <p:nvPr/>
        </p:nvPicPr>
        <p:blipFill>
          <a:blip r:embed="rId4" cstate="email"/>
          <a:srcRect/>
          <a:stretch>
            <a:fillRect/>
          </a:stretch>
        </p:blipFill>
        <p:spPr bwMode="auto">
          <a:xfrm>
            <a:off x="3299863" y="1606423"/>
            <a:ext cx="1536700" cy="1117600"/>
          </a:xfrm>
          <a:prstGeom prst="rect">
            <a:avLst/>
          </a:prstGeom>
          <a:noFill/>
          <a:ln w="9525">
            <a:noFill/>
            <a:miter lim="800000"/>
            <a:headEnd/>
            <a:tailEnd/>
          </a:ln>
        </p:spPr>
      </p:pic>
      <p:pic>
        <p:nvPicPr>
          <p:cNvPr id="9" name="Picture 10"/>
          <p:cNvPicPr>
            <a:picLocks noChangeAspect="1" noChangeArrowheads="1"/>
          </p:cNvPicPr>
          <p:nvPr/>
        </p:nvPicPr>
        <p:blipFill>
          <a:blip r:embed="rId5" cstate="email"/>
          <a:srcRect/>
          <a:stretch>
            <a:fillRect/>
          </a:stretch>
        </p:blipFill>
        <p:spPr bwMode="auto">
          <a:xfrm>
            <a:off x="358226" y="1628800"/>
            <a:ext cx="1495425" cy="1114425"/>
          </a:xfrm>
          <a:prstGeom prst="rect">
            <a:avLst/>
          </a:prstGeom>
          <a:noFill/>
          <a:ln w="9525">
            <a:noFill/>
            <a:miter lim="800000"/>
            <a:headEnd/>
            <a:tailEnd/>
          </a:ln>
        </p:spPr>
      </p:pic>
      <p:sp>
        <p:nvSpPr>
          <p:cNvPr id="10" name="矩形 9"/>
          <p:cNvSpPr/>
          <p:nvPr/>
        </p:nvSpPr>
        <p:spPr>
          <a:xfrm>
            <a:off x="463187" y="4869160"/>
            <a:ext cx="3295717"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dk1"/>
                </a:solidFill>
                <a:latin typeface="標楷體" pitchFamily="65" charset="-120"/>
                <a:ea typeface="標楷體" pitchFamily="65" charset="-120"/>
              </a:rPr>
              <a:t>國科會</a:t>
            </a:r>
            <a:r>
              <a:rPr lang="zh-TW" altLang="zh-TW" sz="1600" dirty="0" smtClean="0">
                <a:solidFill>
                  <a:schemeClr val="dk1"/>
                </a:solidFill>
                <a:latin typeface="標楷體" pitchFamily="65" charset="-120"/>
                <a:ea typeface="標楷體" pitchFamily="65" charset="-120"/>
              </a:rPr>
              <a:t>「</a:t>
            </a:r>
            <a:r>
              <a:rPr lang="zh-TW" altLang="zh-TW" sz="1600" dirty="0">
                <a:solidFill>
                  <a:schemeClr val="dk1"/>
                </a:solidFill>
                <a:latin typeface="標楷體" pitchFamily="65" charset="-120"/>
                <a:ea typeface="標楷體" pitchFamily="65" charset="-120"/>
              </a:rPr>
              <a:t>科普活動：應用互動教具推廣幼兒科普知識</a:t>
            </a:r>
            <a:r>
              <a:rPr lang="zh-TW" altLang="zh-TW" sz="1600" dirty="0" smtClean="0">
                <a:solidFill>
                  <a:schemeClr val="dk1"/>
                </a:solidFill>
                <a:latin typeface="標楷體" pitchFamily="65" charset="-120"/>
                <a:ea typeface="標楷體" pitchFamily="65" charset="-120"/>
              </a:rPr>
              <a:t>學習計畫」</a:t>
            </a:r>
            <a:endParaRPr lang="zh-TW" altLang="en-US" sz="1600" dirty="0">
              <a:latin typeface="標楷體" pitchFamily="65" charset="-120"/>
              <a:ea typeface="標楷體" pitchFamily="65" charset="-120"/>
            </a:endParaRPr>
          </a:p>
          <a:p>
            <a:pPr algn="ctr"/>
            <a:r>
              <a:rPr lang="en-US" altLang="zh-TW" sz="1600" dirty="0" smtClean="0">
                <a:solidFill>
                  <a:schemeClr val="dk1"/>
                </a:solidFill>
                <a:latin typeface="標楷體" pitchFamily="65" charset="-120"/>
                <a:ea typeface="標楷體" pitchFamily="65" charset="-120"/>
              </a:rPr>
              <a:t>2010/06/01—2011/07/31</a:t>
            </a:r>
            <a:endParaRPr lang="zh-TW" altLang="en-US" sz="1600" dirty="0">
              <a:solidFill>
                <a:schemeClr val="dk1"/>
              </a:solidFill>
              <a:latin typeface="標楷體" pitchFamily="65" charset="-120"/>
              <a:ea typeface="標楷體" pitchFamily="65" charset="-120"/>
            </a:endParaRPr>
          </a:p>
        </p:txBody>
      </p:sp>
      <p:pic>
        <p:nvPicPr>
          <p:cNvPr id="11" name="Picture 11"/>
          <p:cNvPicPr>
            <a:picLocks noChangeAspect="1" noChangeArrowheads="1"/>
          </p:cNvPicPr>
          <p:nvPr/>
        </p:nvPicPr>
        <p:blipFill>
          <a:blip r:embed="rId6" cstate="email"/>
          <a:srcRect/>
          <a:stretch>
            <a:fillRect/>
          </a:stretch>
        </p:blipFill>
        <p:spPr bwMode="auto">
          <a:xfrm>
            <a:off x="524147" y="3716635"/>
            <a:ext cx="1657350" cy="1152525"/>
          </a:xfrm>
          <a:prstGeom prst="rect">
            <a:avLst/>
          </a:prstGeom>
          <a:noFill/>
          <a:ln w="9525">
            <a:noFill/>
            <a:miter lim="800000"/>
            <a:headEnd/>
            <a:tailEnd/>
          </a:ln>
        </p:spPr>
      </p:pic>
      <p:pic>
        <p:nvPicPr>
          <p:cNvPr id="12" name="Picture 13"/>
          <p:cNvPicPr>
            <a:picLocks noChangeAspect="1" noChangeArrowheads="1"/>
          </p:cNvPicPr>
          <p:nvPr/>
        </p:nvPicPr>
        <p:blipFill>
          <a:blip r:embed="rId7" cstate="email"/>
          <a:srcRect/>
          <a:stretch>
            <a:fillRect/>
          </a:stretch>
        </p:blipFill>
        <p:spPr bwMode="auto">
          <a:xfrm>
            <a:off x="2195736" y="3716636"/>
            <a:ext cx="1716512" cy="1150710"/>
          </a:xfrm>
          <a:prstGeom prst="rect">
            <a:avLst/>
          </a:prstGeom>
          <a:noFill/>
          <a:ln w="9525">
            <a:noFill/>
            <a:miter lim="800000"/>
            <a:headEnd/>
            <a:tailEnd/>
          </a:ln>
        </p:spPr>
      </p:pic>
      <p:sp>
        <p:nvSpPr>
          <p:cNvPr id="13" name="矩形 12"/>
          <p:cNvSpPr/>
          <p:nvPr/>
        </p:nvSpPr>
        <p:spPr>
          <a:xfrm>
            <a:off x="5076056" y="2744916"/>
            <a:ext cx="3816424"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dk1"/>
                </a:solidFill>
                <a:latin typeface="標楷體" pitchFamily="65" charset="-120"/>
                <a:ea typeface="標楷體" pitchFamily="65" charset="-120"/>
              </a:rPr>
              <a:t>國科會「</a:t>
            </a:r>
            <a:r>
              <a:rPr lang="zh-TW" altLang="en-US" sz="1600" dirty="0">
                <a:solidFill>
                  <a:schemeClr val="dk1"/>
                </a:solidFill>
                <a:latin typeface="標楷體" pitchFamily="65" charset="-120"/>
                <a:ea typeface="標楷體" pitchFamily="65" charset="-120"/>
              </a:rPr>
              <a:t>無線行動裝置在幼兒園創新教學之數位內容設計」的開發</a:t>
            </a:r>
          </a:p>
          <a:p>
            <a:pPr algn="ctr"/>
            <a:r>
              <a:rPr lang="en-US" altLang="zh-TW" sz="1600" dirty="0" smtClean="0">
                <a:solidFill>
                  <a:schemeClr val="dk1"/>
                </a:solidFill>
                <a:latin typeface="標楷體" pitchFamily="65" charset="-120"/>
                <a:ea typeface="標楷體" pitchFamily="65" charset="-120"/>
              </a:rPr>
              <a:t>2010/09/01—2011/05/31</a:t>
            </a:r>
            <a:endParaRPr lang="zh-TW" altLang="en-US" sz="1600" dirty="0">
              <a:solidFill>
                <a:schemeClr val="dk1"/>
              </a:solidFill>
              <a:latin typeface="標楷體" pitchFamily="65" charset="-120"/>
              <a:ea typeface="標楷體" pitchFamily="65" charset="-120"/>
            </a:endParaRPr>
          </a:p>
        </p:txBody>
      </p:sp>
      <p:pic>
        <p:nvPicPr>
          <p:cNvPr id="14" name="圖片 14"/>
          <p:cNvPicPr>
            <a:picLocks noChangeAspect="1" noChangeArrowheads="1"/>
          </p:cNvPicPr>
          <p:nvPr/>
        </p:nvPicPr>
        <p:blipFill>
          <a:blip r:embed="rId8" cstate="email"/>
          <a:srcRect/>
          <a:stretch>
            <a:fillRect/>
          </a:stretch>
        </p:blipFill>
        <p:spPr bwMode="auto">
          <a:xfrm>
            <a:off x="5433020" y="1556792"/>
            <a:ext cx="1526448" cy="1129131"/>
          </a:xfrm>
          <a:prstGeom prst="rect">
            <a:avLst/>
          </a:prstGeom>
          <a:noFill/>
          <a:ln w="9525">
            <a:noFill/>
            <a:miter lim="800000"/>
            <a:headEnd/>
            <a:tailEnd/>
          </a:ln>
        </p:spPr>
      </p:pic>
      <p:pic>
        <p:nvPicPr>
          <p:cNvPr id="15" name="圖片 15"/>
          <p:cNvPicPr>
            <a:picLocks noChangeAspect="1" noChangeArrowheads="1"/>
          </p:cNvPicPr>
          <p:nvPr/>
        </p:nvPicPr>
        <p:blipFill>
          <a:blip r:embed="rId9" cstate="email"/>
          <a:srcRect/>
          <a:stretch>
            <a:fillRect/>
          </a:stretch>
        </p:blipFill>
        <p:spPr bwMode="auto">
          <a:xfrm>
            <a:off x="6948264" y="1556792"/>
            <a:ext cx="1477833" cy="1129131"/>
          </a:xfrm>
          <a:prstGeom prst="rect">
            <a:avLst/>
          </a:prstGeom>
          <a:noFill/>
          <a:ln w="9525">
            <a:noFill/>
            <a:miter lim="800000"/>
            <a:headEnd/>
            <a:tailEnd/>
          </a:ln>
        </p:spPr>
      </p:pic>
      <p:pic>
        <p:nvPicPr>
          <p:cNvPr id="16" name="圖片 15" descr="畫面剪輯"/>
          <p:cNvPicPr>
            <a:picLocks noChangeAspect="1"/>
          </p:cNvPicPr>
          <p:nvPr/>
        </p:nvPicPr>
        <p:blipFill>
          <a:blip r:embed="rId10" cstate="email">
            <a:extLst>
              <a:ext uri="{28A0092B-C50C-407E-A947-70E740481C1C}">
                <a14:useLocalDpi xmlns:a14="http://schemas.microsoft.com/office/drawing/2010/main" xmlns="" val="0"/>
              </a:ext>
            </a:extLst>
          </a:blip>
          <a:stretch>
            <a:fillRect/>
          </a:stretch>
        </p:blipFill>
        <p:spPr>
          <a:xfrm>
            <a:off x="4660659" y="3667741"/>
            <a:ext cx="3295717" cy="1993507"/>
          </a:xfrm>
          <a:prstGeom prst="rect">
            <a:avLst/>
          </a:prstGeom>
        </p:spPr>
      </p:pic>
      <p:sp>
        <p:nvSpPr>
          <p:cNvPr id="17" name="矩形 16"/>
          <p:cNvSpPr/>
          <p:nvPr/>
        </p:nvSpPr>
        <p:spPr>
          <a:xfrm>
            <a:off x="4651734" y="5696138"/>
            <a:ext cx="347221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latin typeface="標楷體" pitchFamily="65" charset="-120"/>
                <a:ea typeface="標楷體" pitchFamily="65" charset="-120"/>
              </a:rPr>
              <a:t>國科會</a:t>
            </a:r>
            <a:r>
              <a:rPr lang="zh-TW" altLang="en-US" sz="1600" dirty="0">
                <a:solidFill>
                  <a:schemeClr val="tx1"/>
                </a:solidFill>
                <a:latin typeface="標楷體" pitchFamily="65" charset="-120"/>
                <a:ea typeface="標楷體" pitchFamily="65" charset="-120"/>
              </a:rPr>
              <a:t>「高齡者智慧型輕量移動載具之研發</a:t>
            </a:r>
            <a:r>
              <a:rPr lang="zh-TW" altLang="en-US" sz="1600" dirty="0" smtClean="0">
                <a:solidFill>
                  <a:schemeClr val="tx1"/>
                </a:solidFill>
                <a:latin typeface="標楷體" pitchFamily="65" charset="-120"/>
                <a:ea typeface="標楷體" pitchFamily="65" charset="-120"/>
              </a:rPr>
              <a:t>」</a:t>
            </a:r>
            <a:r>
              <a:rPr lang="en-US" altLang="zh-TW" sz="1600" dirty="0" smtClean="0">
                <a:solidFill>
                  <a:schemeClr val="tx1"/>
                </a:solidFill>
                <a:latin typeface="標楷體" pitchFamily="65" charset="-120"/>
                <a:ea typeface="標楷體" pitchFamily="65" charset="-120"/>
              </a:rPr>
              <a:t>2009/1001—2012/01/31</a:t>
            </a:r>
            <a:endParaRPr lang="zh-TW" altLang="en-US" sz="1600"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xmlns="" val="37461413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13314" name="內容版面配置區 1"/>
          <p:cNvPicPr>
            <a:picLocks noGrp="1" noChangeAspect="1"/>
          </p:cNvPicPr>
          <p:nvPr>
            <p:ph idx="1"/>
          </p:nvPr>
        </p:nvPicPr>
        <p:blipFill>
          <a:blip r:embed="rId3" cstate="email"/>
          <a:srcRect/>
          <a:stretch>
            <a:fillRect/>
          </a:stretch>
        </p:blipFill>
        <p:spPr>
          <a:xfrm>
            <a:off x="294888" y="1484784"/>
            <a:ext cx="1944753" cy="1458162"/>
          </a:xfrm>
        </p:spPr>
      </p:pic>
      <p:sp>
        <p:nvSpPr>
          <p:cNvPr id="5" name="投影片編號版面配置區 4"/>
          <p:cNvSpPr>
            <a:spLocks noGrp="1"/>
          </p:cNvSpPr>
          <p:nvPr>
            <p:ph type="sldNum" sz="quarter" idx="4294967295"/>
          </p:nvPr>
        </p:nvSpPr>
        <p:spPr>
          <a:xfrm>
            <a:off x="6553200" y="6356350"/>
            <a:ext cx="2133600" cy="365125"/>
          </a:xfrm>
          <a:prstGeom prst="rect">
            <a:avLst/>
          </a:prstGeom>
        </p:spPr>
        <p:txBody>
          <a:bodyPr/>
          <a:lstStyle/>
          <a:p>
            <a:pPr>
              <a:defRPr/>
            </a:pPr>
            <a:fld id="{5EF444C4-7C31-4C2C-95CC-2FF39568E516}" type="slidenum">
              <a:rPr lang="zh-TW" altLang="en-US" smtClean="0"/>
              <a:pPr>
                <a:defRPr/>
              </a:pPr>
              <a:t>52</a:t>
            </a:fld>
            <a:endParaRPr lang="zh-TW" altLang="en-US"/>
          </a:p>
        </p:txBody>
      </p:sp>
      <p:sp>
        <p:nvSpPr>
          <p:cNvPr id="13317" name="文字方塊 12"/>
          <p:cNvSpPr txBox="1">
            <a:spLocks noChangeArrowheads="1"/>
          </p:cNvSpPr>
          <p:nvPr/>
        </p:nvSpPr>
        <p:spPr bwMode="auto">
          <a:xfrm>
            <a:off x="0" y="115888"/>
            <a:ext cx="7667625" cy="1077218"/>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互動所重要研發</a:t>
            </a:r>
            <a:r>
              <a:rPr lang="zh-TW" altLang="en-US" sz="4000" dirty="0" smtClean="0">
                <a:latin typeface="標楷體" pitchFamily="65" charset="-120"/>
                <a:ea typeface="標楷體" pitchFamily="65" charset="-120"/>
              </a:rPr>
              <a:t>成果</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產學合作</a:t>
            </a:r>
            <a:r>
              <a:rPr lang="en-US" altLang="zh-TW" sz="4000" dirty="0" smtClean="0">
                <a:latin typeface="標楷體" pitchFamily="65" charset="-120"/>
                <a:ea typeface="標楷體" pitchFamily="65" charset="-120"/>
              </a:rPr>
              <a:t>)</a:t>
            </a:r>
          </a:p>
          <a:p>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13318" name="圖片 2"/>
          <p:cNvPicPr>
            <a:picLocks noChangeAspect="1"/>
          </p:cNvPicPr>
          <p:nvPr/>
        </p:nvPicPr>
        <p:blipFill>
          <a:blip r:embed="rId4" cstate="email"/>
          <a:srcRect/>
          <a:stretch>
            <a:fillRect/>
          </a:stretch>
        </p:blipFill>
        <p:spPr bwMode="auto">
          <a:xfrm>
            <a:off x="2195736" y="1484784"/>
            <a:ext cx="1944216" cy="1458162"/>
          </a:xfrm>
          <a:prstGeom prst="rect">
            <a:avLst/>
          </a:prstGeom>
          <a:noFill/>
          <a:ln w="9525">
            <a:noFill/>
            <a:miter lim="800000"/>
            <a:headEnd/>
            <a:tailEnd/>
          </a:ln>
        </p:spPr>
      </p:pic>
      <p:pic>
        <p:nvPicPr>
          <p:cNvPr id="13319" name="Picture 7" descr="1117-14-1"/>
          <p:cNvPicPr>
            <a:picLocks noChangeAspect="1" noChangeArrowheads="1"/>
          </p:cNvPicPr>
          <p:nvPr/>
        </p:nvPicPr>
        <p:blipFill>
          <a:blip r:embed="rId5" cstate="email"/>
          <a:srcRect/>
          <a:stretch>
            <a:fillRect/>
          </a:stretch>
        </p:blipFill>
        <p:spPr bwMode="auto">
          <a:xfrm>
            <a:off x="4067944" y="3789040"/>
            <a:ext cx="2336800" cy="1335088"/>
          </a:xfrm>
          <a:prstGeom prst="rect">
            <a:avLst/>
          </a:prstGeom>
          <a:noFill/>
          <a:ln w="9525">
            <a:noFill/>
            <a:miter lim="800000"/>
            <a:headEnd/>
            <a:tailEnd/>
          </a:ln>
        </p:spPr>
      </p:pic>
      <p:pic>
        <p:nvPicPr>
          <p:cNvPr id="13320" name="Picture 8" descr="1125-17-2"/>
          <p:cNvPicPr>
            <a:picLocks noChangeAspect="1" noChangeArrowheads="1"/>
          </p:cNvPicPr>
          <p:nvPr/>
        </p:nvPicPr>
        <p:blipFill>
          <a:blip r:embed="rId6" cstate="email"/>
          <a:srcRect/>
          <a:stretch>
            <a:fillRect/>
          </a:stretch>
        </p:blipFill>
        <p:spPr bwMode="auto">
          <a:xfrm>
            <a:off x="6404744" y="3789040"/>
            <a:ext cx="2336800" cy="1335088"/>
          </a:xfrm>
          <a:prstGeom prst="rect">
            <a:avLst/>
          </a:prstGeom>
          <a:noFill/>
          <a:ln w="9525">
            <a:noFill/>
            <a:miter lim="800000"/>
            <a:headEnd/>
            <a:tailEnd/>
          </a:ln>
        </p:spPr>
      </p:pic>
      <p:sp>
        <p:nvSpPr>
          <p:cNvPr id="13321" name="矩形 5"/>
          <p:cNvSpPr>
            <a:spLocks noChangeArrowheads="1"/>
          </p:cNvSpPr>
          <p:nvPr/>
        </p:nvSpPr>
        <p:spPr bwMode="auto">
          <a:xfrm>
            <a:off x="3995936" y="5229200"/>
            <a:ext cx="3775393" cy="584775"/>
          </a:xfrm>
          <a:prstGeom prst="rect">
            <a:avLst/>
          </a:prstGeom>
          <a:noFill/>
          <a:ln w="9525">
            <a:noFill/>
            <a:miter lim="800000"/>
            <a:headEnd/>
            <a:tailEnd/>
          </a:ln>
        </p:spPr>
        <p:txBody>
          <a:bodyPr wrap="none">
            <a:spAutoFit/>
          </a:bodyPr>
          <a:lstStyle/>
          <a:p>
            <a:r>
              <a:rPr lang="zh-TW" altLang="zh-TW" sz="1600" dirty="0">
                <a:latin typeface="標楷體" pitchFamily="65" charset="-120"/>
                <a:ea typeface="標楷體" pitchFamily="65" charset="-120"/>
              </a:rPr>
              <a:t>工業技術研究院委託學術機構研究</a:t>
            </a:r>
            <a:r>
              <a:rPr lang="en-US" altLang="zh-TW" sz="1600" dirty="0">
                <a:latin typeface="標楷體" pitchFamily="65" charset="-120"/>
                <a:ea typeface="標楷體" pitchFamily="65" charset="-120"/>
              </a:rPr>
              <a:t>: </a:t>
            </a:r>
            <a:endParaRPr lang="en-US" altLang="zh-TW" sz="1600" dirty="0" smtClean="0">
              <a:latin typeface="標楷體" pitchFamily="65" charset="-120"/>
              <a:ea typeface="標楷體" pitchFamily="65" charset="-120"/>
            </a:endParaRPr>
          </a:p>
          <a:p>
            <a:r>
              <a:rPr lang="zh-TW" altLang="zh-TW" sz="1600" dirty="0" smtClean="0">
                <a:latin typeface="標楷體" pitchFamily="65" charset="-120"/>
                <a:ea typeface="標楷體" pitchFamily="65" charset="-120"/>
              </a:rPr>
              <a:t>軟性</a:t>
            </a:r>
            <a:r>
              <a:rPr lang="zh-TW" altLang="zh-TW" sz="1600" dirty="0">
                <a:latin typeface="標楷體" pitchFamily="65" charset="-120"/>
                <a:ea typeface="標楷體" pitchFamily="65" charset="-120"/>
              </a:rPr>
              <a:t>雙穩態顯示</a:t>
            </a:r>
            <a:r>
              <a:rPr lang="zh-TW" altLang="zh-TW" sz="1600" dirty="0" smtClean="0">
                <a:latin typeface="標楷體" pitchFamily="65" charset="-120"/>
                <a:ea typeface="標楷體" pitchFamily="65" charset="-120"/>
              </a:rPr>
              <a:t>技術</a:t>
            </a:r>
            <a:r>
              <a:rPr lang="zh-TW" altLang="en-US" sz="1600" dirty="0">
                <a:latin typeface="標楷體" pitchFamily="65" charset="-120"/>
                <a:ea typeface="標楷體" pitchFamily="65" charset="-120"/>
              </a:rPr>
              <a:t> </a:t>
            </a:r>
            <a:r>
              <a:rPr lang="zh-TW" altLang="en-US" sz="1600" dirty="0" smtClean="0">
                <a:latin typeface="標楷體" pitchFamily="65" charset="-120"/>
                <a:ea typeface="標楷體" pitchFamily="65" charset="-120"/>
              </a:rPr>
              <a:t> </a:t>
            </a:r>
            <a:r>
              <a:rPr lang="en-US" altLang="zh-TW" sz="1600" dirty="0" smtClean="0">
                <a:latin typeface="標楷體" pitchFamily="65" charset="-120"/>
                <a:ea typeface="標楷體" pitchFamily="65" charset="-120"/>
              </a:rPr>
              <a:t>100/04/05-12/31</a:t>
            </a:r>
            <a:endParaRPr lang="zh-TW" altLang="en-US" sz="1600" dirty="0">
              <a:latin typeface="標楷體" pitchFamily="65" charset="-120"/>
              <a:ea typeface="標楷體" pitchFamily="65" charset="-120"/>
            </a:endParaRPr>
          </a:p>
        </p:txBody>
      </p:sp>
      <p:sp>
        <p:nvSpPr>
          <p:cNvPr id="13322" name="矩形 6"/>
          <p:cNvSpPr>
            <a:spLocks noChangeArrowheads="1"/>
          </p:cNvSpPr>
          <p:nvPr/>
        </p:nvSpPr>
        <p:spPr bwMode="auto">
          <a:xfrm>
            <a:off x="294154" y="3030051"/>
            <a:ext cx="3773790" cy="830997"/>
          </a:xfrm>
          <a:prstGeom prst="rect">
            <a:avLst/>
          </a:prstGeom>
          <a:noFill/>
          <a:ln w="9525">
            <a:noFill/>
            <a:miter lim="800000"/>
            <a:headEnd/>
            <a:tailEnd/>
          </a:ln>
        </p:spPr>
        <p:txBody>
          <a:bodyPr wrap="none">
            <a:spAutoFit/>
          </a:bodyPr>
          <a:lstStyle/>
          <a:p>
            <a:r>
              <a:rPr lang="zh-TW" altLang="zh-TW" sz="1600" dirty="0">
                <a:latin typeface="標楷體" pitchFamily="65" charset="-120"/>
                <a:ea typeface="標楷體" pitchFamily="65" charset="-120"/>
              </a:rPr>
              <a:t>美麗科技股份有限公司</a:t>
            </a:r>
            <a:r>
              <a:rPr lang="zh-TW" altLang="en-US" sz="1600" dirty="0">
                <a:latin typeface="標楷體" pitchFamily="65" charset="-120"/>
                <a:ea typeface="標楷體" pitchFamily="65" charset="-120"/>
              </a:rPr>
              <a:t>產學合作計畫</a:t>
            </a:r>
            <a:r>
              <a:rPr lang="en-US" altLang="zh-TW" sz="1600" dirty="0">
                <a:latin typeface="標楷體" pitchFamily="65" charset="-120"/>
                <a:ea typeface="標楷體" pitchFamily="65" charset="-120"/>
              </a:rPr>
              <a:t>:</a:t>
            </a:r>
            <a:r>
              <a:rPr lang="zh-TW" altLang="en-US" sz="1600" dirty="0">
                <a:latin typeface="標楷體" pitchFamily="65" charset="-120"/>
                <a:ea typeface="標楷體" pitchFamily="65" charset="-120"/>
              </a:rPr>
              <a:t> </a:t>
            </a:r>
            <a:endParaRPr lang="en-US" altLang="zh-TW" sz="1600" dirty="0" smtClean="0">
              <a:latin typeface="標楷體" pitchFamily="65" charset="-120"/>
              <a:ea typeface="標楷體" pitchFamily="65" charset="-120"/>
            </a:endParaRPr>
          </a:p>
          <a:p>
            <a:r>
              <a:rPr lang="en-US" altLang="zh-TW" sz="1600" dirty="0" smtClean="0">
                <a:latin typeface="標楷體" pitchFamily="65" charset="-120"/>
                <a:ea typeface="標楷體" pitchFamily="65" charset="-120"/>
              </a:rPr>
              <a:t>New </a:t>
            </a:r>
            <a:r>
              <a:rPr lang="en-US" altLang="zh-TW" sz="1600" dirty="0">
                <a:latin typeface="標楷體" pitchFamily="65" charset="-120"/>
                <a:ea typeface="標楷體" pitchFamily="65" charset="-120"/>
              </a:rPr>
              <a:t>Harmony</a:t>
            </a:r>
            <a:r>
              <a:rPr lang="zh-TW" altLang="zh-TW" sz="1600" dirty="0">
                <a:latin typeface="標楷體" pitchFamily="65" charset="-120"/>
                <a:ea typeface="標楷體" pitchFamily="65" charset="-120"/>
              </a:rPr>
              <a:t>之使用者分析與介面設計</a:t>
            </a:r>
            <a:endParaRPr lang="en-US" altLang="zh-TW" sz="1600" dirty="0">
              <a:latin typeface="標楷體" pitchFamily="65" charset="-120"/>
              <a:ea typeface="標楷體" pitchFamily="65" charset="-120"/>
            </a:endParaRPr>
          </a:p>
          <a:p>
            <a:r>
              <a:rPr lang="en-US" altLang="zh-TW" sz="1600" dirty="0" smtClean="0">
                <a:latin typeface="標楷體" pitchFamily="65" charset="-120"/>
                <a:ea typeface="標楷體" pitchFamily="65" charset="-120"/>
              </a:rPr>
              <a:t>101/12/01-102/06/30</a:t>
            </a:r>
            <a:endParaRPr lang="zh-TW" altLang="en-US" sz="1600" dirty="0">
              <a:latin typeface="標楷體" pitchFamily="65" charset="-120"/>
              <a:ea typeface="標楷體" pitchFamily="65" charset="-120"/>
            </a:endParaRPr>
          </a:p>
        </p:txBody>
      </p:sp>
      <p:sp>
        <p:nvSpPr>
          <p:cNvPr id="11" name="矩形 10"/>
          <p:cNvSpPr/>
          <p:nvPr/>
        </p:nvSpPr>
        <p:spPr>
          <a:xfrm>
            <a:off x="4644008" y="2564904"/>
            <a:ext cx="3816424"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600" dirty="0" smtClean="0">
                <a:solidFill>
                  <a:schemeClr val="dk1"/>
                </a:solidFill>
                <a:latin typeface="標楷體" pitchFamily="65" charset="-120"/>
                <a:ea typeface="標楷體" pitchFamily="65" charset="-120"/>
              </a:rPr>
              <a:t>國科會 </a:t>
            </a:r>
            <a:r>
              <a:rPr lang="zh-TW" altLang="zh-TW" sz="1600" dirty="0" smtClean="0">
                <a:solidFill>
                  <a:schemeClr val="dk1"/>
                </a:solidFill>
                <a:latin typeface="標楷體" pitchFamily="65" charset="-120"/>
                <a:ea typeface="標楷體" pitchFamily="65" charset="-120"/>
              </a:rPr>
              <a:t>產</a:t>
            </a:r>
            <a:r>
              <a:rPr lang="zh-TW" altLang="zh-TW" sz="1600" dirty="0">
                <a:solidFill>
                  <a:schemeClr val="dk1"/>
                </a:solidFill>
                <a:latin typeface="標楷體" pitchFamily="65" charset="-120"/>
                <a:ea typeface="標楷體" pitchFamily="65" charset="-120"/>
              </a:rPr>
              <a:t>學合作</a:t>
            </a:r>
            <a:r>
              <a:rPr lang="zh-TW" altLang="zh-TW" sz="1600" dirty="0" smtClean="0">
                <a:solidFill>
                  <a:schemeClr val="dk1"/>
                </a:solidFill>
                <a:latin typeface="標楷體" pitchFamily="65" charset="-120"/>
                <a:ea typeface="標楷體" pitchFamily="65" charset="-120"/>
              </a:rPr>
              <a:t>計畫</a:t>
            </a:r>
            <a:r>
              <a:rPr lang="zh-TW" altLang="en-US" sz="1600" dirty="0" smtClean="0">
                <a:solidFill>
                  <a:schemeClr val="dk1"/>
                </a:solidFill>
                <a:latin typeface="標楷體" pitchFamily="65" charset="-120"/>
                <a:ea typeface="標楷體" pitchFamily="65" charset="-120"/>
              </a:rPr>
              <a:t>「</a:t>
            </a:r>
            <a:r>
              <a:rPr lang="zh-TW" altLang="zh-TW" sz="1600" dirty="0" smtClean="0">
                <a:solidFill>
                  <a:schemeClr val="dk1"/>
                </a:solidFill>
                <a:latin typeface="標楷體" pitchFamily="65" charset="-120"/>
                <a:ea typeface="標楷體" pitchFamily="65" charset="-120"/>
              </a:rPr>
              <a:t>兒童</a:t>
            </a:r>
            <a:r>
              <a:rPr lang="zh-TW" altLang="zh-TW" sz="1600" dirty="0">
                <a:solidFill>
                  <a:schemeClr val="dk1"/>
                </a:solidFill>
                <a:latin typeface="標楷體" pitchFamily="65" charset="-120"/>
                <a:ea typeface="標楷體" pitchFamily="65" charset="-120"/>
              </a:rPr>
              <a:t>智能積木互動式學習系統之設計開發」計畫</a:t>
            </a:r>
            <a:endParaRPr lang="zh-TW" altLang="en-US" sz="1600" dirty="0">
              <a:solidFill>
                <a:schemeClr val="dk1"/>
              </a:solidFill>
              <a:latin typeface="標楷體" pitchFamily="65" charset="-120"/>
              <a:ea typeface="標楷體" pitchFamily="65" charset="-120"/>
            </a:endParaRPr>
          </a:p>
          <a:p>
            <a:pPr algn="just"/>
            <a:r>
              <a:rPr lang="en-US" altLang="zh-TW" sz="1600" dirty="0" smtClean="0">
                <a:solidFill>
                  <a:schemeClr val="dk1"/>
                </a:solidFill>
                <a:latin typeface="標楷體" pitchFamily="65" charset="-120"/>
                <a:ea typeface="標楷體" pitchFamily="65" charset="-120"/>
              </a:rPr>
              <a:t>2011/11/01—2013/01/31</a:t>
            </a:r>
            <a:endParaRPr lang="zh-TW" altLang="en-US" sz="1600" dirty="0">
              <a:solidFill>
                <a:schemeClr val="dk1"/>
              </a:solidFill>
              <a:latin typeface="標楷體" pitchFamily="65" charset="-120"/>
              <a:ea typeface="標楷體" pitchFamily="65" charset="-120"/>
            </a:endParaRPr>
          </a:p>
        </p:txBody>
      </p:sp>
      <p:pic>
        <p:nvPicPr>
          <p:cNvPr id="13" name="Picture 4"/>
          <p:cNvPicPr>
            <a:picLocks noChangeAspect="1" noChangeArrowheads="1"/>
          </p:cNvPicPr>
          <p:nvPr/>
        </p:nvPicPr>
        <p:blipFill>
          <a:blip r:embed="rId7" cstate="email"/>
          <a:srcRect/>
          <a:stretch>
            <a:fillRect/>
          </a:stretch>
        </p:blipFill>
        <p:spPr bwMode="auto">
          <a:xfrm>
            <a:off x="4644009" y="1484784"/>
            <a:ext cx="1368152" cy="1023347"/>
          </a:xfrm>
          <a:prstGeom prst="rect">
            <a:avLst/>
          </a:prstGeom>
          <a:noFill/>
          <a:ln w="9525">
            <a:noFill/>
            <a:miter lim="800000"/>
            <a:headEnd/>
            <a:tailEnd/>
          </a:ln>
        </p:spPr>
      </p:pic>
      <p:pic>
        <p:nvPicPr>
          <p:cNvPr id="14" name="Picture 5"/>
          <p:cNvPicPr>
            <a:picLocks noChangeAspect="1" noChangeArrowheads="1"/>
          </p:cNvPicPr>
          <p:nvPr/>
        </p:nvPicPr>
        <p:blipFill>
          <a:blip r:embed="rId8" cstate="email"/>
          <a:srcRect/>
          <a:stretch>
            <a:fillRect/>
          </a:stretch>
        </p:blipFill>
        <p:spPr bwMode="auto">
          <a:xfrm>
            <a:off x="5998231" y="1497483"/>
            <a:ext cx="1382081" cy="1021187"/>
          </a:xfrm>
          <a:prstGeom prst="rect">
            <a:avLst/>
          </a:prstGeom>
          <a:noFill/>
          <a:ln w="9525">
            <a:noFill/>
            <a:miter lim="800000"/>
            <a:headEnd/>
            <a:tailEnd/>
          </a:ln>
        </p:spPr>
      </p:pic>
      <p:pic>
        <p:nvPicPr>
          <p:cNvPr id="15" name="Picture 6"/>
          <p:cNvPicPr>
            <a:picLocks noChangeAspect="1" noChangeArrowheads="1"/>
          </p:cNvPicPr>
          <p:nvPr/>
        </p:nvPicPr>
        <p:blipFill>
          <a:blip r:embed="rId9" cstate="email"/>
          <a:srcRect/>
          <a:stretch>
            <a:fillRect/>
          </a:stretch>
        </p:blipFill>
        <p:spPr bwMode="auto">
          <a:xfrm>
            <a:off x="7375039" y="1496355"/>
            <a:ext cx="1445433" cy="1044204"/>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5362" name="文字方塊 12"/>
          <p:cNvSpPr txBox="1">
            <a:spLocks noChangeArrowheads="1"/>
          </p:cNvSpPr>
          <p:nvPr/>
        </p:nvSpPr>
        <p:spPr bwMode="auto">
          <a:xfrm>
            <a:off x="0" y="11588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互動所典範科大執行成果</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7170" name="標題 1"/>
          <p:cNvSpPr>
            <a:spLocks noGrp="1"/>
          </p:cNvSpPr>
          <p:nvPr>
            <p:ph type="title"/>
          </p:nvPr>
        </p:nvSpPr>
        <p:spPr>
          <a:xfrm>
            <a:off x="755650" y="1125538"/>
            <a:ext cx="8229600" cy="704850"/>
          </a:xfrm>
        </p:spPr>
        <p:txBody>
          <a:bodyPr/>
          <a:lstStyle/>
          <a:p>
            <a:pPr algn="r">
              <a:defRPr/>
            </a:pPr>
            <a:r>
              <a:rPr lang="zh-TW" altLang="en-US" sz="3600"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rPr>
              <a:t>互動街道</a:t>
            </a:r>
          </a:p>
        </p:txBody>
      </p:sp>
      <p:sp>
        <p:nvSpPr>
          <p:cNvPr id="5" name="投影片編號版面配置區 4"/>
          <p:cNvSpPr>
            <a:spLocks noGrp="1"/>
          </p:cNvSpPr>
          <p:nvPr>
            <p:ph type="sldNum" sz="quarter" idx="4294967295"/>
          </p:nvPr>
        </p:nvSpPr>
        <p:spPr>
          <a:xfrm>
            <a:off x="6588224" y="6381328"/>
            <a:ext cx="2133600" cy="365125"/>
          </a:xfrm>
          <a:prstGeom prst="rect">
            <a:avLst/>
          </a:prstGeom>
        </p:spPr>
        <p:txBody>
          <a:bodyPr/>
          <a:lstStyle/>
          <a:p>
            <a:pPr>
              <a:defRPr/>
            </a:pPr>
            <a:fld id="{0B8A0065-B808-47BB-AF32-DCA788A0FCC9}" type="slidenum">
              <a:rPr lang="zh-TW" altLang="en-US" smtClean="0"/>
              <a:pPr>
                <a:defRPr/>
              </a:pPr>
              <a:t>53</a:t>
            </a:fld>
            <a:endParaRPr lang="zh-TW" altLang="en-US"/>
          </a:p>
        </p:txBody>
      </p:sp>
      <p:sp>
        <p:nvSpPr>
          <p:cNvPr id="6" name="文字方塊 7"/>
          <p:cNvSpPr txBox="1">
            <a:spLocks noChangeArrowheads="1"/>
          </p:cNvSpPr>
          <p:nvPr/>
        </p:nvSpPr>
        <p:spPr bwMode="auto">
          <a:xfrm>
            <a:off x="468313" y="1268760"/>
            <a:ext cx="8567737" cy="5416868"/>
          </a:xfrm>
          <a:prstGeom prst="rect">
            <a:avLst/>
          </a:prstGeom>
          <a:noFill/>
          <a:ln>
            <a:noFill/>
          </a:ln>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lang="en-US" altLang="zh-TW" sz="1600" dirty="0" smtClean="0">
              <a:latin typeface="標楷體" pitchFamily="65" charset="-120"/>
              <a:ea typeface="標楷體" pitchFamily="65" charset="-120"/>
            </a:endParaRPr>
          </a:p>
          <a:p>
            <a:pPr eaLnBrk="1" hangingPunct="1">
              <a:defRPr/>
            </a:pPr>
            <a:r>
              <a:rPr lang="zh-TW" altLang="en-US" sz="1600" dirty="0" smtClean="0">
                <a:latin typeface="標楷體" pitchFamily="65" charset="-120"/>
                <a:ea typeface="標楷體" pitchFamily="65" charset="-120"/>
              </a:rPr>
              <a:t>    </a:t>
            </a:r>
            <a:endParaRPr lang="en-US" altLang="zh-TW" sz="1600" dirty="0" smtClean="0">
              <a:latin typeface="標楷體" pitchFamily="65" charset="-120"/>
              <a:ea typeface="標楷體" pitchFamily="65" charset="-120"/>
            </a:endParaRPr>
          </a:p>
          <a:p>
            <a:pPr eaLnBrk="1" hangingPunct="1">
              <a:defRPr/>
            </a:pPr>
            <a:r>
              <a:rPr lang="zh-TW" altLang="zh-TW" sz="1600" dirty="0" smtClean="0">
                <a:latin typeface="標楷體" pitchFamily="65" charset="-120"/>
                <a:ea typeface="標楷體" pitchFamily="65" charset="-120"/>
              </a:rPr>
              <a:t>於</a:t>
            </a:r>
            <a:r>
              <a:rPr lang="zh-TW" altLang="zh-TW" sz="1600" dirty="0">
                <a:latin typeface="標楷體" pitchFamily="65" charset="-120"/>
                <a:ea typeface="標楷體" pitchFamily="65" charset="-120"/>
              </a:rPr>
              <a:t>新生南路</a:t>
            </a:r>
            <a:r>
              <a:rPr lang="en-US" altLang="zh-TW" sz="1600" dirty="0">
                <a:latin typeface="標楷體" pitchFamily="65" charset="-120"/>
                <a:ea typeface="標楷體" pitchFamily="65" charset="-120"/>
              </a:rPr>
              <a:t>(</a:t>
            </a:r>
            <a:r>
              <a:rPr lang="zh-TW" altLang="zh-TW" sz="1600" dirty="0">
                <a:latin typeface="標楷體" pitchFamily="65" charset="-120"/>
                <a:ea typeface="標楷體" pitchFamily="65" charset="-120"/>
              </a:rPr>
              <a:t>忠孝東路</a:t>
            </a:r>
            <a:r>
              <a:rPr lang="en-US" altLang="zh-TW" sz="1600" dirty="0">
                <a:latin typeface="標楷體" pitchFamily="65" charset="-120"/>
                <a:ea typeface="標楷體" pitchFamily="65" charset="-120"/>
              </a:rPr>
              <a:t>-</a:t>
            </a:r>
            <a:r>
              <a:rPr lang="zh-TW" altLang="zh-TW" sz="1600" dirty="0">
                <a:latin typeface="標楷體" pitchFamily="65" charset="-120"/>
                <a:ea typeface="標楷體" pitchFamily="65" charset="-120"/>
              </a:rPr>
              <a:t>八德路區段</a:t>
            </a:r>
            <a:r>
              <a:rPr lang="en-US" altLang="zh-TW" sz="1600" dirty="0">
                <a:latin typeface="標楷體" pitchFamily="65" charset="-120"/>
                <a:ea typeface="標楷體" pitchFamily="65" charset="-120"/>
              </a:rPr>
              <a:t>)</a:t>
            </a:r>
            <a:r>
              <a:rPr lang="zh-TW" altLang="zh-TW" sz="1600" dirty="0">
                <a:latin typeface="標楷體" pitchFamily="65" charset="-120"/>
                <a:ea typeface="標楷體" pitchFamily="65" charset="-120"/>
              </a:rPr>
              <a:t>建置</a:t>
            </a:r>
            <a:r>
              <a:rPr lang="en-US" altLang="zh-TW" sz="1600" dirty="0">
                <a:latin typeface="標楷體" pitchFamily="65" charset="-120"/>
                <a:ea typeface="標楷體" pitchFamily="65" charset="-120"/>
              </a:rPr>
              <a:t>8</a:t>
            </a:r>
            <a:r>
              <a:rPr lang="zh-TW" altLang="zh-TW" sz="1600" dirty="0">
                <a:latin typeface="標楷體" pitchFamily="65" charset="-120"/>
                <a:ea typeface="標楷體" pitchFamily="65" charset="-120"/>
              </a:rPr>
              <a:t>座互動媒體光柱及</a:t>
            </a:r>
            <a:r>
              <a:rPr lang="en-US" altLang="zh-TW" sz="1600" dirty="0">
                <a:latin typeface="標楷體" pitchFamily="65" charset="-120"/>
                <a:ea typeface="標楷體" pitchFamily="65" charset="-120"/>
              </a:rPr>
              <a:t>Kiosk</a:t>
            </a:r>
            <a:r>
              <a:rPr lang="zh-TW" altLang="zh-TW" sz="1600" dirty="0">
                <a:latin typeface="標楷體" pitchFamily="65" charset="-120"/>
                <a:ea typeface="標楷體" pitchFamily="65" charset="-120"/>
              </a:rPr>
              <a:t>電子式互動媒體機台。互動街道為配合北市府以申請</a:t>
            </a:r>
            <a:r>
              <a:rPr lang="zh-TW" altLang="zh-TW" sz="1600" b="1" dirty="0">
                <a:latin typeface="標楷體" pitchFamily="65" charset="-120"/>
                <a:ea typeface="標楷體" pitchFamily="65" charset="-120"/>
              </a:rPr>
              <a:t>世界設計之都</a:t>
            </a:r>
            <a:r>
              <a:rPr lang="zh-TW" altLang="zh-TW" sz="1600" dirty="0" smtClean="0">
                <a:latin typeface="標楷體" pitchFamily="65" charset="-120"/>
                <a:ea typeface="標楷體" pitchFamily="65" charset="-120"/>
              </a:rPr>
              <a:t>為目標</a:t>
            </a:r>
            <a:r>
              <a:rPr lang="zh-TW" altLang="zh-TW" sz="1600" dirty="0">
                <a:latin typeface="標楷體" pitchFamily="65" charset="-120"/>
                <a:ea typeface="標楷體" pitchFamily="65" charset="-120"/>
              </a:rPr>
              <a:t>，</a:t>
            </a:r>
            <a:r>
              <a:rPr lang="zh-TW" altLang="zh-TW" sz="1600" dirty="0" smtClean="0">
                <a:latin typeface="標楷體" pitchFamily="65" charset="-120"/>
                <a:ea typeface="標楷體" pitchFamily="65" charset="-120"/>
              </a:rPr>
              <a:t>短期達成</a:t>
            </a:r>
            <a:r>
              <a:rPr lang="zh-TW" altLang="zh-TW" sz="1600" dirty="0">
                <a:latin typeface="標楷體" pitchFamily="65" charset="-120"/>
                <a:ea typeface="標楷體" pitchFamily="65" charset="-120"/>
              </a:rPr>
              <a:t>以使用者經驗</a:t>
            </a:r>
            <a:r>
              <a:rPr lang="en-US" altLang="zh-TW" sz="1600" dirty="0" smtClean="0">
                <a:latin typeface="標楷體" pitchFamily="65" charset="-120"/>
                <a:ea typeface="標楷體" pitchFamily="65" charset="-120"/>
              </a:rPr>
              <a:t>(User </a:t>
            </a:r>
            <a:r>
              <a:rPr lang="en-US" altLang="zh-TW" sz="1600" dirty="0">
                <a:latin typeface="標楷體" pitchFamily="65" charset="-120"/>
                <a:ea typeface="標楷體" pitchFamily="65" charset="-120"/>
              </a:rPr>
              <a:t>experience)</a:t>
            </a:r>
            <a:r>
              <a:rPr lang="zh-TW" altLang="zh-TW" sz="1600" dirty="0">
                <a:latin typeface="標楷體" pitchFamily="65" charset="-120"/>
                <a:ea typeface="標楷體" pitchFamily="65" charset="-120"/>
              </a:rPr>
              <a:t>與使用者為中心設計</a:t>
            </a:r>
            <a:r>
              <a:rPr lang="en-US" altLang="zh-TW" sz="1600" dirty="0" smtClean="0">
                <a:latin typeface="標楷體" pitchFamily="65" charset="-120"/>
                <a:ea typeface="標楷體" pitchFamily="65" charset="-120"/>
              </a:rPr>
              <a:t>(User-centered </a:t>
            </a:r>
            <a:r>
              <a:rPr lang="en-US" altLang="zh-TW" sz="1600" dirty="0">
                <a:latin typeface="標楷體" pitchFamily="65" charset="-120"/>
                <a:ea typeface="標楷體" pitchFamily="65" charset="-120"/>
              </a:rPr>
              <a:t>design)</a:t>
            </a:r>
            <a:r>
              <a:rPr lang="zh-TW" altLang="zh-TW" sz="1600" dirty="0">
                <a:latin typeface="標楷體" pitchFamily="65" charset="-120"/>
                <a:ea typeface="標楷體" pitchFamily="65" charset="-120"/>
              </a:rPr>
              <a:t>之概念；建置與路人互動之示範街道。目前結合創意內容設計及體感、影像辨識等互動技術整合呈現。未來將配合本校發展計畫，結合數位匯流，雲端計算等技術並</a:t>
            </a:r>
            <a:r>
              <a:rPr lang="zh-TW" altLang="zh-TW" sz="1600" dirty="0" smtClean="0">
                <a:latin typeface="標楷體" pitchFamily="65" charset="-120"/>
                <a:ea typeface="標楷體" pitchFamily="65" charset="-120"/>
              </a:rPr>
              <a:t>結合</a:t>
            </a:r>
            <a:r>
              <a:rPr lang="zh-TW" altLang="en-US" sz="1600" dirty="0" smtClean="0">
                <a:latin typeface="標楷體" pitchFamily="65" charset="-120"/>
                <a:ea typeface="標楷體" pitchFamily="65" charset="-120"/>
              </a:rPr>
              <a:t>學生</a:t>
            </a:r>
            <a:r>
              <a:rPr lang="zh-TW" altLang="zh-TW" sz="1600" dirty="0" smtClean="0">
                <a:latin typeface="標楷體" pitchFamily="65" charset="-120"/>
                <a:ea typeface="標楷體" pitchFamily="65" charset="-120"/>
              </a:rPr>
              <a:t>創意</a:t>
            </a:r>
            <a:r>
              <a:rPr lang="zh-TW" altLang="en-US" sz="1600" dirty="0" smtClean="0">
                <a:latin typeface="標楷體" pitchFamily="65" charset="-120"/>
                <a:ea typeface="標楷體" pitchFamily="65" charset="-120"/>
              </a:rPr>
              <a:t>與時令</a:t>
            </a:r>
            <a:r>
              <a:rPr lang="zh-TW" altLang="zh-TW" sz="1600" dirty="0" smtClean="0">
                <a:latin typeface="標楷體" pitchFamily="65" charset="-120"/>
                <a:ea typeface="標楷體" pitchFamily="65" charset="-120"/>
              </a:rPr>
              <a:t>，</a:t>
            </a:r>
            <a:r>
              <a:rPr lang="zh-TW" altLang="zh-TW" sz="1600" dirty="0">
                <a:latin typeface="標楷體" pitchFamily="65" charset="-120"/>
                <a:ea typeface="標楷體" pitchFamily="65" charset="-120"/>
              </a:rPr>
              <a:t>加值北科大技術領先之研究成果</a:t>
            </a:r>
            <a:r>
              <a:rPr lang="zh-TW" altLang="zh-TW" sz="1600" dirty="0" smtClean="0">
                <a:latin typeface="標楷體" pitchFamily="65" charset="-120"/>
                <a:ea typeface="標楷體" pitchFamily="65" charset="-120"/>
              </a:rPr>
              <a:t>。</a:t>
            </a:r>
            <a:endParaRPr lang="zh-TW" altLang="zh-TW" sz="1600" dirty="0">
              <a:latin typeface="標楷體" pitchFamily="65" charset="-120"/>
              <a:ea typeface="標楷體" pitchFamily="65" charset="-120"/>
            </a:endParaRPr>
          </a:p>
          <a:p>
            <a:pPr marL="342900" indent="-342900" eaLnBrk="1" hangingPunct="1">
              <a:buFontTx/>
              <a:buAutoNum type="arabicPeriod"/>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en-US" altLang="zh-TW" dirty="0" smtClean="0">
              <a:latin typeface="標楷體" pitchFamily="65" charset="-120"/>
              <a:ea typeface="標楷體" pitchFamily="65" charset="-120"/>
            </a:endParaRPr>
          </a:p>
          <a:p>
            <a:pPr eaLnBrk="1" hangingPunct="1">
              <a:defRPr/>
            </a:pPr>
            <a:endParaRPr lang="zh-TW" altLang="en-US" dirty="0" smtClean="0">
              <a:latin typeface="標楷體" pitchFamily="65" charset="-120"/>
              <a:ea typeface="標楷體" pitchFamily="65" charset="-120"/>
            </a:endParaRPr>
          </a:p>
        </p:txBody>
      </p:sp>
      <p:pic>
        <p:nvPicPr>
          <p:cNvPr id="9" name="圖片 2"/>
          <p:cNvPicPr>
            <a:picLocks noChangeAspect="1"/>
          </p:cNvPicPr>
          <p:nvPr/>
        </p:nvPicPr>
        <p:blipFill rotWithShape="1">
          <a:blip r:embed="rId3" cstate="email">
            <a:lum bright="16000" contrast="22000"/>
          </a:blip>
          <a:srcRect/>
          <a:stretch/>
        </p:blipFill>
        <p:spPr bwMode="auto">
          <a:xfrm>
            <a:off x="684213" y="3140968"/>
            <a:ext cx="2054225" cy="2771775"/>
          </a:xfrm>
          <a:prstGeom prst="rect">
            <a:avLst/>
          </a:prstGeom>
          <a:noFill/>
          <a:ln w="28575">
            <a:solidFill>
              <a:schemeClr val="accent6">
                <a:lumMod val="20000"/>
                <a:lumOff val="80000"/>
              </a:schemeClr>
            </a:solidFill>
          </a:ln>
          <a:extLst/>
        </p:spPr>
      </p:pic>
      <p:pic>
        <p:nvPicPr>
          <p:cNvPr id="15367" name="Picture 5" descr="C:\Users\302\Documents\典範科大計畫\計畫(世界設計之窗，互動街道，ANW研究中心)\互動街道\照片\IMAG0989.jpg"/>
          <p:cNvPicPr>
            <a:picLocks noChangeAspect="1" noChangeArrowheads="1"/>
          </p:cNvPicPr>
          <p:nvPr/>
        </p:nvPicPr>
        <p:blipFill>
          <a:blip r:embed="rId4" cstate="email"/>
          <a:srcRect/>
          <a:stretch>
            <a:fillRect/>
          </a:stretch>
        </p:blipFill>
        <p:spPr bwMode="auto">
          <a:xfrm>
            <a:off x="3348038" y="3140968"/>
            <a:ext cx="4608338" cy="2755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B83457BE-A5C4-400E-B6B1-3709D5B714AE}" type="slidenum">
              <a:rPr lang="zh-TW" altLang="en-US"/>
              <a:pPr>
                <a:defRPr/>
              </a:pPr>
              <a:t>54</a:t>
            </a:fld>
            <a:endParaRPr lang="zh-TW" altLang="en-US"/>
          </a:p>
        </p:txBody>
      </p:sp>
      <p:graphicFrame>
        <p:nvGraphicFramePr>
          <p:cNvPr id="7" name="表格 6"/>
          <p:cNvGraphicFramePr>
            <a:graphicFrameLocks noGrp="1"/>
          </p:cNvGraphicFramePr>
          <p:nvPr/>
        </p:nvGraphicFramePr>
        <p:xfrm>
          <a:off x="142875" y="1616075"/>
          <a:ext cx="8856985" cy="1813709"/>
        </p:xfrm>
        <a:graphic>
          <a:graphicData uri="http://schemas.openxmlformats.org/drawingml/2006/table">
            <a:tbl>
              <a:tblPr>
                <a:tableStyleId>{16D9F66E-5EB9-4882-86FB-DCBF35E3C3E4}</a:tableStyleId>
              </a:tblPr>
              <a:tblGrid>
                <a:gridCol w="934554"/>
                <a:gridCol w="765818"/>
                <a:gridCol w="1210626"/>
                <a:gridCol w="678073"/>
                <a:gridCol w="1315027"/>
                <a:gridCol w="678599"/>
                <a:gridCol w="1222060"/>
                <a:gridCol w="648072"/>
                <a:gridCol w="1404156"/>
              </a:tblGrid>
              <a:tr h="301407">
                <a:tc rowSpan="2">
                  <a:txBody>
                    <a:bodyPr/>
                    <a:lstStyle/>
                    <a:p>
                      <a:pPr algn="ctr">
                        <a:spcAft>
                          <a:spcPts val="0"/>
                        </a:spcAft>
                      </a:pPr>
                      <a:r>
                        <a:rPr lang="zh-TW" altLang="en-US" sz="1800" kern="100" dirty="0" smtClean="0">
                          <a:latin typeface="標楷體" pitchFamily="65" charset="-120"/>
                          <a:ea typeface="標楷體" pitchFamily="65" charset="-120"/>
                          <a:cs typeface="Times New Roman"/>
                        </a:rPr>
                        <a:t>年度</a:t>
                      </a:r>
                      <a:r>
                        <a:rPr lang="en-US" altLang="zh-TW" sz="1800" kern="100" dirty="0" smtClean="0">
                          <a:latin typeface="標楷體" pitchFamily="65" charset="-120"/>
                          <a:ea typeface="標楷體" pitchFamily="65" charset="-120"/>
                          <a:cs typeface="Times New Roman"/>
                        </a:rPr>
                        <a:t>/</a:t>
                      </a:r>
                      <a:r>
                        <a:rPr lang="zh-TW" altLang="en-US" sz="1800" kern="100" dirty="0" smtClean="0">
                          <a:latin typeface="標楷體" pitchFamily="65" charset="-120"/>
                          <a:ea typeface="標楷體" pitchFamily="65" charset="-120"/>
                          <a:cs typeface="Times New Roman"/>
                        </a:rPr>
                        <a:t>系所</a:t>
                      </a:r>
                      <a:endParaRPr lang="en-US" sz="1800" kern="100" dirty="0">
                        <a:latin typeface="標楷體" pitchFamily="65" charset="-120"/>
                        <a:ea typeface="標楷體" pitchFamily="65" charset="-120"/>
                        <a:cs typeface="Times New Roman"/>
                      </a:endParaRPr>
                    </a:p>
                  </a:txBody>
                  <a:tcPr marL="68580" marR="68580" marT="0" marB="0" anchor="ctr"/>
                </a:tc>
                <a:tc gridSpan="2">
                  <a:txBody>
                    <a:bodyPr/>
                    <a:lstStyle/>
                    <a:p>
                      <a:pPr algn="ctr">
                        <a:spcAft>
                          <a:spcPts val="0"/>
                        </a:spcAft>
                      </a:pPr>
                      <a:r>
                        <a:rPr lang="en-US" sz="1800" kern="100" dirty="0">
                          <a:latin typeface="標楷體" pitchFamily="65" charset="-120"/>
                          <a:ea typeface="標楷體" pitchFamily="65" charset="-120"/>
                        </a:rPr>
                        <a:t>98</a:t>
                      </a:r>
                      <a:r>
                        <a:rPr lang="zh-TW" sz="1800" kern="100" dirty="0">
                          <a:latin typeface="標楷體" pitchFamily="65" charset="-120"/>
                          <a:ea typeface="標楷體" pitchFamily="65" charset="-120"/>
                        </a:rPr>
                        <a:t>年度</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60000"/>
                        <a:lumOff val="4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rPr>
                        <a:t>99</a:t>
                      </a:r>
                      <a:r>
                        <a:rPr lang="zh-TW" sz="1800" kern="100" dirty="0">
                          <a:latin typeface="標楷體" pitchFamily="65" charset="-120"/>
                          <a:ea typeface="標楷體" pitchFamily="65" charset="-120"/>
                        </a:rPr>
                        <a:t>年度</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60000"/>
                        <a:lumOff val="4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rPr>
                        <a:t>100</a:t>
                      </a:r>
                      <a:r>
                        <a:rPr lang="zh-TW" sz="1800" kern="100" dirty="0">
                          <a:latin typeface="標楷體" pitchFamily="65" charset="-120"/>
                          <a:ea typeface="標楷體" pitchFamily="65" charset="-120"/>
                        </a:rPr>
                        <a:t>年度</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60000"/>
                        <a:lumOff val="4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rPr>
                        <a:t>101</a:t>
                      </a:r>
                      <a:r>
                        <a:rPr lang="zh-TW" sz="1800" kern="100" dirty="0">
                          <a:latin typeface="標楷體" pitchFamily="65" charset="-120"/>
                          <a:ea typeface="標楷體" pitchFamily="65" charset="-120"/>
                        </a:rPr>
                        <a:t>年度</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60000"/>
                        <a:lumOff val="40000"/>
                      </a:schemeClr>
                    </a:solidFill>
                  </a:tcPr>
                </a:tc>
                <a:tc hMerge="1">
                  <a:txBody>
                    <a:bodyPr/>
                    <a:lstStyle/>
                    <a:p>
                      <a:endParaRPr lang="zh-TW" altLang="en-US"/>
                    </a:p>
                  </a:txBody>
                  <a:tcPr/>
                </a:tc>
              </a:tr>
              <a:tr h="346665">
                <a:tc vMerge="1">
                  <a:txBody>
                    <a:bodyPr/>
                    <a:lstStyle/>
                    <a:p>
                      <a:endParaRPr lang="zh-TW" altLang="en-US"/>
                    </a:p>
                  </a:txBody>
                  <a:tcPr/>
                </a:tc>
                <a:tc>
                  <a:txBody>
                    <a:bodyPr/>
                    <a:lstStyle/>
                    <a:p>
                      <a:pPr algn="ctr">
                        <a:spcAft>
                          <a:spcPts val="0"/>
                        </a:spcAft>
                      </a:pPr>
                      <a:r>
                        <a:rPr lang="zh-TW" sz="1800" kern="100" dirty="0">
                          <a:latin typeface="標楷體" pitchFamily="65" charset="-120"/>
                          <a:ea typeface="標楷體" pitchFamily="65" charset="-120"/>
                        </a:rPr>
                        <a:t>件數</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金額</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件數</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金額</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件數</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金額</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件數</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zh-TW" sz="1800" kern="100" dirty="0">
                          <a:latin typeface="標楷體" pitchFamily="65" charset="-120"/>
                          <a:ea typeface="標楷體" pitchFamily="65" charset="-120"/>
                        </a:rPr>
                        <a:t>金額</a:t>
                      </a:r>
                      <a:endParaRPr lang="zh-TW" sz="1800" kern="100" dirty="0">
                        <a:latin typeface="標楷體" pitchFamily="65" charset="-120"/>
                        <a:ea typeface="標楷體" pitchFamily="65" charset="-120"/>
                        <a:cs typeface="Times New Roman"/>
                      </a:endParaRPr>
                    </a:p>
                  </a:txBody>
                  <a:tcPr marL="68580" marR="68580" marT="0" marB="0" anchor="ctr"/>
                </a:tc>
              </a:tr>
              <a:tr h="301878">
                <a:tc>
                  <a:txBody>
                    <a:bodyPr/>
                    <a:lstStyle/>
                    <a:p>
                      <a:pPr algn="ctr">
                        <a:spcAft>
                          <a:spcPts val="0"/>
                        </a:spcAft>
                      </a:pPr>
                      <a:r>
                        <a:rPr lang="zh-TW" sz="1800" kern="100" dirty="0">
                          <a:latin typeface="標楷體" pitchFamily="65" charset="-120"/>
                          <a:ea typeface="標楷體" pitchFamily="65" charset="-120"/>
                        </a:rPr>
                        <a:t>建築系</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7</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3,874,000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9</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7,673,000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5</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2,505,000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7</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11,721,000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r>
              <a:tr h="288032">
                <a:tc>
                  <a:txBody>
                    <a:bodyPr/>
                    <a:lstStyle/>
                    <a:p>
                      <a:pPr algn="ctr">
                        <a:spcAft>
                          <a:spcPts val="0"/>
                        </a:spcAft>
                      </a:pPr>
                      <a:r>
                        <a:rPr lang="zh-TW" sz="1800" kern="100" dirty="0">
                          <a:latin typeface="標楷體" pitchFamily="65" charset="-120"/>
                          <a:ea typeface="標楷體" pitchFamily="65" charset="-120"/>
                        </a:rPr>
                        <a:t>工設系</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marL="0" algn="ctr" defTabSz="914400" rtl="0" eaLnBrk="1" fontAlgn="ctr"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8</a:t>
                      </a:r>
                      <a:endParaRPr lang="zh-TW" altLang="en-US" sz="1800" kern="100" dirty="0">
                        <a:solidFill>
                          <a:schemeClr val="dk1"/>
                        </a:solidFill>
                        <a:latin typeface="標楷體" pitchFamily="65" charset="-120"/>
                        <a:ea typeface="標楷體" pitchFamily="65" charset="-120"/>
                        <a:cs typeface="+mn-cs"/>
                      </a:endParaRPr>
                    </a:p>
                  </a:txBody>
                  <a:tcPr marL="5449" marR="5449" marT="5449" marB="0" anchor="ctr">
                    <a:solidFill>
                      <a:schemeClr val="accent6">
                        <a:lumMod val="40000"/>
                        <a:lumOff val="60000"/>
                      </a:schemeClr>
                    </a:solidFill>
                  </a:tcPr>
                </a:tc>
                <a:tc>
                  <a:txBody>
                    <a:bodyPr/>
                    <a:lstStyle/>
                    <a:p>
                      <a:pPr marL="0" algn="ctr" defTabSz="914400" rtl="0" eaLnBrk="1" latinLnBrk="0" hangingPunct="1">
                        <a:spcAft>
                          <a:spcPts val="0"/>
                        </a:spcAft>
                      </a:pPr>
                      <a:r>
                        <a:rPr lang="en-US" altLang="zh-TW" sz="1800" kern="100" dirty="0" smtClean="0">
                          <a:solidFill>
                            <a:schemeClr val="dk1"/>
                          </a:solidFill>
                          <a:latin typeface="標楷體" pitchFamily="65" charset="-120"/>
                          <a:ea typeface="標楷體" pitchFamily="65" charset="-120"/>
                          <a:cs typeface="+mn-cs"/>
                        </a:rPr>
                        <a:t>3,743,070</a:t>
                      </a:r>
                      <a:endParaRPr lang="zh-TW" sz="1800" kern="100" dirty="0">
                        <a:solidFill>
                          <a:schemeClr val="dk1"/>
                        </a:solidFill>
                        <a:latin typeface="標楷體" pitchFamily="65" charset="-120"/>
                        <a:ea typeface="標楷體" pitchFamily="65" charset="-120"/>
                        <a:cs typeface="+mn-cs"/>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7</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3,</a:t>
                      </a:r>
                      <a:r>
                        <a:rPr lang="en-US" altLang="zh-TW" sz="1800" kern="100" dirty="0" smtClean="0">
                          <a:latin typeface="標楷體" pitchFamily="65" charset="-120"/>
                          <a:ea typeface="標楷體" pitchFamily="65" charset="-120"/>
                        </a:rPr>
                        <a:t>3</a:t>
                      </a:r>
                      <a:r>
                        <a:rPr lang="en-US" sz="1800" kern="100" dirty="0" smtClean="0">
                          <a:latin typeface="標楷體" pitchFamily="65" charset="-120"/>
                          <a:ea typeface="標楷體" pitchFamily="65" charset="-120"/>
                        </a:rPr>
                        <a:t>80,000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altLang="zh-TW" sz="1800" kern="100" dirty="0" smtClean="0">
                          <a:latin typeface="標楷體" pitchFamily="65" charset="-120"/>
                          <a:ea typeface="標楷體" pitchFamily="65" charset="-120"/>
                          <a:cs typeface="Times New Roman"/>
                        </a:rPr>
                        <a:t>6</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2,</a:t>
                      </a:r>
                      <a:r>
                        <a:rPr lang="en-US" altLang="zh-TW" sz="1800" kern="100" dirty="0" smtClean="0">
                          <a:latin typeface="標楷體" pitchFamily="65" charset="-120"/>
                          <a:ea typeface="標楷體" pitchFamily="65" charset="-120"/>
                        </a:rPr>
                        <a:t>424</a:t>
                      </a:r>
                      <a:r>
                        <a:rPr lang="en-US" sz="1800" kern="100" dirty="0" smtClean="0">
                          <a:latin typeface="標楷體" pitchFamily="65" charset="-120"/>
                          <a:ea typeface="標楷體" pitchFamily="65" charset="-120"/>
                        </a:rPr>
                        <a:t>,000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9</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5,100,000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r>
              <a:tr h="216024">
                <a:tc>
                  <a:txBody>
                    <a:bodyPr/>
                    <a:lstStyle/>
                    <a:p>
                      <a:pPr algn="ctr">
                        <a:spcAft>
                          <a:spcPts val="0"/>
                        </a:spcAft>
                      </a:pPr>
                      <a:r>
                        <a:rPr lang="zh-TW" sz="1800" kern="100" dirty="0">
                          <a:latin typeface="標楷體" pitchFamily="65" charset="-120"/>
                          <a:ea typeface="標楷體" pitchFamily="65" charset="-120"/>
                        </a:rPr>
                        <a:t>互動所</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2</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902,000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altLang="zh-TW" sz="1800" kern="100" dirty="0" smtClean="0">
                          <a:latin typeface="標楷體" pitchFamily="65" charset="-120"/>
                          <a:ea typeface="標楷體" pitchFamily="65" charset="-120"/>
                          <a:cs typeface="Times New Roman"/>
                        </a:rPr>
                        <a:t>4</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2,</a:t>
                      </a:r>
                      <a:r>
                        <a:rPr lang="en-US" altLang="zh-TW" sz="1800" kern="100" dirty="0" smtClean="0">
                          <a:latin typeface="標楷體" pitchFamily="65" charset="-120"/>
                          <a:ea typeface="標楷體" pitchFamily="65" charset="-120"/>
                        </a:rPr>
                        <a:t>117</a:t>
                      </a:r>
                      <a:r>
                        <a:rPr lang="en-US" sz="1800" kern="100" dirty="0" smtClean="0">
                          <a:latin typeface="標楷體" pitchFamily="65" charset="-120"/>
                          <a:ea typeface="標楷體" pitchFamily="65" charset="-120"/>
                        </a:rPr>
                        <a:t>,000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6</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4,057,575</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rPr>
                        <a:t>5</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rPr>
                        <a:t>2,573,000</a:t>
                      </a:r>
                      <a:endParaRPr lang="zh-TW" sz="1800" kern="100" dirty="0">
                        <a:latin typeface="標楷體" pitchFamily="65" charset="-120"/>
                        <a:ea typeface="標楷體" pitchFamily="65" charset="-120"/>
                        <a:cs typeface="Times New Roman"/>
                      </a:endParaRPr>
                    </a:p>
                  </a:txBody>
                  <a:tcPr marL="68580" marR="68580" marT="0" marB="0" anchor="ctr">
                    <a:solidFill>
                      <a:schemeClr val="accent6">
                        <a:lumMod val="40000"/>
                        <a:lumOff val="60000"/>
                      </a:schemeClr>
                    </a:solidFill>
                  </a:tcPr>
                </a:tc>
              </a:tr>
              <a:tr h="301407">
                <a:tc>
                  <a:txBody>
                    <a:bodyPr/>
                    <a:lstStyle/>
                    <a:p>
                      <a:pPr algn="ctr">
                        <a:spcAft>
                          <a:spcPts val="0"/>
                        </a:spcAft>
                      </a:pPr>
                      <a:r>
                        <a:rPr lang="zh-TW" sz="1800" kern="100" dirty="0">
                          <a:latin typeface="標楷體" pitchFamily="65" charset="-120"/>
                          <a:ea typeface="標楷體" pitchFamily="65" charset="-120"/>
                        </a:rPr>
                        <a:t>總計</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altLang="zh-TW" sz="1800" kern="100" dirty="0" smtClean="0">
                          <a:solidFill>
                            <a:srgbClr val="0070C0"/>
                          </a:solidFill>
                          <a:latin typeface="標楷體" pitchFamily="65" charset="-120"/>
                          <a:ea typeface="標楷體" pitchFamily="65" charset="-120"/>
                          <a:cs typeface="Times New Roman"/>
                        </a:rPr>
                        <a:t>17</a:t>
                      </a:r>
                      <a:endParaRPr lang="en-US" sz="1800" kern="100" dirty="0">
                        <a:solidFill>
                          <a:srgbClr val="0070C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altLang="zh-TW" sz="1800" kern="100" dirty="0" smtClean="0">
                          <a:solidFill>
                            <a:srgbClr val="FF0000"/>
                          </a:solidFill>
                          <a:latin typeface="標楷體" pitchFamily="65" charset="-120"/>
                          <a:ea typeface="標楷體" pitchFamily="65" charset="-120"/>
                          <a:cs typeface="Times New Roman"/>
                        </a:rPr>
                        <a:t>8,519,070</a:t>
                      </a:r>
                      <a:endParaRPr lang="en-US"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altLang="zh-TW" sz="1800" kern="100" dirty="0" smtClean="0">
                          <a:solidFill>
                            <a:srgbClr val="0070C0"/>
                          </a:solidFill>
                          <a:latin typeface="標楷體" pitchFamily="65" charset="-120"/>
                          <a:ea typeface="標楷體" pitchFamily="65" charset="-120"/>
                          <a:cs typeface="Times New Roman"/>
                        </a:rPr>
                        <a:t>20</a:t>
                      </a:r>
                      <a:endParaRPr lang="en-US" sz="1800" kern="100" dirty="0">
                        <a:solidFill>
                          <a:srgbClr val="0070C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13,170,000</a:t>
                      </a:r>
                      <a:endParaRPr lang="en-US"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altLang="zh-TW" sz="1800" kern="100" dirty="0" smtClean="0">
                          <a:solidFill>
                            <a:srgbClr val="0070C0"/>
                          </a:solidFill>
                          <a:latin typeface="標楷體" pitchFamily="65" charset="-120"/>
                          <a:ea typeface="標楷體" pitchFamily="65" charset="-120"/>
                          <a:cs typeface="Times New Roman"/>
                        </a:rPr>
                        <a:t>17</a:t>
                      </a:r>
                      <a:endParaRPr lang="en-US" sz="1800" kern="100" dirty="0">
                        <a:solidFill>
                          <a:srgbClr val="0070C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8,986,575</a:t>
                      </a:r>
                      <a:endParaRPr lang="en-US"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0070C0"/>
                          </a:solidFill>
                          <a:latin typeface="標楷體" pitchFamily="65" charset="-120"/>
                          <a:ea typeface="標楷體" pitchFamily="65" charset="-120"/>
                        </a:rPr>
                        <a:t>21</a:t>
                      </a:r>
                      <a:endParaRPr lang="en-US" sz="1800" kern="100" dirty="0">
                        <a:solidFill>
                          <a:srgbClr val="0070C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19,394,000</a:t>
                      </a:r>
                      <a:endParaRPr lang="en-US" sz="1800" kern="100" dirty="0">
                        <a:solidFill>
                          <a:srgbClr val="FF0000"/>
                        </a:solidFill>
                        <a:latin typeface="標楷體" pitchFamily="65" charset="-120"/>
                        <a:ea typeface="標楷體" pitchFamily="65" charset="-120"/>
                        <a:cs typeface="Times New Roman"/>
                      </a:endParaRPr>
                    </a:p>
                  </a:txBody>
                  <a:tcPr marL="68580" marR="68580" marT="0" marB="0" anchor="ctr"/>
                </a:tc>
              </a:tr>
            </a:tbl>
          </a:graphicData>
        </a:graphic>
      </p:graphicFrame>
      <p:sp>
        <p:nvSpPr>
          <p:cNvPr id="16454" name="矩形 8"/>
          <p:cNvSpPr>
            <a:spLocks noChangeArrowheads="1"/>
          </p:cNvSpPr>
          <p:nvPr/>
        </p:nvSpPr>
        <p:spPr bwMode="auto">
          <a:xfrm>
            <a:off x="2555776" y="1196975"/>
            <a:ext cx="6443762" cy="369888"/>
          </a:xfrm>
          <a:prstGeom prst="rect">
            <a:avLst/>
          </a:prstGeom>
          <a:noFill/>
          <a:ln w="9525">
            <a:noFill/>
            <a:miter lim="800000"/>
            <a:headEnd/>
            <a:tailEnd/>
          </a:ln>
        </p:spPr>
        <p:txBody>
          <a:bodyPr wrap="square">
            <a:spAutoFit/>
          </a:bodyPr>
          <a:lstStyle/>
          <a:p>
            <a:r>
              <a:rPr lang="en-US" altLang="zh-TW" dirty="0">
                <a:solidFill>
                  <a:schemeClr val="bg1"/>
                </a:solidFill>
                <a:latin typeface="標楷體" pitchFamily="65" charset="-120"/>
                <a:ea typeface="標楷體" pitchFamily="65" charset="-120"/>
              </a:rPr>
              <a:t>(</a:t>
            </a:r>
            <a:r>
              <a:rPr lang="zh-TW" altLang="en-US" dirty="0">
                <a:solidFill>
                  <a:schemeClr val="bg1"/>
                </a:solidFill>
                <a:latin typeface="標楷體" pitchFamily="65" charset="-120"/>
                <a:ea typeface="標楷體" pitchFamily="65" charset="-120"/>
              </a:rPr>
              <a:t>含主持</a:t>
            </a:r>
            <a:r>
              <a:rPr lang="zh-TW" altLang="zh-TW" dirty="0">
                <a:solidFill>
                  <a:schemeClr val="bg1"/>
                </a:solidFill>
                <a:latin typeface="標楷體" pitchFamily="65" charset="-120"/>
                <a:ea typeface="標楷體" pitchFamily="65" charset="-120"/>
              </a:rPr>
              <a:t>專題研究計畫、國科會產學、其他國科會委辦計畫</a:t>
            </a:r>
            <a:r>
              <a:rPr lang="en-US" altLang="zh-TW" dirty="0">
                <a:solidFill>
                  <a:schemeClr val="bg1"/>
                </a:solidFill>
                <a:latin typeface="標楷體" pitchFamily="65" charset="-120"/>
                <a:ea typeface="標楷體" pitchFamily="65" charset="-120"/>
              </a:rPr>
              <a:t>)</a:t>
            </a:r>
            <a:endParaRPr lang="zh-TW" altLang="en-US" dirty="0">
              <a:solidFill>
                <a:schemeClr val="bg1"/>
              </a:solidFill>
            </a:endParaRPr>
          </a:p>
        </p:txBody>
      </p:sp>
      <p:sp>
        <p:nvSpPr>
          <p:cNvPr id="16455" name="文字方塊 9"/>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a:latin typeface="標楷體" pitchFamily="65" charset="-120"/>
                <a:ea typeface="標楷體" pitchFamily="65" charset="-120"/>
              </a:rPr>
              <a:t>國科會計畫</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aphicFrame>
        <p:nvGraphicFramePr>
          <p:cNvPr id="11" name="圖表 10"/>
          <p:cNvGraphicFramePr/>
          <p:nvPr/>
        </p:nvGraphicFramePr>
        <p:xfrm>
          <a:off x="611560" y="3429000"/>
          <a:ext cx="8208912" cy="25202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55</a:t>
            </a:fld>
            <a:endParaRPr lang="en-US" altLang="zh-TW" smtClean="0"/>
          </a:p>
        </p:txBody>
      </p:sp>
      <p:sp>
        <p:nvSpPr>
          <p:cNvPr id="6" name="文字方塊 12"/>
          <p:cNvSpPr txBox="1">
            <a:spLocks noChangeArrowheads="1"/>
          </p:cNvSpPr>
          <p:nvPr/>
        </p:nvSpPr>
        <p:spPr bwMode="auto">
          <a:xfrm>
            <a:off x="0" y="0"/>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國科會成長目標值</a:t>
            </a:r>
            <a:endParaRPr lang="en-US" altLang="zh-TW" sz="4000" dirty="0" smtClean="0">
              <a:latin typeface="標楷體" pitchFamily="65" charset="-120"/>
              <a:ea typeface="標楷體" pitchFamily="65" charset="-120"/>
            </a:endParaRPr>
          </a:p>
        </p:txBody>
      </p:sp>
      <p:graphicFrame>
        <p:nvGraphicFramePr>
          <p:cNvPr id="5" name="圖表 4"/>
          <p:cNvGraphicFramePr/>
          <p:nvPr/>
        </p:nvGraphicFramePr>
        <p:xfrm>
          <a:off x="611560" y="1189856"/>
          <a:ext cx="7920880" cy="28908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圖表 6"/>
          <p:cNvGraphicFramePr/>
          <p:nvPr/>
        </p:nvGraphicFramePr>
        <p:xfrm>
          <a:off x="611560" y="4070176"/>
          <a:ext cx="7920880" cy="2743200"/>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直線接點 8"/>
          <p:cNvCxnSpPr/>
          <p:nvPr/>
        </p:nvCxnSpPr>
        <p:spPr>
          <a:xfrm flipV="1">
            <a:off x="4860032" y="2132856"/>
            <a:ext cx="2088232" cy="81534"/>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10" name="直線接點 9"/>
          <p:cNvCxnSpPr/>
          <p:nvPr/>
        </p:nvCxnSpPr>
        <p:spPr>
          <a:xfrm rot="-60000" flipV="1">
            <a:off x="4860032" y="2310213"/>
            <a:ext cx="2160240" cy="72008"/>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15" name="直線接點 14"/>
          <p:cNvCxnSpPr/>
          <p:nvPr/>
        </p:nvCxnSpPr>
        <p:spPr>
          <a:xfrm flipV="1">
            <a:off x="4860032" y="2617860"/>
            <a:ext cx="2088232" cy="72008"/>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18" name="直線接點 17"/>
          <p:cNvCxnSpPr/>
          <p:nvPr/>
        </p:nvCxnSpPr>
        <p:spPr>
          <a:xfrm flipV="1">
            <a:off x="4993959" y="5134194"/>
            <a:ext cx="2016224" cy="72008"/>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20" name="直線接點 19"/>
          <p:cNvCxnSpPr/>
          <p:nvPr/>
        </p:nvCxnSpPr>
        <p:spPr>
          <a:xfrm flipV="1">
            <a:off x="4923640" y="5349401"/>
            <a:ext cx="2088232" cy="72008"/>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8D594673-7E85-444C-920B-C2C78122EC2D}" type="slidenum">
              <a:rPr lang="zh-TW" altLang="en-US"/>
              <a:pPr>
                <a:defRPr/>
              </a:pPr>
              <a:t>56</a:t>
            </a:fld>
            <a:endParaRPr lang="zh-TW" altLang="en-US"/>
          </a:p>
        </p:txBody>
      </p:sp>
      <p:graphicFrame>
        <p:nvGraphicFramePr>
          <p:cNvPr id="7" name="表格 6"/>
          <p:cNvGraphicFramePr>
            <a:graphicFrameLocks noGrp="1"/>
          </p:cNvGraphicFramePr>
          <p:nvPr/>
        </p:nvGraphicFramePr>
        <p:xfrm>
          <a:off x="142875" y="1484313"/>
          <a:ext cx="8856985" cy="1885583"/>
        </p:xfrm>
        <a:graphic>
          <a:graphicData uri="http://schemas.openxmlformats.org/drawingml/2006/table">
            <a:tbl>
              <a:tblPr>
                <a:tableStyleId>{C4B1156A-380E-4F78-BDF5-A606A8083BF9}</a:tableStyleId>
              </a:tblPr>
              <a:tblGrid>
                <a:gridCol w="828093"/>
                <a:gridCol w="648072"/>
                <a:gridCol w="1368152"/>
                <a:gridCol w="648072"/>
                <a:gridCol w="1296144"/>
                <a:gridCol w="648072"/>
                <a:gridCol w="1296144"/>
                <a:gridCol w="720080"/>
                <a:gridCol w="1404156"/>
              </a:tblGrid>
              <a:tr h="301407">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kern="100" dirty="0" smtClean="0">
                          <a:latin typeface="標楷體" pitchFamily="65" charset="-120"/>
                          <a:ea typeface="標楷體" pitchFamily="65" charset="-120"/>
                          <a:cs typeface="Times New Roman"/>
                        </a:rPr>
                        <a:t>年度</a:t>
                      </a:r>
                      <a:r>
                        <a:rPr lang="en-US" altLang="zh-TW" sz="1800" kern="100" dirty="0" smtClean="0">
                          <a:latin typeface="標楷體" pitchFamily="65" charset="-120"/>
                          <a:ea typeface="標楷體" pitchFamily="65" charset="-120"/>
                          <a:cs typeface="Times New Roman"/>
                        </a:rPr>
                        <a:t>/</a:t>
                      </a:r>
                      <a:r>
                        <a:rPr lang="zh-TW" altLang="en-US" sz="1800" kern="100" dirty="0" smtClean="0">
                          <a:latin typeface="標楷體" pitchFamily="65" charset="-120"/>
                          <a:ea typeface="標楷體" pitchFamily="65" charset="-120"/>
                          <a:cs typeface="Times New Roman"/>
                        </a:rPr>
                        <a:t>系所</a:t>
                      </a:r>
                      <a:endParaRPr lang="en-US" altLang="zh-TW" sz="1800" kern="100" dirty="0" smtClean="0">
                        <a:latin typeface="標楷體" pitchFamily="65" charset="-120"/>
                        <a:ea typeface="標楷體" pitchFamily="65" charset="-120"/>
                        <a:cs typeface="Times New Roman"/>
                      </a:endParaRPr>
                    </a:p>
                  </a:txBody>
                  <a:tcPr marL="68580" marR="68580" marT="0" marB="0" anchor="ctr"/>
                </a:tc>
                <a:tc gridSpan="2">
                  <a:txBody>
                    <a:bodyPr/>
                    <a:lstStyle/>
                    <a:p>
                      <a:pPr algn="ctr">
                        <a:spcAft>
                          <a:spcPts val="0"/>
                        </a:spcAft>
                      </a:pPr>
                      <a:r>
                        <a:rPr lang="en-US" sz="1800" kern="100" dirty="0">
                          <a:latin typeface="標楷體" pitchFamily="65" charset="-120"/>
                          <a:ea typeface="標楷體" pitchFamily="65" charset="-120"/>
                          <a:cs typeface="Times New Roman"/>
                        </a:rPr>
                        <a:t>98</a:t>
                      </a:r>
                      <a:r>
                        <a:rPr lang="zh-TW" sz="1800" kern="100" dirty="0">
                          <a:latin typeface="標楷體" pitchFamily="65" charset="-120"/>
                          <a:ea typeface="標楷體" pitchFamily="65" charset="-120"/>
                          <a:cs typeface="Times New Roman"/>
                        </a:rPr>
                        <a:t>年度</a:t>
                      </a:r>
                    </a:p>
                  </a:txBody>
                  <a:tcPr marL="68580" marR="68580" marT="0" marB="0" anchor="ctr">
                    <a:solidFill>
                      <a:schemeClr val="accent4">
                        <a:lumMod val="40000"/>
                        <a:lumOff val="6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cs typeface="Times New Roman"/>
                        </a:rPr>
                        <a:t>99</a:t>
                      </a:r>
                      <a:r>
                        <a:rPr lang="zh-TW" sz="1800" kern="100" dirty="0">
                          <a:latin typeface="標楷體" pitchFamily="65" charset="-120"/>
                          <a:ea typeface="標楷體" pitchFamily="65" charset="-120"/>
                          <a:cs typeface="Times New Roman"/>
                        </a:rPr>
                        <a:t>年度</a:t>
                      </a:r>
                    </a:p>
                  </a:txBody>
                  <a:tcPr marL="68580" marR="68580" marT="0" marB="0" anchor="ctr">
                    <a:solidFill>
                      <a:schemeClr val="accent4">
                        <a:lumMod val="40000"/>
                        <a:lumOff val="6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cs typeface="Times New Roman"/>
                        </a:rPr>
                        <a:t>100</a:t>
                      </a:r>
                      <a:r>
                        <a:rPr lang="zh-TW" sz="1800" kern="100" dirty="0">
                          <a:latin typeface="標楷體" pitchFamily="65" charset="-120"/>
                          <a:ea typeface="標楷體" pitchFamily="65" charset="-120"/>
                          <a:cs typeface="Times New Roman"/>
                        </a:rPr>
                        <a:t>年度</a:t>
                      </a:r>
                    </a:p>
                  </a:txBody>
                  <a:tcPr marL="68580" marR="68580" marT="0" marB="0" anchor="ctr">
                    <a:solidFill>
                      <a:schemeClr val="accent4">
                        <a:lumMod val="40000"/>
                        <a:lumOff val="60000"/>
                      </a:schemeClr>
                    </a:solidFill>
                  </a:tcPr>
                </a:tc>
                <a:tc hMerge="1">
                  <a:txBody>
                    <a:bodyPr/>
                    <a:lstStyle/>
                    <a:p>
                      <a:endParaRPr lang="zh-TW" altLang="en-US"/>
                    </a:p>
                  </a:txBody>
                  <a:tcPr/>
                </a:tc>
                <a:tc gridSpan="2">
                  <a:txBody>
                    <a:bodyPr/>
                    <a:lstStyle/>
                    <a:p>
                      <a:pPr algn="ctr">
                        <a:spcAft>
                          <a:spcPts val="0"/>
                        </a:spcAft>
                      </a:pPr>
                      <a:r>
                        <a:rPr lang="en-US" sz="1800" kern="100" dirty="0">
                          <a:latin typeface="標楷體" pitchFamily="65" charset="-120"/>
                          <a:ea typeface="標楷體" pitchFamily="65" charset="-120"/>
                          <a:cs typeface="Times New Roman"/>
                        </a:rPr>
                        <a:t>101</a:t>
                      </a:r>
                      <a:r>
                        <a:rPr lang="zh-TW" sz="1800" kern="100" dirty="0">
                          <a:latin typeface="標楷體" pitchFamily="65" charset="-120"/>
                          <a:ea typeface="標楷體" pitchFamily="65" charset="-120"/>
                          <a:cs typeface="Times New Roman"/>
                        </a:rPr>
                        <a:t>年度</a:t>
                      </a:r>
                    </a:p>
                  </a:txBody>
                  <a:tcPr marL="68580" marR="68580" marT="0" marB="0" anchor="ctr">
                    <a:solidFill>
                      <a:schemeClr val="accent4">
                        <a:lumMod val="40000"/>
                        <a:lumOff val="60000"/>
                      </a:schemeClr>
                    </a:solidFill>
                  </a:tcPr>
                </a:tc>
                <a:tc hMerge="1">
                  <a:txBody>
                    <a:bodyPr/>
                    <a:lstStyle/>
                    <a:p>
                      <a:endParaRPr lang="zh-TW" altLang="en-US"/>
                    </a:p>
                  </a:txBody>
                  <a:tcPr/>
                </a:tc>
              </a:tr>
              <a:tr h="346665">
                <a:tc vMerge="1">
                  <a:txBody>
                    <a:bodyPr/>
                    <a:lstStyle/>
                    <a:p>
                      <a:endParaRPr lang="zh-TW" altLang="en-US"/>
                    </a:p>
                  </a:txBody>
                  <a:tcPr/>
                </a:tc>
                <a:tc>
                  <a:txBody>
                    <a:bodyPr/>
                    <a:lstStyle/>
                    <a:p>
                      <a:pPr algn="ctr">
                        <a:spcAft>
                          <a:spcPts val="0"/>
                        </a:spcAft>
                      </a:pPr>
                      <a:r>
                        <a:rPr lang="zh-TW" sz="1800" kern="100">
                          <a:latin typeface="標楷體" pitchFamily="65" charset="-120"/>
                          <a:ea typeface="標楷體" pitchFamily="65" charset="-120"/>
                          <a:cs typeface="Times New Roman"/>
                        </a:rPr>
                        <a:t>件數</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金額</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件數</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金額</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件數</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金額</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件數</a:t>
                      </a:r>
                    </a:p>
                  </a:txBody>
                  <a:tcPr marL="68580" marR="68580" marT="0" marB="0" anchor="ctr"/>
                </a:tc>
                <a:tc>
                  <a:txBody>
                    <a:bodyPr/>
                    <a:lstStyle/>
                    <a:p>
                      <a:pPr algn="ctr">
                        <a:spcAft>
                          <a:spcPts val="0"/>
                        </a:spcAft>
                      </a:pPr>
                      <a:r>
                        <a:rPr lang="zh-TW" sz="1800" kern="100">
                          <a:latin typeface="標楷體" pitchFamily="65" charset="-120"/>
                          <a:ea typeface="標楷體" pitchFamily="65" charset="-120"/>
                          <a:cs typeface="Times New Roman"/>
                        </a:rPr>
                        <a:t>金額</a:t>
                      </a:r>
                    </a:p>
                  </a:txBody>
                  <a:tcPr marL="68580" marR="68580" marT="0" marB="0" anchor="ctr"/>
                </a:tc>
              </a:tr>
              <a:tr h="360040">
                <a:tc>
                  <a:txBody>
                    <a:bodyPr/>
                    <a:lstStyle/>
                    <a:p>
                      <a:pPr algn="ctr">
                        <a:spcAft>
                          <a:spcPts val="0"/>
                        </a:spcAft>
                      </a:pPr>
                      <a:r>
                        <a:rPr lang="zh-TW" sz="1800" kern="100" dirty="0">
                          <a:latin typeface="標楷體" pitchFamily="65" charset="-120"/>
                          <a:ea typeface="標楷體" pitchFamily="65" charset="-120"/>
                          <a:cs typeface="Times New Roman"/>
                        </a:rPr>
                        <a:t>建築系</a:t>
                      </a: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10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30,190,000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14</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5,336,870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22</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15,998,727</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21</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14,256,698</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r>
              <a:tr h="288032">
                <a:tc>
                  <a:txBody>
                    <a:bodyPr/>
                    <a:lstStyle/>
                    <a:p>
                      <a:pPr algn="ctr">
                        <a:spcAft>
                          <a:spcPts val="0"/>
                        </a:spcAft>
                      </a:pPr>
                      <a:r>
                        <a:rPr lang="zh-TW" sz="1800" kern="100" dirty="0">
                          <a:latin typeface="標楷體" pitchFamily="65" charset="-120"/>
                          <a:ea typeface="標楷體" pitchFamily="65" charset="-120"/>
                          <a:cs typeface="Times New Roman"/>
                        </a:rPr>
                        <a:t>工設系</a:t>
                      </a:r>
                    </a:p>
                  </a:txBody>
                  <a:tcPr marL="68580" marR="68580" marT="0" marB="0" anchor="ctr">
                    <a:solidFill>
                      <a:schemeClr val="accent4">
                        <a:lumMod val="20000"/>
                        <a:lumOff val="8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2</a:t>
                      </a:r>
                      <a:r>
                        <a:rPr lang="en-US" altLang="zh-TW" sz="1800" kern="100" dirty="0" smtClean="0">
                          <a:latin typeface="標楷體" pitchFamily="65" charset="-120"/>
                          <a:ea typeface="標楷體" pitchFamily="65" charset="-120"/>
                          <a:cs typeface="Times New Roman"/>
                        </a:rPr>
                        <a:t>1</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11,002,150</a:t>
                      </a:r>
                    </a:p>
                  </a:txBody>
                  <a:tcPr marL="68580" marR="68580" marT="0" marB="0" anchor="ctr">
                    <a:solidFill>
                      <a:schemeClr val="accent4">
                        <a:lumMod val="20000"/>
                        <a:lumOff val="8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18</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4,070,850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12</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3,561,500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10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3,504,000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20000"/>
                        <a:lumOff val="80000"/>
                      </a:schemeClr>
                    </a:solidFill>
                  </a:tcPr>
                </a:tc>
              </a:tr>
              <a:tr h="288032">
                <a:tc>
                  <a:txBody>
                    <a:bodyPr/>
                    <a:lstStyle/>
                    <a:p>
                      <a:pPr algn="ctr">
                        <a:spcAft>
                          <a:spcPts val="0"/>
                        </a:spcAft>
                      </a:pPr>
                      <a:r>
                        <a:rPr lang="zh-TW" sz="1800" kern="100">
                          <a:latin typeface="標楷體" pitchFamily="65" charset="-120"/>
                          <a:ea typeface="標楷體" pitchFamily="65" charset="-120"/>
                          <a:cs typeface="Times New Roman"/>
                        </a:rPr>
                        <a:t>互動所</a:t>
                      </a: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5</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5,945,000</a:t>
                      </a: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5</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1,044,000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5</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1,309,474</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a:latin typeface="標楷體" pitchFamily="65" charset="-120"/>
                          <a:ea typeface="標楷體" pitchFamily="65" charset="-120"/>
                          <a:cs typeface="Times New Roman"/>
                        </a:rPr>
                        <a:t>7</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c>
                  <a:txBody>
                    <a:bodyPr/>
                    <a:lstStyle/>
                    <a:p>
                      <a:pPr algn="ctr">
                        <a:spcAft>
                          <a:spcPts val="0"/>
                        </a:spcAft>
                      </a:pPr>
                      <a:r>
                        <a:rPr lang="en-US" sz="1800" kern="100" dirty="0" smtClean="0">
                          <a:latin typeface="標楷體" pitchFamily="65" charset="-120"/>
                          <a:ea typeface="標楷體" pitchFamily="65" charset="-120"/>
                          <a:cs typeface="Times New Roman"/>
                        </a:rPr>
                        <a:t>1,575,000</a:t>
                      </a:r>
                      <a:endParaRPr lang="zh-TW" sz="1800" kern="100" dirty="0">
                        <a:latin typeface="標楷體" pitchFamily="65" charset="-120"/>
                        <a:ea typeface="標楷體" pitchFamily="65" charset="-120"/>
                        <a:cs typeface="Times New Roman"/>
                      </a:endParaRPr>
                    </a:p>
                  </a:txBody>
                  <a:tcPr marL="68580" marR="68580" marT="0" marB="0" anchor="ctr">
                    <a:solidFill>
                      <a:schemeClr val="accent4">
                        <a:lumMod val="40000"/>
                        <a:lumOff val="60000"/>
                      </a:schemeClr>
                    </a:solidFill>
                  </a:tcPr>
                </a:tc>
              </a:tr>
              <a:tr h="301407">
                <a:tc>
                  <a:txBody>
                    <a:bodyPr/>
                    <a:lstStyle/>
                    <a:p>
                      <a:pPr algn="ctr">
                        <a:spcAft>
                          <a:spcPts val="0"/>
                        </a:spcAft>
                      </a:pPr>
                      <a:r>
                        <a:rPr lang="zh-TW" sz="1800" kern="100" dirty="0">
                          <a:latin typeface="標楷體" pitchFamily="65" charset="-120"/>
                          <a:ea typeface="標楷體" pitchFamily="65" charset="-120"/>
                          <a:cs typeface="Times New Roman"/>
                        </a:rPr>
                        <a:t>總計</a:t>
                      </a: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3</a:t>
                      </a:r>
                      <a:r>
                        <a:rPr lang="en-US" altLang="zh-TW" sz="1800" kern="100" dirty="0" smtClean="0">
                          <a:solidFill>
                            <a:srgbClr val="FF0000"/>
                          </a:solidFill>
                          <a:latin typeface="標楷體" pitchFamily="65" charset="-120"/>
                          <a:ea typeface="標楷體" pitchFamily="65" charset="-120"/>
                          <a:cs typeface="Times New Roman"/>
                        </a:rPr>
                        <a:t>6</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47,</a:t>
                      </a:r>
                      <a:r>
                        <a:rPr lang="en-US" altLang="zh-TW" sz="1800" kern="100" dirty="0" smtClean="0">
                          <a:solidFill>
                            <a:srgbClr val="FF0000"/>
                          </a:solidFill>
                          <a:latin typeface="標楷體" pitchFamily="65" charset="-120"/>
                          <a:ea typeface="標楷體" pitchFamily="65" charset="-120"/>
                          <a:cs typeface="Times New Roman"/>
                        </a:rPr>
                        <a:t>137</a:t>
                      </a:r>
                      <a:r>
                        <a:rPr lang="en-US" sz="1800" kern="100" dirty="0" smtClean="0">
                          <a:solidFill>
                            <a:srgbClr val="FF0000"/>
                          </a:solidFill>
                          <a:latin typeface="標楷體" pitchFamily="65" charset="-120"/>
                          <a:ea typeface="標楷體" pitchFamily="65" charset="-120"/>
                          <a:cs typeface="Times New Roman"/>
                        </a:rPr>
                        <a:t>,150</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a:solidFill>
                            <a:srgbClr val="FF0000"/>
                          </a:solidFill>
                          <a:latin typeface="標楷體" pitchFamily="65" charset="-120"/>
                          <a:ea typeface="標楷體" pitchFamily="65" charset="-120"/>
                          <a:cs typeface="Times New Roman"/>
                        </a:rPr>
                        <a:t>37</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10,451,720</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a:solidFill>
                            <a:srgbClr val="FF0000"/>
                          </a:solidFill>
                          <a:latin typeface="標楷體" pitchFamily="65" charset="-120"/>
                          <a:ea typeface="標楷體" pitchFamily="65" charset="-120"/>
                          <a:cs typeface="Times New Roman"/>
                        </a:rPr>
                        <a:t>39</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20,869,701</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a:solidFill>
                            <a:srgbClr val="FF0000"/>
                          </a:solidFill>
                          <a:latin typeface="標楷體" pitchFamily="65" charset="-120"/>
                          <a:ea typeface="標楷體" pitchFamily="65" charset="-120"/>
                          <a:cs typeface="Times New Roman"/>
                        </a:rPr>
                        <a:t>38</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c>
                  <a:txBody>
                    <a:bodyPr/>
                    <a:lstStyle/>
                    <a:p>
                      <a:pPr algn="ctr">
                        <a:spcAft>
                          <a:spcPts val="0"/>
                        </a:spcAft>
                      </a:pPr>
                      <a:r>
                        <a:rPr lang="en-US" sz="1800" kern="100" dirty="0" smtClean="0">
                          <a:solidFill>
                            <a:srgbClr val="FF0000"/>
                          </a:solidFill>
                          <a:latin typeface="標楷體" pitchFamily="65" charset="-120"/>
                          <a:ea typeface="標楷體" pitchFamily="65" charset="-120"/>
                          <a:cs typeface="Times New Roman"/>
                        </a:rPr>
                        <a:t>19,335,698</a:t>
                      </a:r>
                      <a:endParaRPr lang="zh-TW" sz="1800" kern="100" dirty="0">
                        <a:solidFill>
                          <a:srgbClr val="FF0000"/>
                        </a:solidFill>
                        <a:latin typeface="標楷體" pitchFamily="65" charset="-120"/>
                        <a:ea typeface="標楷體" pitchFamily="65" charset="-120"/>
                        <a:cs typeface="Times New Roman"/>
                      </a:endParaRPr>
                    </a:p>
                  </a:txBody>
                  <a:tcPr marL="68580" marR="68580" marT="0" marB="0" anchor="ctr"/>
                </a:tc>
              </a:tr>
            </a:tbl>
          </a:graphicData>
        </a:graphic>
      </p:graphicFrame>
      <p:sp>
        <p:nvSpPr>
          <p:cNvPr id="17479" name="文字方塊 7"/>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產學合作計畫</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
        <p:nvSpPr>
          <p:cNvPr id="17480" name="矩形 8"/>
          <p:cNvSpPr>
            <a:spLocks noChangeArrowheads="1"/>
          </p:cNvSpPr>
          <p:nvPr/>
        </p:nvSpPr>
        <p:spPr bwMode="auto">
          <a:xfrm>
            <a:off x="3923928" y="1125538"/>
            <a:ext cx="5148262" cy="368300"/>
          </a:xfrm>
          <a:prstGeom prst="rect">
            <a:avLst/>
          </a:prstGeom>
          <a:noFill/>
          <a:ln w="9525">
            <a:noFill/>
            <a:miter lim="800000"/>
            <a:headEnd/>
            <a:tailEnd/>
          </a:ln>
        </p:spPr>
        <p:txBody>
          <a:bodyPr wrap="none">
            <a:spAutoFit/>
          </a:bodyPr>
          <a:lstStyle/>
          <a:p>
            <a:r>
              <a:rPr lang="en-US" altLang="zh-TW" dirty="0">
                <a:solidFill>
                  <a:schemeClr val="bg1"/>
                </a:solidFill>
                <a:latin typeface="標楷體" pitchFamily="65" charset="-120"/>
                <a:ea typeface="標楷體" pitchFamily="65" charset="-120"/>
              </a:rPr>
              <a:t>(</a:t>
            </a:r>
            <a:r>
              <a:rPr lang="zh-TW" altLang="zh-TW" dirty="0">
                <a:solidFill>
                  <a:schemeClr val="bg1"/>
                </a:solidFill>
                <a:latin typeface="標楷體" pitchFamily="65" charset="-120"/>
                <a:ea typeface="標楷體" pitchFamily="65" charset="-120"/>
              </a:rPr>
              <a:t>不含</a:t>
            </a:r>
            <a:r>
              <a:rPr lang="zh-TW" altLang="en-US" dirty="0">
                <a:solidFill>
                  <a:schemeClr val="bg1"/>
                </a:solidFill>
                <a:latin typeface="標楷體" pitchFamily="65" charset="-120"/>
                <a:ea typeface="標楷體" pitchFamily="65" charset="-120"/>
              </a:rPr>
              <a:t>國科會</a:t>
            </a:r>
            <a:r>
              <a:rPr lang="zh-TW" altLang="zh-TW" dirty="0">
                <a:solidFill>
                  <a:schemeClr val="bg1"/>
                </a:solidFill>
                <a:latin typeface="標楷體" pitchFamily="65" charset="-120"/>
                <a:ea typeface="標楷體" pitchFamily="65" charset="-120"/>
              </a:rPr>
              <a:t>、教育部獎勵</a:t>
            </a:r>
            <a:r>
              <a:rPr lang="en-US" altLang="zh-TW" dirty="0">
                <a:solidFill>
                  <a:schemeClr val="bg1"/>
                </a:solidFill>
                <a:latin typeface="標楷體" pitchFamily="65" charset="-120"/>
                <a:ea typeface="標楷體" pitchFamily="65" charset="-120"/>
              </a:rPr>
              <a:t>/</a:t>
            </a:r>
            <a:r>
              <a:rPr lang="zh-TW" altLang="zh-TW" dirty="0">
                <a:solidFill>
                  <a:schemeClr val="bg1"/>
                </a:solidFill>
                <a:latin typeface="標楷體" pitchFamily="65" charset="-120"/>
                <a:ea typeface="標楷體" pitchFamily="65" charset="-120"/>
              </a:rPr>
              <a:t>獎助計畫、校內補助</a:t>
            </a:r>
            <a:r>
              <a:rPr lang="en-US" altLang="zh-TW" dirty="0">
                <a:solidFill>
                  <a:schemeClr val="bg1"/>
                </a:solidFill>
                <a:latin typeface="標楷體" pitchFamily="65" charset="-120"/>
                <a:ea typeface="標楷體" pitchFamily="65" charset="-120"/>
              </a:rPr>
              <a:t>)</a:t>
            </a:r>
            <a:endParaRPr lang="zh-TW" altLang="zh-TW" dirty="0">
              <a:solidFill>
                <a:schemeClr val="bg1"/>
              </a:solidFill>
              <a:latin typeface="標楷體" pitchFamily="65" charset="-120"/>
              <a:ea typeface="標楷體" pitchFamily="65" charset="-120"/>
            </a:endParaRPr>
          </a:p>
        </p:txBody>
      </p:sp>
      <p:graphicFrame>
        <p:nvGraphicFramePr>
          <p:cNvPr id="6" name="圖表 5"/>
          <p:cNvGraphicFramePr/>
          <p:nvPr/>
        </p:nvGraphicFramePr>
        <p:xfrm>
          <a:off x="481422" y="3429000"/>
          <a:ext cx="8181156" cy="28860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57</a:t>
            </a:fld>
            <a:endParaRPr lang="en-US" altLang="zh-TW" smtClean="0"/>
          </a:p>
        </p:txBody>
      </p:sp>
      <p:sp>
        <p:nvSpPr>
          <p:cNvPr id="6" name="文字方塊 12"/>
          <p:cNvSpPr txBox="1">
            <a:spLocks noChangeArrowheads="1"/>
          </p:cNvSpPr>
          <p:nvPr/>
        </p:nvSpPr>
        <p:spPr bwMode="auto">
          <a:xfrm>
            <a:off x="0" y="0"/>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產學合作成長目標值</a:t>
            </a:r>
            <a:endParaRPr lang="en-US" altLang="zh-TW" sz="4000" dirty="0" smtClean="0">
              <a:latin typeface="標楷體" pitchFamily="65" charset="-120"/>
              <a:ea typeface="標楷體" pitchFamily="65" charset="-120"/>
            </a:endParaRPr>
          </a:p>
        </p:txBody>
      </p:sp>
      <p:graphicFrame>
        <p:nvGraphicFramePr>
          <p:cNvPr id="8" name="圖表 7"/>
          <p:cNvGraphicFramePr/>
          <p:nvPr/>
        </p:nvGraphicFramePr>
        <p:xfrm>
          <a:off x="611560" y="1196752"/>
          <a:ext cx="7488832"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圖表 11"/>
          <p:cNvGraphicFramePr/>
          <p:nvPr/>
        </p:nvGraphicFramePr>
        <p:xfrm>
          <a:off x="611560" y="3933056"/>
          <a:ext cx="7488832" cy="2743200"/>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直線接點 6"/>
          <p:cNvCxnSpPr/>
          <p:nvPr/>
        </p:nvCxnSpPr>
        <p:spPr>
          <a:xfrm flipV="1">
            <a:off x="4716781" y="4725144"/>
            <a:ext cx="1799435" cy="73423"/>
          </a:xfrm>
          <a:prstGeom prst="line">
            <a:avLst/>
          </a:prstGeom>
          <a:ln w="38100">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10" name="直線接點 9"/>
          <p:cNvCxnSpPr/>
          <p:nvPr/>
        </p:nvCxnSpPr>
        <p:spPr>
          <a:xfrm flipV="1">
            <a:off x="4716016" y="5445224"/>
            <a:ext cx="1800200" cy="61920"/>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cxnSp>
        <p:nvCxnSpPr>
          <p:cNvPr id="20" name="直線接點 19"/>
          <p:cNvCxnSpPr/>
          <p:nvPr/>
        </p:nvCxnSpPr>
        <p:spPr>
          <a:xfrm rot="60000" flipV="1">
            <a:off x="4662490" y="5507706"/>
            <a:ext cx="1872778" cy="72008"/>
          </a:xfrm>
          <a:prstGeom prst="line">
            <a:avLst/>
          </a:prstGeom>
          <a:ln w="28575">
            <a:solidFill>
              <a:schemeClr val="bg1"/>
            </a:solidFill>
            <a:prstDash val="dash"/>
          </a:ln>
        </p:spPr>
        <p:style>
          <a:lnRef idx="1">
            <a:schemeClr val="accent3"/>
          </a:lnRef>
          <a:fillRef idx="0">
            <a:schemeClr val="accent3"/>
          </a:fillRef>
          <a:effectRef idx="0">
            <a:schemeClr val="accent3"/>
          </a:effectRef>
          <a:fontRef idx="minor">
            <a:schemeClr val="tx1"/>
          </a:fontRef>
        </p:style>
      </p:cxnSp>
      <p:sp>
        <p:nvSpPr>
          <p:cNvPr id="32" name="手繪多邊形 31"/>
          <p:cNvSpPr/>
          <p:nvPr/>
        </p:nvSpPr>
        <p:spPr>
          <a:xfrm>
            <a:off x="4590660" y="1959429"/>
            <a:ext cx="1997563" cy="382555"/>
          </a:xfrm>
          <a:custGeom>
            <a:avLst/>
            <a:gdLst>
              <a:gd name="connsiteX0" fmla="*/ 0 w 1978090"/>
              <a:gd name="connsiteY0" fmla="*/ 382555 h 382555"/>
              <a:gd name="connsiteX1" fmla="*/ 1007706 w 1978090"/>
              <a:gd name="connsiteY1" fmla="*/ 27991 h 382555"/>
              <a:gd name="connsiteX2" fmla="*/ 1978090 w 1978090"/>
              <a:gd name="connsiteY2" fmla="*/ 0 h 382555"/>
            </a:gdLst>
            <a:ahLst/>
            <a:cxnLst>
              <a:cxn ang="0">
                <a:pos x="connsiteX0" y="connsiteY0"/>
              </a:cxn>
              <a:cxn ang="0">
                <a:pos x="connsiteX1" y="connsiteY1"/>
              </a:cxn>
              <a:cxn ang="0">
                <a:pos x="connsiteX2" y="connsiteY2"/>
              </a:cxn>
            </a:cxnLst>
            <a:rect l="l" t="t" r="r" b="b"/>
            <a:pathLst>
              <a:path w="1978090" h="382555">
                <a:moveTo>
                  <a:pt x="0" y="382555"/>
                </a:moveTo>
                <a:lnTo>
                  <a:pt x="1007706" y="27991"/>
                </a:lnTo>
                <a:lnTo>
                  <a:pt x="1978090" y="0"/>
                </a:lnTo>
              </a:path>
            </a:pathLst>
          </a:custGeom>
          <a:ln w="349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58</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建築系所指標成長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一</a:t>
            </a:r>
            <a:r>
              <a:rPr lang="en-US" altLang="zh-TW" sz="4000" dirty="0" smtClean="0">
                <a:latin typeface="標楷體" pitchFamily="65" charset="-120"/>
                <a:ea typeface="標楷體" pitchFamily="65" charset="-120"/>
              </a:rPr>
              <a:t>)</a:t>
            </a:r>
            <a:endParaRPr lang="en-US" altLang="zh-TW" sz="4000" dirty="0" smtClean="0">
              <a:solidFill>
                <a:srgbClr val="FF0000"/>
              </a:solidFill>
              <a:latin typeface="標楷體" pitchFamily="65" charset="-120"/>
              <a:ea typeface="標楷體" pitchFamily="65" charset="-120"/>
            </a:endParaRPr>
          </a:p>
        </p:txBody>
      </p:sp>
      <p:graphicFrame>
        <p:nvGraphicFramePr>
          <p:cNvPr id="7" name="內容版面配置區 3"/>
          <p:cNvGraphicFramePr>
            <a:graphicFrameLocks/>
          </p:cNvGraphicFramePr>
          <p:nvPr/>
        </p:nvGraphicFramePr>
        <p:xfrm>
          <a:off x="611560" y="1288353"/>
          <a:ext cx="7776865" cy="4395063"/>
        </p:xfrm>
        <a:graphic>
          <a:graphicData uri="http://schemas.openxmlformats.org/drawingml/2006/table">
            <a:tbl>
              <a:tblPr>
                <a:tableStyleId>{C4B1156A-380E-4F78-BDF5-A606A8083BF9}</a:tableStyleId>
              </a:tblPr>
              <a:tblGrid>
                <a:gridCol w="1107155"/>
                <a:gridCol w="1035233"/>
                <a:gridCol w="1153950"/>
                <a:gridCol w="683706"/>
                <a:gridCol w="682160"/>
                <a:gridCol w="804362"/>
                <a:gridCol w="802816"/>
                <a:gridCol w="643490"/>
                <a:gridCol w="863993"/>
              </a:tblGrid>
              <a:tr h="53690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 </a:t>
                      </a: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年度</a:t>
                      </a:r>
                      <a:endParaRPr kumimoji="1" lang="zh-TW"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effectLst/>
                          <a:latin typeface="標楷體" pitchFamily="65" charset="-120"/>
                          <a:ea typeface="標楷體" pitchFamily="65" charset="-120"/>
                        </a:rPr>
                        <a:t>SCI</a:t>
                      </a:r>
                      <a:r>
                        <a:rPr kumimoji="1" lang="zh-TW" altLang="en-US" sz="1800" b="1" u="none" strike="noStrike" cap="none" normalizeH="0" baseline="0" dirty="0" smtClean="0">
                          <a:ln>
                            <a:noFill/>
                          </a:ln>
                          <a:effectLst/>
                          <a:latin typeface="標楷體" pitchFamily="65" charset="-120"/>
                          <a:ea typeface="標楷體" pitchFamily="65" charset="-120"/>
                        </a:rPr>
                        <a:t>論文</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專利</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技轉</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zh-TW" sz="1800" b="1" u="none" strike="noStrike" cap="none" normalizeH="0" baseline="0" dirty="0" smtClean="0">
                          <a:ln>
                            <a:noFill/>
                          </a:ln>
                          <a:effectLst/>
                          <a:latin typeface="標楷體" pitchFamily="65" charset="-120"/>
                          <a:ea typeface="標楷體" pitchFamily="65" charset="-120"/>
                        </a:rPr>
                        <a:t>國科會計畫</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產學合作計畫</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r>
              <a:tr h="51945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人均值</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r>
              <a:tr h="47407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98</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1.08</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rtl="0" fontAlgn="ctr"/>
                      <a:r>
                        <a:rPr lang="en-US" altLang="zh-TW" sz="1600" u="none" strike="noStrike" dirty="0" smtClean="0">
                          <a:latin typeface="標楷體" pitchFamily="65" charset="-120"/>
                          <a:ea typeface="標楷體" pitchFamily="65" charset="-120"/>
                        </a:rPr>
                        <a:t>0</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2">
                            <a:lumMod val="75000"/>
                          </a:schemeClr>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0.54</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298</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0.77</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2,322</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r>
              <a:tr h="477249">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u="none" strike="noStrike" kern="1200" cap="none" normalizeH="0" baseline="0" dirty="0" smtClean="0">
                          <a:ln>
                            <a:noFill/>
                          </a:ln>
                          <a:effectLst/>
                          <a:latin typeface="標楷體" pitchFamily="65" charset="-120"/>
                          <a:ea typeface="標楷體" pitchFamily="65" charset="-120"/>
                        </a:rPr>
                        <a:t>99</a:t>
                      </a:r>
                      <a:r>
                        <a:rPr kumimoji="1" lang="zh-TW" altLang="en-US" sz="1600" u="none" strike="noStrike" kern="1200" cap="none" normalizeH="0" baseline="0" dirty="0" smtClean="0">
                          <a:ln>
                            <a:noFill/>
                          </a:ln>
                          <a:effectLst/>
                          <a:latin typeface="標楷體" pitchFamily="65" charset="-120"/>
                          <a:ea typeface="標楷體" pitchFamily="65" charset="-120"/>
                        </a:rPr>
                        <a:t>年</a:t>
                      </a:r>
                      <a:endParaRPr kumimoji="1" lang="zh-TW"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0.38</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rtl="0" fontAlgn="ctr"/>
                      <a:r>
                        <a:rPr lang="en-US" altLang="zh-TW" sz="1600" u="none" strike="noStrike" dirty="0" smtClean="0">
                          <a:latin typeface="標楷體" pitchFamily="65" charset="-120"/>
                          <a:ea typeface="標楷體" pitchFamily="65" charset="-120"/>
                        </a:rPr>
                        <a:t>0</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2">
                            <a:lumMod val="75000"/>
                          </a:schemeClr>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0.69</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590</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1.08</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410</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r>
              <a:tr h="47407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100</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0.47</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rtl="0" fontAlgn="ctr"/>
                      <a:r>
                        <a:rPr lang="en-US" altLang="zh-TW" sz="1600" u="none" strike="noStrike" dirty="0" smtClean="0">
                          <a:latin typeface="標楷體" pitchFamily="65" charset="-120"/>
                          <a:ea typeface="標楷體" pitchFamily="65" charset="-120"/>
                        </a:rPr>
                        <a:t>0</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2">
                            <a:lumMod val="75000"/>
                          </a:schemeClr>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0.33</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167</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1.47</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1,066</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r>
              <a:tr h="4727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101</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0.13</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0.20</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rtl="0" fontAlgn="ctr"/>
                      <a:r>
                        <a:rPr lang="en-US" altLang="zh-TW" sz="1600" u="none" strike="noStrike" dirty="0" smtClean="0">
                          <a:latin typeface="標楷體" pitchFamily="65" charset="-120"/>
                          <a:ea typeface="標楷體" pitchFamily="65" charset="-120"/>
                        </a:rPr>
                        <a:t>0.06</a:t>
                      </a:r>
                      <a:r>
                        <a:rPr lang="zh-TW" altLang="en-US" sz="1600" u="none" strike="noStrike" dirty="0">
                          <a:latin typeface="標楷體" pitchFamily="65" charset="-120"/>
                          <a:ea typeface="標楷體" pitchFamily="65" charset="-120"/>
                        </a:rPr>
                        <a:t>　</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rPr>
                        <a:t>4.6</a:t>
                      </a:r>
                      <a:endParaRPr kumimoji="1" lang="zh-TW" altLang="en-US" sz="1600" b="0" i="0" u="none" strike="noStrike" cap="none" normalizeH="0" baseline="0" dirty="0" smtClean="0">
                        <a:ln>
                          <a:noFill/>
                        </a:ln>
                        <a:solidFill>
                          <a:schemeClr val="tx2">
                            <a:lumMod val="75000"/>
                          </a:schemeClr>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0.47</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781</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1.40</a:t>
                      </a:r>
                      <a:r>
                        <a:rPr lang="zh-TW" altLang="en-US" sz="16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fontAlgn="ctr"/>
                      <a:r>
                        <a:rPr lang="en-US" altLang="zh-TW" sz="1600" b="0" i="0" u="none" strike="noStrike" dirty="0" smtClean="0">
                          <a:solidFill>
                            <a:srgbClr val="000000"/>
                          </a:solidFill>
                          <a:latin typeface="標楷體" pitchFamily="65" charset="-120"/>
                          <a:ea typeface="標楷體" pitchFamily="65" charset="-120"/>
                        </a:rPr>
                        <a:t>950</a:t>
                      </a:r>
                      <a:endParaRPr lang="zh-TW" altLang="en-US" sz="1600" b="0" i="0" u="none" strike="noStrike" dirty="0">
                        <a:solidFill>
                          <a:srgbClr val="000000"/>
                        </a:solidFill>
                        <a:latin typeface="標楷體" pitchFamily="65" charset="-120"/>
                        <a:ea typeface="標楷體" pitchFamily="65" charset="-120"/>
                      </a:endParaRPr>
                    </a:p>
                  </a:txBody>
                  <a:tcPr marL="7959" marR="7959" marT="7959" marB="0" anchor="ctr"/>
                </a:tc>
              </a:tr>
              <a:tr h="472785">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u="none" strike="noStrike" kern="1200" dirty="0" smtClean="0">
                          <a:solidFill>
                            <a:srgbClr val="FF0000"/>
                          </a:solidFill>
                          <a:latin typeface="標楷體" pitchFamily="65" charset="-120"/>
                          <a:ea typeface="標楷體" pitchFamily="65" charset="-120"/>
                          <a:cs typeface="+mn-cs"/>
                        </a:rPr>
                        <a:t>102</a:t>
                      </a:r>
                      <a:r>
                        <a:rPr lang="zh-TW" altLang="en-US" sz="1600" b="1" u="none" strike="noStrike" kern="1200" dirty="0" smtClean="0">
                          <a:solidFill>
                            <a:srgbClr val="FF0000"/>
                          </a:solidFill>
                          <a:latin typeface="標楷體" pitchFamily="65" charset="-120"/>
                          <a:ea typeface="標楷體" pitchFamily="65" charset="-120"/>
                          <a:cs typeface="+mn-cs"/>
                        </a:rPr>
                        <a:t>年</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0.25</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0.3</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0</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rPr>
                        <a:t>0</a:t>
                      </a:r>
                      <a:endParaRPr kumimoji="1" lang="zh-TW" altLang="en-US" sz="1600" b="1" i="0" u="none" strike="noStrike" cap="none" normalizeH="0" baseline="0" dirty="0" smtClean="0">
                        <a:ln>
                          <a:noFill/>
                        </a:ln>
                        <a:solidFill>
                          <a:srgbClr val="FF0000"/>
                        </a:solidFill>
                        <a:effectLst/>
                        <a:latin typeface="標楷體" pitchFamily="65" charset="-120"/>
                        <a:ea typeface="標楷體" pitchFamily="65" charset="-120"/>
                      </a:endParaRPr>
                    </a:p>
                  </a:txBody>
                  <a:tcPr marL="68588" marR="68588" marT="0" marB="0" anchor="ctr" horzOverflow="overflow"/>
                </a:tc>
                <a:tc>
                  <a:txBody>
                    <a:bodyPr/>
                    <a:lstStyle/>
                    <a:p>
                      <a:pPr algn="ctr" fontAlgn="ctr">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0.61</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0" marR="0" marT="0" marB="0" anchor="ctr"/>
                </a:tc>
                <a:tc>
                  <a:txBody>
                    <a:bodyPr/>
                    <a:lstStyle/>
                    <a:p>
                      <a:pPr algn="ctr" rtl="0" fontAlgn="ctr"/>
                      <a:r>
                        <a:rPr lang="en-US" altLang="zh-TW" sz="1600" b="1" i="0" u="none" strike="noStrike" dirty="0" smtClean="0">
                          <a:solidFill>
                            <a:srgbClr val="FF0000"/>
                          </a:solidFill>
                          <a:latin typeface="標楷體"/>
                        </a:rPr>
                        <a:t>600</a:t>
                      </a:r>
                      <a:endParaRPr lang="en-US" altLang="zh-TW" sz="1600" b="1" i="0" u="none" strike="noStrike" dirty="0">
                        <a:solidFill>
                          <a:srgbClr val="FF0000"/>
                        </a:solidFill>
                        <a:latin typeface="標楷體"/>
                      </a:endParaRPr>
                    </a:p>
                  </a:txBody>
                  <a:tcPr marL="9525" marR="9525" marT="9525"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1.5</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0" marR="0" marT="0"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1,200</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0" marR="0" marT="0" marB="0" anchor="ctr"/>
                </a:tc>
              </a:tr>
              <a:tr h="472785">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103</a:t>
                      </a:r>
                      <a:r>
                        <a:rPr lang="zh-TW" altLang="en-US" sz="1600" b="1" kern="100" dirty="0" smtClean="0">
                          <a:solidFill>
                            <a:sysClr val="windowText" lastClr="000000"/>
                          </a:solidFill>
                          <a:latin typeface="標楷體" pitchFamily="65" charset="-120"/>
                          <a:ea typeface="標楷體" pitchFamily="65" charset="-120"/>
                          <a:cs typeface="Times New Roman"/>
                        </a:rPr>
                        <a:t>年</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0.35</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0.4</a:t>
                      </a:r>
                    </a:p>
                  </a:txBody>
                  <a:tcPr marL="9525" marR="9525" marT="9525" marB="0" anchor="ctr"/>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a:t>
                      </a:r>
                      <a:endParaRPr lang="en-US" altLang="zh-TW" sz="1600" b="1" kern="100" dirty="0">
                        <a:solidFill>
                          <a:sysClr val="windowText" lastClr="000000"/>
                        </a:solidFill>
                        <a:latin typeface="標楷體" pitchFamily="65" charset="-120"/>
                        <a:ea typeface="標楷體" pitchFamily="65" charset="-120"/>
                        <a:cs typeface="Times New Roman"/>
                      </a:endParaRPr>
                    </a:p>
                  </a:txBody>
                  <a:tcPr marL="9525" marR="9525" marT="9525" marB="0" anchor="ctr"/>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a:t>
                      </a:r>
                      <a:endParaRPr lang="zh-TW" altLang="en-US"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0.63 </a:t>
                      </a:r>
                    </a:p>
                  </a:txBody>
                  <a:tcPr marL="9525" marR="9525" marT="9525" marB="0" anchor="ctr"/>
                </a:tc>
                <a:tc>
                  <a:txBody>
                    <a:bodyPr/>
                    <a:lstStyle/>
                    <a:p>
                      <a:pPr algn="ctr" fontAlgn="ctr"/>
                      <a:r>
                        <a:rPr lang="en-US" altLang="zh-TW" sz="1600" b="1" i="0" u="none" strike="noStrike" dirty="0" smtClean="0">
                          <a:solidFill>
                            <a:srgbClr val="000000"/>
                          </a:solidFill>
                          <a:latin typeface="標楷體"/>
                        </a:rPr>
                        <a:t>618</a:t>
                      </a:r>
                      <a:endParaRPr lang="en-US" altLang="zh-TW" sz="1600" b="1" i="0" u="none" strike="noStrike" dirty="0">
                        <a:solidFill>
                          <a:srgbClr val="000000"/>
                        </a:solidFill>
                        <a:latin typeface="標楷體"/>
                      </a:endParaRP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1.37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1,236</a:t>
                      </a:r>
                    </a:p>
                  </a:txBody>
                  <a:tcPr marL="9525" marR="9525" marT="9525" marB="0" anchor="ctr"/>
                </a:tc>
              </a:tr>
              <a:tr h="47278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104</a:t>
                      </a:r>
                      <a:r>
                        <a:rPr lang="zh-TW" altLang="en-US" sz="1600" b="1" kern="100" dirty="0" smtClean="0">
                          <a:solidFill>
                            <a:srgbClr val="0000FF"/>
                          </a:solidFill>
                          <a:latin typeface="標楷體" pitchFamily="65" charset="-120"/>
                          <a:ea typeface="標楷體" pitchFamily="65" charset="-120"/>
                          <a:cs typeface="Times New Roman"/>
                        </a:rPr>
                        <a:t>年</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rPr>
                        <a:t>0.4</a:t>
                      </a:r>
                      <a:endParaRPr kumimoji="1" lang="zh-TW" altLang="zh-TW" sz="16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0.4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a:t>
                      </a: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a:t>
                      </a:r>
                      <a:endParaRPr lang="zh-TW" altLang="en-US"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0.65 </a:t>
                      </a:r>
                    </a:p>
                  </a:txBody>
                  <a:tcPr marL="9525" marR="9525" marT="9525" marB="0" anchor="ctr"/>
                </a:tc>
                <a:tc>
                  <a:txBody>
                    <a:bodyPr/>
                    <a:lstStyle/>
                    <a:p>
                      <a:pPr algn="ctr" rtl="0" fontAlgn="ctr"/>
                      <a:r>
                        <a:rPr lang="en-US" altLang="zh-TW" sz="1600" b="1" i="0" u="none" strike="noStrike" dirty="0" smtClean="0">
                          <a:solidFill>
                            <a:srgbClr val="0000FF"/>
                          </a:solidFill>
                          <a:latin typeface="標楷體"/>
                        </a:rPr>
                        <a:t>636</a:t>
                      </a:r>
                      <a:endParaRPr lang="en-US" altLang="zh-TW" sz="1600" b="1" i="0" u="none" strike="noStrike" dirty="0">
                        <a:solidFill>
                          <a:srgbClr val="0000FF"/>
                        </a:solidFill>
                        <a:latin typeface="標楷體"/>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1.41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1,273</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59</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建築系所指標成長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二</a:t>
            </a:r>
            <a:r>
              <a:rPr lang="en-US" altLang="zh-TW" sz="4000" dirty="0" smtClean="0">
                <a:latin typeface="標楷體" pitchFamily="65" charset="-120"/>
                <a:ea typeface="標楷體" pitchFamily="65" charset="-120"/>
              </a:rPr>
              <a:t>)</a:t>
            </a:r>
          </a:p>
        </p:txBody>
      </p:sp>
      <p:graphicFrame>
        <p:nvGraphicFramePr>
          <p:cNvPr id="7" name="內容版面配置區 3"/>
          <p:cNvGraphicFramePr>
            <a:graphicFrameLocks/>
          </p:cNvGraphicFramePr>
          <p:nvPr/>
        </p:nvGraphicFramePr>
        <p:xfrm>
          <a:off x="545100" y="1288353"/>
          <a:ext cx="7987340" cy="4412224"/>
        </p:xfrm>
        <a:graphic>
          <a:graphicData uri="http://schemas.openxmlformats.org/drawingml/2006/table">
            <a:tbl>
              <a:tblPr>
                <a:tableStyleId>{C4B1156A-380E-4F78-BDF5-A606A8083BF9}</a:tableStyleId>
              </a:tblPr>
              <a:tblGrid>
                <a:gridCol w="1338878"/>
                <a:gridCol w="2689266"/>
                <a:gridCol w="1619177"/>
                <a:gridCol w="2340019"/>
              </a:tblGrid>
              <a:tr h="528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年度</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 </a:t>
                      </a:r>
                      <a:endParaRPr kumimoji="1" lang="zh-TW"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solidFill>
                            <a:srgbClr val="FF0000"/>
                          </a:solidFill>
                          <a:effectLst/>
                          <a:latin typeface="標楷體" pitchFamily="65" charset="-120"/>
                          <a:ea typeface="標楷體" pitchFamily="65" charset="-120"/>
                        </a:rPr>
                        <a:t>SSCI/AHCI/TSSCI</a:t>
                      </a:r>
                      <a:r>
                        <a:rPr kumimoji="1" lang="en-US" altLang="zh-TW" sz="1800" b="1" u="none" strike="noStrike" cap="none" normalizeH="0" baseline="0" dirty="0" smtClean="0">
                          <a:ln>
                            <a:noFill/>
                          </a:ln>
                          <a:solidFill>
                            <a:schemeClr val="tx1"/>
                          </a:solidFill>
                          <a:effectLst/>
                          <a:latin typeface="標楷體" pitchFamily="65" charset="-120"/>
                          <a:ea typeface="標楷體" pitchFamily="65" charset="-120"/>
                        </a:rPr>
                        <a:t>/EI</a:t>
                      </a:r>
                      <a:endPar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研討會論文</a:t>
                      </a: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b="1" u="none" strike="noStrike" dirty="0" smtClean="0">
                          <a:solidFill>
                            <a:schemeClr val="tx1"/>
                          </a:solidFill>
                          <a:latin typeface="標楷體" pitchFamily="65" charset="-120"/>
                          <a:ea typeface="標楷體" pitchFamily="65" charset="-120"/>
                        </a:rPr>
                        <a:t>獎項榮譽 </a:t>
                      </a:r>
                      <a:endParaRPr lang="zh-TW" altLang="en-US" sz="1800" b="1" i="0" u="none" strike="noStrike" dirty="0" smtClean="0">
                        <a:solidFill>
                          <a:schemeClr val="tx1"/>
                        </a:solidFill>
                        <a:latin typeface="標楷體" pitchFamily="65" charset="-120"/>
                        <a:ea typeface="標楷體" pitchFamily="65" charset="-120"/>
                      </a:endParaRPr>
                    </a:p>
                  </a:txBody>
                  <a:tcPr marL="68588" marR="68588" marT="0" marB="0" anchor="ctr" horzOverflow="overflow">
                    <a:solidFill>
                      <a:schemeClr val="accent4">
                        <a:lumMod val="60000"/>
                        <a:lumOff val="40000"/>
                      </a:schemeClr>
                    </a:solidFill>
                  </a:tcPr>
                </a:tc>
              </a:tr>
              <a:tr h="51275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人均值</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u="none" strike="noStrike" kern="1200" dirty="0" smtClean="0">
                          <a:solidFill>
                            <a:schemeClr val="dk1"/>
                          </a:solidFill>
                          <a:latin typeface="標楷體" pitchFamily="65" charset="-120"/>
                          <a:ea typeface="標楷體" pitchFamily="65" charset="-120"/>
                          <a:cs typeface="+mn-cs"/>
                        </a:rPr>
                        <a:t>件數</a:t>
                      </a:r>
                      <a:endParaRPr lang="zh-TW" altLang="zh-TW" sz="1800" u="none" strike="noStrike" kern="1200" dirty="0" smtClean="0">
                        <a:solidFill>
                          <a:schemeClr val="dk1"/>
                        </a:solidFill>
                        <a:latin typeface="標楷體" pitchFamily="65" charset="-120"/>
                        <a:ea typeface="標楷體" pitchFamily="65" charset="-120"/>
                        <a:cs typeface="+mn-cs"/>
                      </a:endParaRPr>
                    </a:p>
                  </a:txBody>
                  <a:tcPr marL="68588" marR="68588" marT="0" marB="0" anchor="ctr" horzOverflow="overflow"/>
                </a:tc>
              </a:tr>
              <a:tr h="46750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98</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0.13</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4.46</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2.46</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r>
              <a:tr h="52897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u="none" strike="noStrike" kern="1200" cap="none" normalizeH="0" baseline="0" dirty="0" smtClean="0">
                          <a:ln>
                            <a:noFill/>
                          </a:ln>
                          <a:effectLst/>
                          <a:latin typeface="標楷體" pitchFamily="65" charset="-120"/>
                          <a:ea typeface="標楷體" pitchFamily="65" charset="-120"/>
                        </a:rPr>
                        <a:t>99</a:t>
                      </a:r>
                      <a:r>
                        <a:rPr kumimoji="1" lang="zh-TW" altLang="en-US" sz="1800" u="none" strike="noStrike" kern="1200" cap="none" normalizeH="0" baseline="0" dirty="0" smtClean="0">
                          <a:ln>
                            <a:noFill/>
                          </a:ln>
                          <a:effectLst/>
                          <a:latin typeface="標楷體" pitchFamily="65" charset="-120"/>
                          <a:ea typeface="標楷體" pitchFamily="65" charset="-120"/>
                        </a:rPr>
                        <a:t>年</a:t>
                      </a:r>
                      <a:endParaRPr kumimoji="1" lang="zh-TW"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0.27</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6.08</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1.62</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r>
              <a:tr h="4679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100</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0.33</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3.87</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1.73</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r>
              <a:tr h="466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101</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0.13</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5.13</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c>
                  <a:txBody>
                    <a:bodyPr/>
                    <a:lstStyle/>
                    <a:p>
                      <a:pPr algn="ctr" rtl="0" fontAlgn="ctr"/>
                      <a:r>
                        <a:rPr lang="en-US" altLang="zh-TW" sz="1800" b="0" i="0" u="none" strike="noStrike" dirty="0" smtClean="0">
                          <a:solidFill>
                            <a:srgbClr val="000000"/>
                          </a:solidFill>
                          <a:latin typeface="標楷體" pitchFamily="65" charset="-120"/>
                          <a:ea typeface="標楷體" pitchFamily="65" charset="-120"/>
                        </a:rPr>
                        <a:t>1.67</a:t>
                      </a:r>
                      <a:r>
                        <a:rPr lang="zh-TW" altLang="en-US" sz="1800" b="0" i="0" u="none" strike="noStrike" dirty="0">
                          <a:solidFill>
                            <a:srgbClr val="000000"/>
                          </a:solidFill>
                          <a:latin typeface="標楷體" pitchFamily="65" charset="-120"/>
                          <a:ea typeface="標楷體" pitchFamily="65" charset="-120"/>
                        </a:rPr>
                        <a:t>　</a:t>
                      </a:r>
                    </a:p>
                  </a:txBody>
                  <a:tcPr marL="7959" marR="7959" marT="7959" marB="0" anchor="ctr"/>
                </a:tc>
              </a:tr>
              <a:tr h="466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102</a:t>
                      </a:r>
                      <a:r>
                        <a:rPr kumimoji="1" lang="zh-TW" altLang="en-US"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年</a:t>
                      </a:r>
                      <a:endParaRPr kumimoji="1" lang="zh-TW" altLang="zh-TW"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0.26</a:t>
                      </a:r>
                      <a:endParaRPr kumimoji="1" lang="zh-TW" altLang="zh-TW"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fontAlgn="ctr">
                        <a:spcAft>
                          <a:spcPts val="0"/>
                        </a:spcAft>
                      </a:pPr>
                      <a:r>
                        <a:rPr lang="en-US" sz="1800" b="1" kern="100" dirty="0" smtClean="0">
                          <a:solidFill>
                            <a:srgbClr val="FF0000"/>
                          </a:solidFill>
                          <a:latin typeface="標楷體"/>
                          <a:ea typeface="新細明體"/>
                          <a:cs typeface="Times New Roman"/>
                        </a:rPr>
                        <a:t>5.</a:t>
                      </a:r>
                      <a:r>
                        <a:rPr lang="en-US" altLang="zh-TW" sz="1800" b="1" kern="100" dirty="0" smtClean="0">
                          <a:solidFill>
                            <a:srgbClr val="FF0000"/>
                          </a:solidFill>
                          <a:latin typeface="標楷體"/>
                          <a:ea typeface="新細明體"/>
                          <a:cs typeface="Times New Roman"/>
                        </a:rPr>
                        <a:t>5</a:t>
                      </a:r>
                      <a:r>
                        <a:rPr lang="zh-TW" sz="1800" b="1" kern="100" dirty="0">
                          <a:solidFill>
                            <a:srgbClr val="FF0000"/>
                          </a:solidFill>
                          <a:latin typeface="Calibri"/>
                          <a:ea typeface="標楷體"/>
                          <a:cs typeface="Times New Roman"/>
                        </a:rPr>
                        <a:t>　</a:t>
                      </a:r>
                      <a:endParaRPr lang="zh-TW" sz="1800" kern="100" dirty="0">
                        <a:latin typeface="Calibri"/>
                        <a:ea typeface="新細明體"/>
                        <a:cs typeface="Times New Roman"/>
                      </a:endParaRPr>
                    </a:p>
                  </a:txBody>
                  <a:tcPr marL="0" marR="0" marT="0" marB="0" anchor="ctr"/>
                </a:tc>
                <a:tc>
                  <a:txBody>
                    <a:bodyPr/>
                    <a:lstStyle/>
                    <a:p>
                      <a:pPr algn="ctr" fontAlgn="ctr">
                        <a:spcAft>
                          <a:spcPts val="0"/>
                        </a:spcAft>
                      </a:pPr>
                      <a:r>
                        <a:rPr lang="en-US" altLang="zh-TW" sz="1800" b="1" kern="100" dirty="0" smtClean="0">
                          <a:solidFill>
                            <a:srgbClr val="FF0000"/>
                          </a:solidFill>
                          <a:latin typeface="標楷體" pitchFamily="65" charset="-120"/>
                          <a:ea typeface="標楷體" pitchFamily="65" charset="-120"/>
                          <a:cs typeface="Times New Roman"/>
                        </a:rPr>
                        <a:t>1.50</a:t>
                      </a:r>
                      <a:r>
                        <a:rPr lang="zh-TW" sz="1800" b="1" kern="100" dirty="0">
                          <a:solidFill>
                            <a:srgbClr val="FF0000"/>
                          </a:solidFill>
                          <a:latin typeface="Calibri"/>
                          <a:ea typeface="標楷體"/>
                          <a:cs typeface="Times New Roman"/>
                        </a:rPr>
                        <a:t>　</a:t>
                      </a:r>
                      <a:endParaRPr lang="zh-TW" sz="1800" kern="100" dirty="0">
                        <a:latin typeface="Calibri"/>
                        <a:ea typeface="新細明體"/>
                        <a:cs typeface="Times New Roman"/>
                      </a:endParaRPr>
                    </a:p>
                  </a:txBody>
                  <a:tcPr marL="0" marR="0" marT="0" marB="0" anchor="ctr"/>
                </a:tc>
              </a:tr>
              <a:tr h="466683">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800" b="1" kern="100" dirty="0" smtClean="0">
                          <a:solidFill>
                            <a:sysClr val="windowText" lastClr="000000"/>
                          </a:solidFill>
                          <a:latin typeface="標楷體" pitchFamily="65" charset="-120"/>
                          <a:ea typeface="標楷體" pitchFamily="65" charset="-120"/>
                          <a:cs typeface="Times New Roman"/>
                        </a:rPr>
                        <a:t>103</a:t>
                      </a:r>
                      <a:r>
                        <a:rPr lang="zh-TW" altLang="en-US" sz="1800" b="1" kern="100" dirty="0" smtClean="0">
                          <a:solidFill>
                            <a:sysClr val="windowText" lastClr="000000"/>
                          </a:solidFill>
                          <a:latin typeface="標楷體" pitchFamily="65" charset="-120"/>
                          <a:ea typeface="標楷體" pitchFamily="65" charset="-120"/>
                          <a:cs typeface="Times New Roman"/>
                        </a:rPr>
                        <a:t>年</a:t>
                      </a:r>
                      <a:endParaRPr lang="zh-TW" altLang="zh-TW" sz="18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800" b="1" kern="100" dirty="0" smtClean="0">
                          <a:solidFill>
                            <a:sysClr val="windowText" lastClr="000000"/>
                          </a:solidFill>
                          <a:latin typeface="標楷體" pitchFamily="65" charset="-120"/>
                          <a:ea typeface="標楷體" pitchFamily="65" charset="-120"/>
                          <a:cs typeface="Times New Roman"/>
                        </a:rPr>
                        <a:t>0.33</a:t>
                      </a:r>
                      <a:endParaRPr lang="zh-TW" altLang="zh-TW" sz="18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800" b="1" kern="100" dirty="0" smtClean="0">
                          <a:solidFill>
                            <a:sysClr val="windowText" lastClr="000000"/>
                          </a:solidFill>
                          <a:latin typeface="標楷體" pitchFamily="65" charset="-120"/>
                          <a:ea typeface="標楷體" pitchFamily="65" charset="-120"/>
                          <a:cs typeface="Times New Roman"/>
                        </a:rPr>
                        <a:t>6.00 </a:t>
                      </a:r>
                    </a:p>
                  </a:txBody>
                  <a:tcPr marL="9525" marR="9525" marT="9525" marB="0" anchor="ctr"/>
                </a:tc>
                <a:tc>
                  <a:txBody>
                    <a:bodyPr/>
                    <a:lstStyle/>
                    <a:p>
                      <a:pPr marL="0" algn="ctr" defTabSz="914400" rtl="0" eaLnBrk="1" fontAlgn="ctr" latinLnBrk="0" hangingPunct="1">
                        <a:spcAft>
                          <a:spcPts val="0"/>
                        </a:spcAft>
                      </a:pPr>
                      <a:r>
                        <a:rPr lang="en-US" altLang="zh-TW" sz="1800" b="1" kern="100" dirty="0" smtClean="0">
                          <a:solidFill>
                            <a:sysClr val="windowText" lastClr="000000"/>
                          </a:solidFill>
                          <a:latin typeface="標楷體" pitchFamily="65" charset="-120"/>
                          <a:ea typeface="標楷體" pitchFamily="65" charset="-120"/>
                          <a:cs typeface="Times New Roman"/>
                        </a:rPr>
                        <a:t>1.80</a:t>
                      </a:r>
                    </a:p>
                  </a:txBody>
                  <a:tcPr marL="9525" marR="9525" marT="9525" marB="0" anchor="ctr"/>
                </a:tc>
              </a:tr>
              <a:tr h="466683">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104</a:t>
                      </a:r>
                      <a:r>
                        <a:rPr lang="zh-TW" altLang="en-US" sz="1800" b="1" kern="100" dirty="0" smtClean="0">
                          <a:solidFill>
                            <a:srgbClr val="0000FF"/>
                          </a:solidFill>
                          <a:latin typeface="標楷體" pitchFamily="65" charset="-120"/>
                          <a:ea typeface="標楷體" pitchFamily="65" charset="-120"/>
                          <a:cs typeface="Times New Roman"/>
                        </a:rPr>
                        <a:t>年</a:t>
                      </a:r>
                      <a:endParaRPr lang="zh-TW" altLang="zh-TW" sz="18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0.42</a:t>
                      </a:r>
                      <a:endParaRPr lang="zh-TW" altLang="zh-TW" sz="18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6.20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1.90 </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5C17C340-670A-406D-B197-250139D44C17}" type="slidenum">
              <a:rPr lang="zh-TW" altLang="en-US"/>
              <a:pPr>
                <a:defRPr/>
              </a:pPr>
              <a:t>6</a:t>
            </a:fld>
            <a:endParaRPr lang="zh-TW" altLang="en-US"/>
          </a:p>
        </p:txBody>
      </p:sp>
      <p:sp>
        <p:nvSpPr>
          <p:cNvPr id="11267" name="文字方塊 6"/>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教學導向</a:t>
            </a:r>
            <a:endParaRPr lang="en-US" altLang="zh-TW" sz="1200" dirty="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pic>
        <p:nvPicPr>
          <p:cNvPr id="11268" name="Picture 3"/>
          <p:cNvPicPr>
            <a:picLocks noChangeAspect="1" noChangeArrowheads="1"/>
          </p:cNvPicPr>
          <p:nvPr/>
        </p:nvPicPr>
        <p:blipFill>
          <a:blip r:embed="rId3" cstate="email"/>
          <a:srcRect/>
          <a:stretch>
            <a:fillRect/>
          </a:stretch>
        </p:blipFill>
        <p:spPr bwMode="auto">
          <a:xfrm>
            <a:off x="546100" y="808038"/>
            <a:ext cx="8489950" cy="5716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60</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工設系所指標成長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一</a:t>
            </a:r>
            <a:r>
              <a:rPr lang="en-US" altLang="zh-TW" sz="4000" dirty="0" smtClean="0">
                <a:latin typeface="標楷體" pitchFamily="65" charset="-120"/>
                <a:ea typeface="標楷體" pitchFamily="65" charset="-120"/>
              </a:rPr>
              <a:t>)</a:t>
            </a:r>
          </a:p>
        </p:txBody>
      </p:sp>
      <p:graphicFrame>
        <p:nvGraphicFramePr>
          <p:cNvPr id="7" name="內容版面配置區 3"/>
          <p:cNvGraphicFramePr>
            <a:graphicFrameLocks/>
          </p:cNvGraphicFramePr>
          <p:nvPr>
            <p:extLst>
              <p:ext uri="{D42A27DB-BD31-4B8C-83A1-F6EECF244321}">
                <p14:modId xmlns="" xmlns:p14="http://schemas.microsoft.com/office/powerpoint/2010/main" val="3993128416"/>
              </p:ext>
            </p:extLst>
          </p:nvPr>
        </p:nvGraphicFramePr>
        <p:xfrm>
          <a:off x="545100" y="1288353"/>
          <a:ext cx="8059348" cy="4396506"/>
        </p:xfrm>
        <a:graphic>
          <a:graphicData uri="http://schemas.openxmlformats.org/drawingml/2006/table">
            <a:tbl>
              <a:tblPr>
                <a:tableStyleId>{C4B1156A-380E-4F78-BDF5-A606A8083BF9}</a:tableStyleId>
              </a:tblPr>
              <a:tblGrid>
                <a:gridCol w="1036452"/>
                <a:gridCol w="1182226"/>
                <a:gridCol w="1195042"/>
                <a:gridCol w="708054"/>
                <a:gridCol w="697214"/>
                <a:gridCol w="842244"/>
                <a:gridCol w="831404"/>
                <a:gridCol w="666404"/>
                <a:gridCol w="900308"/>
              </a:tblGrid>
              <a:tr h="52502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 </a:t>
                      </a: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年度</a:t>
                      </a:r>
                      <a:endParaRPr kumimoji="1" lang="zh-TW"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effectLst/>
                          <a:latin typeface="標楷體" pitchFamily="65" charset="-120"/>
                          <a:ea typeface="標楷體" pitchFamily="65" charset="-120"/>
                        </a:rPr>
                        <a:t>SCI</a:t>
                      </a:r>
                      <a:r>
                        <a:rPr kumimoji="1" lang="zh-TW" altLang="en-US" sz="1800" b="1" u="none" strike="noStrike" cap="none" normalizeH="0" baseline="0" dirty="0" smtClean="0">
                          <a:ln>
                            <a:noFill/>
                          </a:ln>
                          <a:effectLst/>
                          <a:latin typeface="標楷體" pitchFamily="65" charset="-120"/>
                          <a:ea typeface="標楷體" pitchFamily="65" charset="-120"/>
                        </a:rPr>
                        <a:t>論文</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專利</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技轉</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zh-TW" sz="1800" b="1" u="none" strike="noStrike" cap="none" normalizeH="0" baseline="0" dirty="0" smtClean="0">
                          <a:ln>
                            <a:noFill/>
                          </a:ln>
                          <a:effectLst/>
                          <a:latin typeface="標楷體" pitchFamily="65" charset="-120"/>
                          <a:ea typeface="標楷體" pitchFamily="65" charset="-120"/>
                        </a:rPr>
                        <a:t>國科會計畫</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產學合作計畫</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r>
              <a:tr h="521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人均值</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件數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金額</a:t>
                      </a:r>
                      <a:endParaRPr kumimoji="1" lang="en-US" altLang="zh-TW" sz="18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u="none" strike="noStrike" kern="1200" cap="none" normalizeH="0" baseline="0" dirty="0" smtClean="0">
                          <a:ln>
                            <a:noFill/>
                          </a:ln>
                          <a:effectLst/>
                          <a:latin typeface="標楷體" pitchFamily="65" charset="-120"/>
                          <a:ea typeface="標楷體" pitchFamily="65" charset="-120"/>
                        </a:rPr>
                        <a:t>(</a:t>
                      </a:r>
                      <a:r>
                        <a:rPr kumimoji="1" lang="zh-TW" altLang="en-US" sz="1400" u="none" strike="noStrike" kern="1200" cap="none" normalizeH="0" baseline="0" dirty="0" smtClean="0">
                          <a:ln>
                            <a:noFill/>
                          </a:ln>
                          <a:effectLst/>
                          <a:latin typeface="標楷體" pitchFamily="65" charset="-120"/>
                          <a:ea typeface="標楷體" pitchFamily="65" charset="-120"/>
                        </a:rPr>
                        <a:t>千元</a:t>
                      </a:r>
                      <a:r>
                        <a:rPr kumimoji="1" lang="en-US" altLang="zh-TW" sz="1400" u="none" strike="noStrike" kern="1200" cap="none" normalizeH="0" baseline="0" dirty="0" smtClean="0">
                          <a:ln>
                            <a:noFill/>
                          </a:ln>
                          <a:effectLst/>
                          <a:latin typeface="標楷體" pitchFamily="65" charset="-120"/>
                          <a:ea typeface="標楷體" pitchFamily="65" charset="-120"/>
                        </a:rPr>
                        <a:t>)</a:t>
                      </a:r>
                      <a:endParaRPr kumimoji="1" lang="zh-TW" altLang="zh-TW" sz="14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r>
              <a:tr h="47593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98</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0.78</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u="none" strike="noStrike" dirty="0" smtClean="0">
                          <a:latin typeface="標楷體" pitchFamily="65" charset="-120"/>
                          <a:ea typeface="標楷體" pitchFamily="65" charset="-120"/>
                        </a:rPr>
                        <a:t>0</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u="none" strike="noStrike" dirty="0" smtClean="0">
                          <a:latin typeface="標楷體" pitchFamily="65" charset="-120"/>
                          <a:ea typeface="標楷體" pitchFamily="65" charset="-120"/>
                        </a:rPr>
                        <a:t>0.70</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325</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1.83</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957</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75934">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u="none" strike="noStrike" kern="1200" cap="none" normalizeH="0" baseline="0" dirty="0" smtClean="0">
                          <a:ln>
                            <a:noFill/>
                          </a:ln>
                          <a:effectLst/>
                          <a:latin typeface="標楷體" pitchFamily="65" charset="-120"/>
                          <a:ea typeface="標楷體" pitchFamily="65" charset="-120"/>
                        </a:rPr>
                        <a:t>99</a:t>
                      </a:r>
                      <a:r>
                        <a:rPr kumimoji="1" lang="zh-TW" altLang="en-US" sz="1600" u="none" strike="noStrike" kern="1200" cap="none" normalizeH="0" baseline="0" dirty="0" smtClean="0">
                          <a:ln>
                            <a:noFill/>
                          </a:ln>
                          <a:effectLst/>
                          <a:latin typeface="標楷體" pitchFamily="65" charset="-120"/>
                          <a:ea typeface="標楷體" pitchFamily="65" charset="-120"/>
                        </a:rPr>
                        <a:t>年</a:t>
                      </a:r>
                      <a:endParaRPr kumimoji="1" lang="zh-TW" altLang="zh-TW" sz="1600" u="none" strike="noStrike" kern="1200" cap="none" normalizeH="0" baseline="0" dirty="0" smtClean="0">
                        <a:ln>
                          <a:noFill/>
                        </a:ln>
                        <a:effectLst/>
                        <a:latin typeface="標楷體" pitchFamily="65" charset="-120"/>
                        <a:ea typeface="標楷體" pitchFamily="65" charset="-12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0.96</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dirty="0" smtClean="0">
                          <a:latin typeface="標楷體" pitchFamily="65" charset="-120"/>
                          <a:ea typeface="標楷體" pitchFamily="65" charset="-120"/>
                        </a:rPr>
                        <a:t>0.24</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106</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u="none" strike="noStrike" dirty="0" smtClean="0">
                          <a:latin typeface="標楷體" pitchFamily="65" charset="-120"/>
                          <a:ea typeface="標楷體" pitchFamily="65" charset="-120"/>
                        </a:rPr>
                        <a:t>0.48</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270</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1.44</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326</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7593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100</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0.54</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dirty="0" smtClean="0">
                          <a:latin typeface="標楷體" pitchFamily="65" charset="-120"/>
                          <a:ea typeface="標楷體" pitchFamily="65" charset="-120"/>
                        </a:rPr>
                        <a:t>0.08</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2</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u="none" strike="noStrike" dirty="0" smtClean="0">
                          <a:latin typeface="標楷體" pitchFamily="65" charset="-120"/>
                          <a:ea typeface="標楷體" pitchFamily="65" charset="-120"/>
                        </a:rPr>
                        <a:t>0.46</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186</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0.92</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274</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746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101</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solidFill>
                            <a:schemeClr val="tx1"/>
                          </a:solidFill>
                          <a:latin typeface="標楷體" pitchFamily="65" charset="-120"/>
                          <a:ea typeface="標楷體" pitchFamily="65" charset="-120"/>
                        </a:rPr>
                        <a:t>1.00</a:t>
                      </a:r>
                      <a:r>
                        <a:rPr lang="zh-TW" altLang="en-US" sz="1600" u="none" strike="noStrike" dirty="0">
                          <a:solidFill>
                            <a:schemeClr val="tx1"/>
                          </a:solidFill>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dirty="0" smtClean="0">
                          <a:latin typeface="標楷體" pitchFamily="65" charset="-120"/>
                          <a:ea typeface="標楷體" pitchFamily="65" charset="-120"/>
                        </a:rPr>
                        <a:t>0.46</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30</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fontAlgn="ctr"/>
                      <a:r>
                        <a:rPr lang="en-US" altLang="zh-TW" sz="1600" u="none" strike="noStrike" dirty="0" smtClean="0">
                          <a:latin typeface="標楷體" pitchFamily="65" charset="-120"/>
                          <a:ea typeface="標楷體" pitchFamily="65" charset="-120"/>
                        </a:rPr>
                        <a:t>0.69</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392</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0.77</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fontAlgn="ctr"/>
                      <a:r>
                        <a:rPr lang="en-US" altLang="zh-TW" sz="1600" u="none" strike="noStrike" dirty="0" smtClean="0">
                          <a:latin typeface="標楷體" pitchFamily="65" charset="-120"/>
                          <a:ea typeface="標楷體" pitchFamily="65" charset="-120"/>
                        </a:rPr>
                        <a:t>269</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746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102</a:t>
                      </a:r>
                      <a:r>
                        <a:rPr kumimoji="1" lang="zh-TW" altLang="en-US"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年</a:t>
                      </a:r>
                      <a:endParaRPr kumimoji="1" lang="zh-TW" altLang="zh-TW"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0.07</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1.07</a:t>
                      </a:r>
                      <a:r>
                        <a:rPr lang="zh-TW" altLang="zh-TW" sz="1600" b="1" u="none" strike="noStrike" kern="1200" dirty="0" smtClean="0">
                          <a:solidFill>
                            <a:srgbClr val="FF0000"/>
                          </a:solidFill>
                          <a:latin typeface="標楷體" pitchFamily="65" charset="-120"/>
                          <a:ea typeface="標楷體" pitchFamily="65" charset="-120"/>
                          <a:cs typeface="+mn-cs"/>
                        </a:rPr>
                        <a:t>　 </a:t>
                      </a:r>
                    </a:p>
                  </a:txBody>
                  <a:tcPr marL="8255" marR="8255" marT="8255"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0.60</a:t>
                      </a:r>
                      <a:r>
                        <a:rPr lang="zh-TW" altLang="zh-TW" sz="1600" b="1" u="none" strike="noStrike" kern="1200" dirty="0" smtClean="0">
                          <a:solidFill>
                            <a:srgbClr val="FF0000"/>
                          </a:solidFill>
                          <a:latin typeface="標楷體" pitchFamily="65" charset="-120"/>
                          <a:ea typeface="標楷體" pitchFamily="65" charset="-120"/>
                          <a:cs typeface="+mn-cs"/>
                        </a:rPr>
                        <a:t>　 </a:t>
                      </a:r>
                    </a:p>
                  </a:txBody>
                  <a:tcPr marL="8255" marR="8255" marT="825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rPr>
                        <a:t>50</a:t>
                      </a:r>
                      <a:endParaRPr kumimoji="1" lang="zh-TW" altLang="en-US" sz="1600" b="1" i="0" u="none" strike="noStrike" cap="none" normalizeH="0" baseline="0" dirty="0" smtClean="0">
                        <a:ln>
                          <a:noFill/>
                        </a:ln>
                        <a:solidFill>
                          <a:srgbClr val="FF0000"/>
                        </a:solidFill>
                        <a:effectLst/>
                        <a:latin typeface="標楷體" pitchFamily="65" charset="-120"/>
                        <a:ea typeface="標楷體" pitchFamily="65" charset="-120"/>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0.80</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8255" marR="8255" marT="8255"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500</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8255" marR="8255" marT="8255"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1.20</a:t>
                      </a:r>
                      <a:r>
                        <a:rPr lang="zh-TW" altLang="zh-TW" sz="1600" b="1" u="none" strike="noStrike" kern="1200" dirty="0" smtClean="0">
                          <a:solidFill>
                            <a:srgbClr val="FF0000"/>
                          </a:solidFill>
                          <a:latin typeface="標楷體" pitchFamily="65" charset="-120"/>
                          <a:ea typeface="標楷體" pitchFamily="65" charset="-120"/>
                          <a:cs typeface="+mn-cs"/>
                        </a:rPr>
                        <a:t>　 </a:t>
                      </a:r>
                    </a:p>
                  </a:txBody>
                  <a:tcPr marL="8255" marR="8255" marT="8255" marB="0" anchor="ctr"/>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600</a:t>
                      </a:r>
                      <a:r>
                        <a:rPr lang="zh-TW" altLang="zh-TW" sz="1600" b="1" u="none" strike="noStrike" kern="1200" dirty="0" smtClean="0">
                          <a:solidFill>
                            <a:srgbClr val="FF0000"/>
                          </a:solidFill>
                          <a:latin typeface="標楷體" pitchFamily="65" charset="-120"/>
                          <a:ea typeface="標楷體" pitchFamily="65" charset="-120"/>
                          <a:cs typeface="+mn-cs"/>
                        </a:rPr>
                        <a:t>　 </a:t>
                      </a:r>
                    </a:p>
                  </a:txBody>
                  <a:tcPr marL="8255" marR="8255" marT="8255" marB="0" anchor="ctr"/>
                </a:tc>
              </a:tr>
              <a:tr h="474641">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103</a:t>
                      </a:r>
                      <a:r>
                        <a:rPr lang="zh-TW" altLang="en-US" sz="1600" b="1" kern="100" dirty="0" smtClean="0">
                          <a:solidFill>
                            <a:sysClr val="windowText" lastClr="000000"/>
                          </a:solidFill>
                          <a:latin typeface="標楷體" pitchFamily="65" charset="-120"/>
                          <a:ea typeface="標楷體" pitchFamily="65" charset="-120"/>
                          <a:cs typeface="Times New Roman"/>
                        </a:rPr>
                        <a:t>年</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0.10</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u="none" kern="100" dirty="0" smtClean="0">
                          <a:solidFill>
                            <a:sysClr val="windowText" lastClr="000000"/>
                          </a:solidFill>
                          <a:latin typeface="標楷體" pitchFamily="65" charset="-120"/>
                          <a:ea typeface="標楷體" pitchFamily="65" charset="-120"/>
                          <a:cs typeface="Times New Roman"/>
                        </a:rPr>
                        <a:t>1.14</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0.62 </a:t>
                      </a:r>
                    </a:p>
                  </a:txBody>
                  <a:tcPr marL="9525" marR="9525" marT="9525" marB="0" anchor="ctr"/>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65</a:t>
                      </a:r>
                      <a:endParaRPr lang="zh-TW" altLang="en-US"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0.82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515</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1.55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618</a:t>
                      </a:r>
                    </a:p>
                  </a:txBody>
                  <a:tcPr marL="9525" marR="9525" marT="9525" marB="0" anchor="ctr"/>
                </a:tc>
              </a:tr>
              <a:tr h="4746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solidFill>
                            <a:srgbClr val="0000FF"/>
                          </a:solidFill>
                          <a:effectLst/>
                          <a:latin typeface="標楷體" pitchFamily="65" charset="-120"/>
                          <a:ea typeface="標楷體" pitchFamily="65" charset="-120"/>
                        </a:rPr>
                        <a:t>104</a:t>
                      </a:r>
                      <a:r>
                        <a:rPr kumimoji="1" lang="zh-TW" altLang="en-US" sz="1600" u="none" strike="noStrike" cap="none" normalizeH="0" baseline="0" dirty="0" smtClean="0">
                          <a:ln>
                            <a:noFill/>
                          </a:ln>
                          <a:solidFill>
                            <a:srgbClr val="0000FF"/>
                          </a:solidFill>
                          <a:effectLst/>
                          <a:latin typeface="標楷體" pitchFamily="65" charset="-120"/>
                          <a:ea typeface="標楷體" pitchFamily="65" charset="-120"/>
                        </a:rPr>
                        <a:t>年</a:t>
                      </a:r>
                      <a:endParaRPr kumimoji="1" lang="zh-TW" altLang="zh-TW" sz="16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rPr>
                        <a:t>0.13</a:t>
                      </a:r>
                      <a:endParaRPr kumimoji="1" lang="zh-TW" altLang="zh-TW" sz="16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u="none" kern="100" dirty="0" smtClean="0">
                          <a:solidFill>
                            <a:srgbClr val="0000FF"/>
                          </a:solidFill>
                          <a:latin typeface="標楷體" pitchFamily="65" charset="-120"/>
                          <a:ea typeface="標楷體" pitchFamily="65" charset="-120"/>
                          <a:cs typeface="Times New Roman"/>
                        </a:rPr>
                        <a:t>1.21</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0.65 </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0000FF"/>
                          </a:solidFill>
                          <a:effectLst/>
                          <a:latin typeface="標楷體" pitchFamily="65" charset="-120"/>
                          <a:ea typeface="標楷體" pitchFamily="65" charset="-120"/>
                        </a:rPr>
                        <a:t>90</a:t>
                      </a:r>
                      <a:endParaRPr kumimoji="1" lang="zh-TW" altLang="en-US" sz="1600" b="1" i="0" u="none" strike="noStrike" cap="none" normalizeH="0" baseline="0" dirty="0" smtClean="0">
                        <a:ln>
                          <a:noFill/>
                        </a:ln>
                        <a:solidFill>
                          <a:srgbClr val="0000FF"/>
                        </a:solidFill>
                        <a:effectLst/>
                        <a:latin typeface="標楷體" pitchFamily="65" charset="-120"/>
                        <a:ea typeface="標楷體" pitchFamily="65" charset="-120"/>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0.87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540</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1.62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648</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61</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工設系所指標成長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二</a:t>
            </a:r>
            <a:r>
              <a:rPr lang="en-US" altLang="zh-TW" sz="4000" dirty="0" smtClean="0">
                <a:latin typeface="標楷體" pitchFamily="65" charset="-120"/>
                <a:ea typeface="標楷體" pitchFamily="65" charset="-120"/>
              </a:rPr>
              <a:t>)</a:t>
            </a:r>
          </a:p>
        </p:txBody>
      </p:sp>
      <p:graphicFrame>
        <p:nvGraphicFramePr>
          <p:cNvPr id="7" name="內容版面配置區 3"/>
          <p:cNvGraphicFramePr>
            <a:graphicFrameLocks/>
          </p:cNvGraphicFramePr>
          <p:nvPr>
            <p:extLst>
              <p:ext uri="{D42A27DB-BD31-4B8C-83A1-F6EECF244321}">
                <p14:modId xmlns="" xmlns:p14="http://schemas.microsoft.com/office/powerpoint/2010/main" val="974382526"/>
              </p:ext>
            </p:extLst>
          </p:nvPr>
        </p:nvGraphicFramePr>
        <p:xfrm>
          <a:off x="1536861" y="1331316"/>
          <a:ext cx="6131483" cy="4473948"/>
        </p:xfrm>
        <a:graphic>
          <a:graphicData uri="http://schemas.openxmlformats.org/drawingml/2006/table">
            <a:tbl>
              <a:tblPr>
                <a:tableStyleId>{C4B1156A-380E-4F78-BDF5-A606A8083BF9}</a:tableStyleId>
              </a:tblPr>
              <a:tblGrid>
                <a:gridCol w="998167"/>
                <a:gridCol w="2092629"/>
                <a:gridCol w="1296144"/>
                <a:gridCol w="1744543"/>
              </a:tblGrid>
              <a:tr h="5391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年度</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 </a:t>
                      </a:r>
                      <a:endParaRPr kumimoji="1" lang="zh-TW"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solidFill>
                            <a:schemeClr val="tx1"/>
                          </a:solidFill>
                          <a:effectLst/>
                          <a:latin typeface="標楷體" pitchFamily="65" charset="-120"/>
                          <a:ea typeface="標楷體" pitchFamily="65" charset="-120"/>
                        </a:rPr>
                        <a:t>AHCI/</a:t>
                      </a:r>
                      <a:r>
                        <a:rPr kumimoji="1" lang="en-US" altLang="zh-TW" sz="1800" b="1" u="none" strike="noStrike" cap="none" normalizeH="0" baseline="0" dirty="0" smtClean="0">
                          <a:ln>
                            <a:noFill/>
                          </a:ln>
                          <a:solidFill>
                            <a:srgbClr val="FF0000"/>
                          </a:solidFill>
                          <a:effectLst/>
                          <a:latin typeface="標楷體" pitchFamily="65" charset="-120"/>
                          <a:ea typeface="標楷體" pitchFamily="65" charset="-120"/>
                        </a:rPr>
                        <a:t>TSSCI/EI</a:t>
                      </a:r>
                      <a:endParaRPr kumimoji="1" lang="zh-TW" altLang="en-US"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研討會論文</a:t>
                      </a: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b="1" u="none" strike="noStrike" dirty="0" smtClean="0">
                          <a:solidFill>
                            <a:schemeClr val="tx1"/>
                          </a:solidFill>
                          <a:latin typeface="標楷體" pitchFamily="65" charset="-120"/>
                          <a:ea typeface="標楷體" pitchFamily="65" charset="-120"/>
                        </a:rPr>
                        <a:t>獎項榮譽 </a:t>
                      </a:r>
                      <a:endParaRPr lang="zh-TW" altLang="en-US" sz="1800" b="1" i="0" u="none" strike="noStrike" dirty="0" smtClean="0">
                        <a:solidFill>
                          <a:schemeClr val="tx1"/>
                        </a:solidFill>
                        <a:latin typeface="標楷體" pitchFamily="65" charset="-120"/>
                        <a:ea typeface="標楷體" pitchFamily="65" charset="-120"/>
                      </a:endParaRPr>
                    </a:p>
                  </a:txBody>
                  <a:tcPr marL="68588" marR="68588" marT="0" marB="0" anchor="ctr" horzOverflow="overflow">
                    <a:solidFill>
                      <a:schemeClr val="accent4">
                        <a:lumMod val="60000"/>
                        <a:lumOff val="40000"/>
                      </a:schemeClr>
                    </a:solidFill>
                  </a:tcPr>
                </a:tc>
              </a:tr>
              <a:tr h="5320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人均值</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u="none" strike="noStrike" kern="1200" dirty="0" smtClean="0">
                          <a:solidFill>
                            <a:schemeClr val="dk1"/>
                          </a:solidFill>
                          <a:latin typeface="標楷體" pitchFamily="65" charset="-120"/>
                          <a:ea typeface="標楷體" pitchFamily="65" charset="-120"/>
                          <a:cs typeface="+mn-cs"/>
                        </a:rPr>
                        <a:t>件數</a:t>
                      </a:r>
                      <a:endParaRPr lang="zh-TW" altLang="zh-TW" sz="1800" u="none" strike="noStrike" kern="1200" dirty="0" smtClean="0">
                        <a:solidFill>
                          <a:schemeClr val="dk1"/>
                        </a:solidFill>
                        <a:latin typeface="標楷體" pitchFamily="65" charset="-120"/>
                        <a:ea typeface="標楷體" pitchFamily="65" charset="-120"/>
                        <a:cs typeface="+mn-cs"/>
                      </a:endParaRPr>
                    </a:p>
                  </a:txBody>
                  <a:tcPr marL="68588" marR="68588" marT="0" marB="0" anchor="ctr" horzOverflow="overflow"/>
                </a:tc>
              </a:tr>
              <a:tr h="4851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98</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0.09</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2.78</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smtClean="0">
                          <a:latin typeface="標楷體" pitchFamily="65" charset="-120"/>
                          <a:ea typeface="標楷體" pitchFamily="65" charset="-120"/>
                        </a:rPr>
                        <a:t>3.30</a:t>
                      </a:r>
                      <a:r>
                        <a:rPr lang="zh-TW" altLang="en-US" sz="1600" u="none" strike="noStrike" smtClean="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8557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u="none" strike="noStrike" kern="1200" cap="none" normalizeH="0" baseline="0" dirty="0" smtClean="0">
                          <a:ln>
                            <a:noFill/>
                          </a:ln>
                          <a:solidFill>
                            <a:schemeClr val="dk1"/>
                          </a:solidFill>
                          <a:effectLst/>
                          <a:latin typeface="標楷體" pitchFamily="65" charset="-120"/>
                          <a:ea typeface="標楷體" pitchFamily="65" charset="-120"/>
                          <a:cs typeface="+mn-cs"/>
                        </a:rPr>
                        <a:t>99</a:t>
                      </a:r>
                      <a:r>
                        <a:rPr kumimoji="1" lang="zh-TW" altLang="en-US" sz="1800" u="none" strike="noStrike" kern="1200" cap="none" normalizeH="0" baseline="0" dirty="0" smtClean="0">
                          <a:ln>
                            <a:noFill/>
                          </a:ln>
                          <a:solidFill>
                            <a:schemeClr val="dk1"/>
                          </a:solidFill>
                          <a:effectLst/>
                          <a:latin typeface="標楷體" pitchFamily="65" charset="-120"/>
                          <a:ea typeface="標楷體" pitchFamily="65" charset="-120"/>
                          <a:cs typeface="+mn-cs"/>
                        </a:rPr>
                        <a:t>年</a:t>
                      </a:r>
                      <a:endParaRPr kumimoji="1" lang="zh-TW" altLang="zh-TW" sz="1800"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0.16</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3.68</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dirty="0" smtClean="0">
                          <a:latin typeface="標楷體" pitchFamily="65" charset="-120"/>
                          <a:ea typeface="標楷體" pitchFamily="65" charset="-120"/>
                        </a:rPr>
                        <a:t>3.44</a:t>
                      </a:r>
                      <a:r>
                        <a:rPr lang="zh-TW" altLang="en-US" sz="1600" u="none" strike="noStrike" dirty="0" smtClean="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855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100</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0.46</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2.62</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smtClean="0">
                          <a:latin typeface="標楷體" pitchFamily="65" charset="-120"/>
                          <a:ea typeface="標楷體" pitchFamily="65" charset="-120"/>
                        </a:rPr>
                        <a:t>7.38</a:t>
                      </a:r>
                      <a:r>
                        <a:rPr lang="zh-TW" altLang="en-US" sz="1600" u="none" strike="noStrike" smtClean="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842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u="none" strike="noStrike" cap="none" normalizeH="0" baseline="0" dirty="0" smtClean="0">
                          <a:ln>
                            <a:noFill/>
                          </a:ln>
                          <a:effectLst/>
                          <a:latin typeface="標楷體" pitchFamily="65" charset="-120"/>
                          <a:ea typeface="標楷體" pitchFamily="65" charset="-120"/>
                        </a:rPr>
                        <a:t>101</a:t>
                      </a:r>
                      <a:r>
                        <a:rPr kumimoji="1" lang="zh-TW" altLang="en-US" sz="1800" u="none" strike="noStrike" cap="none" normalizeH="0" baseline="0" dirty="0" smtClean="0">
                          <a:ln>
                            <a:noFill/>
                          </a:ln>
                          <a:effectLst/>
                          <a:latin typeface="標楷體" pitchFamily="65" charset="-120"/>
                          <a:ea typeface="標楷體" pitchFamily="65" charset="-120"/>
                        </a:rPr>
                        <a:t>年</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rPr>
                        <a:t>0.16</a:t>
                      </a:r>
                      <a:endParaRPr kumimoji="1" lang="zh-TW" altLang="zh-TW" sz="1800" b="0"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u="none" strike="noStrike" dirty="0" smtClean="0">
                          <a:latin typeface="標楷體" pitchFamily="65" charset="-120"/>
                          <a:ea typeface="標楷體" pitchFamily="65" charset="-120"/>
                        </a:rPr>
                        <a:t>2.69</a:t>
                      </a:r>
                      <a:r>
                        <a:rPr lang="zh-TW" altLang="en-US" sz="1600" u="none" strike="noStrike" dirty="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c>
                  <a:txBody>
                    <a:bodyPr/>
                    <a:lstStyle/>
                    <a:p>
                      <a:pPr algn="ctr" rtl="0" fontAlgn="ctr"/>
                      <a:r>
                        <a:rPr lang="en-US" altLang="zh-TW" sz="1600" u="none" strike="noStrike" smtClean="0">
                          <a:latin typeface="標楷體" pitchFamily="65" charset="-120"/>
                          <a:ea typeface="標楷體" pitchFamily="65" charset="-120"/>
                        </a:rPr>
                        <a:t>7.69</a:t>
                      </a:r>
                      <a:r>
                        <a:rPr lang="zh-TW" altLang="en-US" sz="1600" u="none" strike="noStrike" smtClean="0">
                          <a:latin typeface="標楷體" pitchFamily="65" charset="-120"/>
                          <a:ea typeface="標楷體" pitchFamily="65" charset="-120"/>
                        </a:rPr>
                        <a:t>　</a:t>
                      </a:r>
                      <a:endParaRPr lang="zh-TW" altLang="en-US" sz="1600" b="0" i="0" u="none" strike="noStrike" dirty="0">
                        <a:solidFill>
                          <a:schemeClr val="tx1"/>
                        </a:solidFill>
                        <a:latin typeface="標楷體" pitchFamily="65" charset="-120"/>
                        <a:ea typeface="標楷體" pitchFamily="65" charset="-120"/>
                      </a:endParaRPr>
                    </a:p>
                  </a:txBody>
                  <a:tcPr marL="7960" marR="7960" marT="7960" marB="0" anchor="ctr"/>
                </a:tc>
              </a:tr>
              <a:tr h="4842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102</a:t>
                      </a:r>
                      <a:r>
                        <a:rPr kumimoji="1" lang="zh-TW" altLang="en-US"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年</a:t>
                      </a:r>
                      <a:endParaRPr kumimoji="1" lang="zh-TW" altLang="zh-TW" sz="18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0.23</a:t>
                      </a:r>
                      <a:endParaRPr kumimoji="1" lang="zh-TW" altLang="zh-TW"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u="none" strike="noStrike" kern="1200" dirty="0" smtClean="0">
                          <a:solidFill>
                            <a:srgbClr val="FF0000"/>
                          </a:solidFill>
                          <a:latin typeface="標楷體" pitchFamily="65" charset="-120"/>
                          <a:ea typeface="標楷體" pitchFamily="65" charset="-120"/>
                          <a:cs typeface="+mn-cs"/>
                        </a:rPr>
                        <a:t>3.00</a:t>
                      </a:r>
                      <a:r>
                        <a:rPr lang="zh-TW" altLang="zh-TW" sz="1600" b="1" u="none" strike="noStrike" kern="1200" dirty="0" smtClean="0">
                          <a:solidFill>
                            <a:srgbClr val="FF0000"/>
                          </a:solidFill>
                          <a:latin typeface="標楷體" pitchFamily="65" charset="-120"/>
                          <a:ea typeface="標楷體" pitchFamily="65" charset="-120"/>
                          <a:cs typeface="+mn-cs"/>
                        </a:rPr>
                        <a:t>　 </a:t>
                      </a:r>
                    </a:p>
                  </a:txBody>
                  <a:tcPr marL="8255" marR="8255" marT="8255" marB="0" anchor="ctr"/>
                </a:tc>
                <a:tc>
                  <a:txBody>
                    <a:bodyPr/>
                    <a:lstStyle/>
                    <a:p>
                      <a:pPr marL="0" algn="ctr" defTabSz="914400" rtl="0" eaLnBrk="1" fontAlgn="ctr" latinLnBrk="0" hangingPunct="1">
                        <a:spcAft>
                          <a:spcPts val="0"/>
                        </a:spcAft>
                      </a:pPr>
                      <a:r>
                        <a:rPr lang="en-US" altLang="zh-TW" sz="1600" b="1" u="none" strike="noStrike" kern="1200" smtClean="0">
                          <a:solidFill>
                            <a:srgbClr val="FF0000"/>
                          </a:solidFill>
                          <a:latin typeface="標楷體" pitchFamily="65" charset="-120"/>
                          <a:ea typeface="標楷體" pitchFamily="65" charset="-120"/>
                          <a:cs typeface="+mn-cs"/>
                        </a:rPr>
                        <a:t>8.00</a:t>
                      </a:r>
                      <a:endParaRPr lang="zh-TW" altLang="zh-TW" sz="1600" b="1" u="none" strike="noStrike" kern="1200" dirty="0" smtClean="0">
                        <a:solidFill>
                          <a:srgbClr val="FF0000"/>
                        </a:solidFill>
                        <a:latin typeface="標楷體" pitchFamily="65" charset="-120"/>
                        <a:ea typeface="標楷體" pitchFamily="65" charset="-120"/>
                        <a:cs typeface="+mn-cs"/>
                      </a:endParaRPr>
                    </a:p>
                  </a:txBody>
                  <a:tcPr marL="8255" marR="8255" marT="8255" marB="0" anchor="ctr"/>
                </a:tc>
              </a:tr>
              <a:tr h="484251">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800" b="1" kern="100" dirty="0" smtClean="0">
                          <a:solidFill>
                            <a:sysClr val="windowText" lastClr="000000"/>
                          </a:solidFill>
                          <a:latin typeface="標楷體" pitchFamily="65" charset="-120"/>
                          <a:ea typeface="標楷體" pitchFamily="65" charset="-120"/>
                          <a:cs typeface="Times New Roman"/>
                        </a:rPr>
                        <a:t>103</a:t>
                      </a:r>
                      <a:r>
                        <a:rPr lang="zh-TW" altLang="en-US" sz="1800" b="1" kern="100" dirty="0" smtClean="0">
                          <a:solidFill>
                            <a:sysClr val="windowText" lastClr="000000"/>
                          </a:solidFill>
                          <a:latin typeface="標楷體" pitchFamily="65" charset="-120"/>
                          <a:ea typeface="標楷體" pitchFamily="65" charset="-120"/>
                          <a:cs typeface="Times New Roman"/>
                        </a:rPr>
                        <a:t>年</a:t>
                      </a:r>
                      <a:endParaRPr lang="zh-TW" altLang="zh-TW" sz="18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800" b="1" kern="100" dirty="0" smtClean="0">
                          <a:solidFill>
                            <a:sysClr val="windowText" lastClr="000000"/>
                          </a:solidFill>
                          <a:latin typeface="標楷體" pitchFamily="65" charset="-120"/>
                          <a:ea typeface="標楷體" pitchFamily="65" charset="-120"/>
                          <a:cs typeface="Times New Roman"/>
                        </a:rPr>
                        <a:t>0.30</a:t>
                      </a:r>
                      <a:endParaRPr lang="zh-TW" altLang="zh-TW" sz="18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3.09 </a:t>
                      </a:r>
                    </a:p>
                  </a:txBody>
                  <a:tcPr marL="9525" marR="9525" marT="9525" marB="0" anchor="ctr"/>
                </a:tc>
                <a:tc>
                  <a:txBody>
                    <a:bodyPr/>
                    <a:lstStyle/>
                    <a:p>
                      <a:pPr marL="0" algn="ctr" defTabSz="914400" rtl="0" eaLnBrk="1" fontAlgn="ctr" latinLnBrk="0" hangingPunct="1">
                        <a:spcAft>
                          <a:spcPts val="0"/>
                        </a:spcAft>
                      </a:pPr>
                      <a:r>
                        <a:rPr lang="en-US" altLang="zh-TW" sz="1600" b="1" kern="100" smtClean="0">
                          <a:solidFill>
                            <a:sysClr val="windowText" lastClr="000000"/>
                          </a:solidFill>
                          <a:latin typeface="標楷體" pitchFamily="65" charset="-120"/>
                          <a:ea typeface="標楷體" pitchFamily="65" charset="-120"/>
                          <a:cs typeface="Times New Roman"/>
                        </a:rPr>
                        <a:t>8.24 </a:t>
                      </a:r>
                      <a:endParaRPr lang="en-US" altLang="zh-TW" sz="1600" b="1" kern="100" dirty="0" smtClean="0">
                        <a:solidFill>
                          <a:sysClr val="windowText" lastClr="000000"/>
                        </a:solidFill>
                        <a:latin typeface="標楷體" pitchFamily="65" charset="-120"/>
                        <a:ea typeface="標楷體" pitchFamily="65" charset="-120"/>
                        <a:cs typeface="Times New Roman"/>
                      </a:endParaRPr>
                    </a:p>
                  </a:txBody>
                  <a:tcPr marL="9525" marR="9525" marT="9525" marB="0" anchor="ctr"/>
                </a:tc>
              </a:tr>
              <a:tr h="48425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104</a:t>
                      </a:r>
                      <a:r>
                        <a:rPr lang="zh-TW" altLang="en-US" sz="1800" b="1" kern="100" dirty="0" smtClean="0">
                          <a:solidFill>
                            <a:srgbClr val="0000FF"/>
                          </a:solidFill>
                          <a:latin typeface="標楷體" pitchFamily="65" charset="-120"/>
                          <a:ea typeface="標楷體" pitchFamily="65" charset="-120"/>
                          <a:cs typeface="Times New Roman"/>
                        </a:rPr>
                        <a:t>年</a:t>
                      </a:r>
                      <a:endParaRPr lang="zh-TW" altLang="zh-TW" sz="18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00" dirty="0" smtClean="0">
                          <a:solidFill>
                            <a:srgbClr val="0000FF"/>
                          </a:solidFill>
                          <a:latin typeface="標楷體" pitchFamily="65" charset="-120"/>
                          <a:ea typeface="標楷體" pitchFamily="65" charset="-120"/>
                          <a:cs typeface="Times New Roman"/>
                        </a:rPr>
                        <a:t>0.38</a:t>
                      </a:r>
                      <a:endParaRPr lang="zh-TW" altLang="zh-TW" sz="18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3.24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8.65 </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62</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互動系所指標成長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一</a:t>
            </a:r>
            <a:r>
              <a:rPr lang="en-US" altLang="zh-TW" sz="4000" dirty="0" smtClean="0">
                <a:latin typeface="標楷體" pitchFamily="65" charset="-120"/>
                <a:ea typeface="標楷體" pitchFamily="65" charset="-120"/>
              </a:rPr>
              <a:t>)</a:t>
            </a:r>
          </a:p>
        </p:txBody>
      </p:sp>
      <p:graphicFrame>
        <p:nvGraphicFramePr>
          <p:cNvPr id="7" name="內容版面配置區 3"/>
          <p:cNvGraphicFramePr>
            <a:graphicFrameLocks/>
          </p:cNvGraphicFramePr>
          <p:nvPr>
            <p:extLst>
              <p:ext uri="{D42A27DB-BD31-4B8C-83A1-F6EECF244321}">
                <p14:modId xmlns:p14="http://schemas.microsoft.com/office/powerpoint/2010/main" xmlns="" val="653852943"/>
              </p:ext>
            </p:extLst>
          </p:nvPr>
        </p:nvGraphicFramePr>
        <p:xfrm>
          <a:off x="545100" y="1288353"/>
          <a:ext cx="8053799" cy="4410484"/>
        </p:xfrm>
        <a:graphic>
          <a:graphicData uri="http://schemas.openxmlformats.org/drawingml/2006/table">
            <a:tbl>
              <a:tblPr>
                <a:tableStyleId>{C4B1156A-380E-4F78-BDF5-A606A8083BF9}</a:tableStyleId>
              </a:tblPr>
              <a:tblGrid>
                <a:gridCol w="1036452"/>
                <a:gridCol w="1182226"/>
                <a:gridCol w="1195042"/>
                <a:gridCol w="708054"/>
                <a:gridCol w="697214"/>
                <a:gridCol w="842244"/>
                <a:gridCol w="831404"/>
                <a:gridCol w="666404"/>
                <a:gridCol w="894759"/>
              </a:tblGrid>
              <a:tr h="535193">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 </a:t>
                      </a: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u="none" strike="noStrike" kern="1200" cap="none" normalizeH="0" baseline="0" dirty="0" smtClean="0">
                          <a:ln>
                            <a:noFill/>
                          </a:ln>
                          <a:solidFill>
                            <a:schemeClr val="dk1"/>
                          </a:solidFill>
                          <a:effectLst/>
                          <a:latin typeface="標楷體" pitchFamily="65" charset="-120"/>
                          <a:ea typeface="標楷體" pitchFamily="65" charset="-120"/>
                          <a:cs typeface="+mn-cs"/>
                        </a:rPr>
                        <a:t>年度</a:t>
                      </a:r>
                      <a:endParaRPr kumimoji="1" lang="zh-TW" altLang="zh-TW" sz="1800" b="1"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solidFill>
                            <a:srgbClr val="FF0000"/>
                          </a:solidFill>
                          <a:effectLst/>
                          <a:latin typeface="標楷體" pitchFamily="65" charset="-120"/>
                          <a:ea typeface="標楷體" pitchFamily="65" charset="-120"/>
                        </a:rPr>
                        <a:t>SCI</a:t>
                      </a:r>
                      <a:r>
                        <a:rPr kumimoji="1" lang="zh-TW" altLang="en-US" sz="1800" b="1" u="none" strike="noStrike" cap="none" normalizeH="0" baseline="0" dirty="0" smtClean="0">
                          <a:ln>
                            <a:noFill/>
                          </a:ln>
                          <a:solidFill>
                            <a:srgbClr val="FF0000"/>
                          </a:solidFill>
                          <a:effectLst/>
                          <a:latin typeface="標楷體" pitchFamily="65" charset="-120"/>
                          <a:ea typeface="標楷體" pitchFamily="65" charset="-120"/>
                        </a:rPr>
                        <a:t>論文</a:t>
                      </a:r>
                      <a:endParaRPr kumimoji="1" lang="zh-TW" altLang="en-US"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專利</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solidFill>
                            <a:srgbClr val="FF0000"/>
                          </a:solidFill>
                          <a:effectLst/>
                          <a:latin typeface="標楷體" pitchFamily="65" charset="-120"/>
                          <a:ea typeface="標楷體" pitchFamily="65" charset="-120"/>
                        </a:rPr>
                        <a:t>技轉</a:t>
                      </a:r>
                      <a:endParaRPr kumimoji="1" lang="zh-TW" altLang="en-US"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zh-TW" sz="1800" b="1" u="none" strike="noStrike" cap="none" normalizeH="0" baseline="0" dirty="0" smtClean="0">
                          <a:ln>
                            <a:noFill/>
                          </a:ln>
                          <a:effectLst/>
                          <a:latin typeface="標楷體" pitchFamily="65" charset="-120"/>
                          <a:ea typeface="標楷體" pitchFamily="65" charset="-120"/>
                        </a:rPr>
                        <a:t>國科會計畫</a:t>
                      </a:r>
                      <a:endParaRPr kumimoji="1" lang="zh-TW" altLang="zh-TW"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cap="none" normalizeH="0" baseline="0" dirty="0" smtClean="0">
                          <a:ln>
                            <a:noFill/>
                          </a:ln>
                          <a:effectLst/>
                          <a:latin typeface="標楷體" pitchFamily="65" charset="-120"/>
                          <a:ea typeface="標楷體" pitchFamily="65" charset="-120"/>
                        </a:rPr>
                        <a:t>產學合作計畫</a:t>
                      </a:r>
                      <a:endParaRPr kumimoji="1" lang="zh-TW" altLang="en-US" sz="18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hMerge="1">
                  <a:txBody>
                    <a:bodyPr/>
                    <a:lstStyle/>
                    <a:p>
                      <a:endParaRPr lang="zh-TW" altLang="en-US"/>
                    </a:p>
                  </a:txBody>
                  <a:tcPr/>
                </a:tc>
              </a:tr>
              <a:tr h="5180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人均值</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篇數</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件數</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件數</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金額</a:t>
                      </a:r>
                      <a:endParaRPr kumimoji="1" lang="en-US"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kern="1200" cap="none" normalizeH="0" baseline="0" dirty="0" smtClean="0">
                          <a:ln>
                            <a:noFill/>
                          </a:ln>
                          <a:effectLst/>
                          <a:latin typeface="標楷體" pitchFamily="65" charset="-120"/>
                          <a:ea typeface="標楷體" pitchFamily="65" charset="-120"/>
                        </a:rPr>
                        <a:t>(</a:t>
                      </a:r>
                      <a:r>
                        <a:rPr kumimoji="1" lang="zh-TW" altLang="en-US" sz="1600" u="none" strike="noStrike" kern="1200" cap="none" normalizeH="0" baseline="0" dirty="0" smtClean="0">
                          <a:ln>
                            <a:noFill/>
                          </a:ln>
                          <a:effectLst/>
                          <a:latin typeface="標楷體" pitchFamily="65" charset="-120"/>
                          <a:ea typeface="標楷體" pitchFamily="65" charset="-120"/>
                        </a:rPr>
                        <a:t>千元</a:t>
                      </a:r>
                      <a:r>
                        <a:rPr kumimoji="1" lang="en-US" altLang="zh-TW" sz="1600" u="none" strike="noStrike" kern="1200" cap="none" normalizeH="0" baseline="0" dirty="0" smtClean="0">
                          <a:ln>
                            <a:noFill/>
                          </a:ln>
                          <a:effectLst/>
                          <a:latin typeface="標楷體" pitchFamily="65" charset="-120"/>
                          <a:ea typeface="標楷體" pitchFamily="65" charset="-120"/>
                        </a:rPr>
                        <a:t>)</a:t>
                      </a:r>
                      <a:endParaRPr kumimoji="1" lang="zh-TW" altLang="zh-TW"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件數</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金額</a:t>
                      </a:r>
                      <a:endParaRPr kumimoji="1" lang="en-US"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kern="1200" cap="none" normalizeH="0" baseline="0" dirty="0" smtClean="0">
                          <a:ln>
                            <a:noFill/>
                          </a:ln>
                          <a:effectLst/>
                          <a:latin typeface="標楷體" pitchFamily="65" charset="-120"/>
                          <a:ea typeface="標楷體" pitchFamily="65" charset="-120"/>
                        </a:rPr>
                        <a:t>(</a:t>
                      </a:r>
                      <a:r>
                        <a:rPr kumimoji="1" lang="zh-TW" altLang="en-US" sz="1600" u="none" strike="noStrike" kern="1200" cap="none" normalizeH="0" baseline="0" dirty="0" smtClean="0">
                          <a:ln>
                            <a:noFill/>
                          </a:ln>
                          <a:effectLst/>
                          <a:latin typeface="標楷體" pitchFamily="65" charset="-120"/>
                          <a:ea typeface="標楷體" pitchFamily="65" charset="-120"/>
                        </a:rPr>
                        <a:t>千元</a:t>
                      </a:r>
                      <a:r>
                        <a:rPr kumimoji="1" lang="en-US" altLang="zh-TW" sz="1600" u="none" strike="noStrike" kern="1200" cap="none" normalizeH="0" baseline="0" dirty="0" smtClean="0">
                          <a:ln>
                            <a:noFill/>
                          </a:ln>
                          <a:effectLst/>
                          <a:latin typeface="標楷體" pitchFamily="65" charset="-120"/>
                          <a:ea typeface="標楷體" pitchFamily="65" charset="-120"/>
                        </a:rPr>
                        <a:t>)</a:t>
                      </a:r>
                      <a:endParaRPr kumimoji="1" lang="zh-TW" altLang="zh-TW"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件數</a:t>
                      </a:r>
                      <a:endParaRPr kumimoji="1" lang="zh-TW" altLang="en-US"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u="none" strike="noStrike" kern="1200" cap="none" normalizeH="0" baseline="0" dirty="0" smtClean="0">
                          <a:ln>
                            <a:noFill/>
                          </a:ln>
                          <a:effectLst/>
                          <a:latin typeface="標楷體" pitchFamily="65" charset="-120"/>
                          <a:ea typeface="標楷體" pitchFamily="65" charset="-120"/>
                        </a:rPr>
                        <a:t>金額</a:t>
                      </a:r>
                      <a:endParaRPr kumimoji="1" lang="en-US"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kern="1200" cap="none" normalizeH="0" baseline="0" dirty="0" smtClean="0">
                          <a:ln>
                            <a:noFill/>
                          </a:ln>
                          <a:effectLst/>
                          <a:latin typeface="標楷體" pitchFamily="65" charset="-120"/>
                          <a:ea typeface="標楷體" pitchFamily="65" charset="-120"/>
                        </a:rPr>
                        <a:t>(</a:t>
                      </a:r>
                      <a:r>
                        <a:rPr kumimoji="1" lang="zh-TW" altLang="en-US" sz="1600" u="none" strike="noStrike" kern="1200" cap="none" normalizeH="0" baseline="0" dirty="0" smtClean="0">
                          <a:ln>
                            <a:noFill/>
                          </a:ln>
                          <a:effectLst/>
                          <a:latin typeface="標楷體" pitchFamily="65" charset="-120"/>
                          <a:ea typeface="標楷體" pitchFamily="65" charset="-120"/>
                        </a:rPr>
                        <a:t>千元</a:t>
                      </a:r>
                      <a:r>
                        <a:rPr kumimoji="1" lang="en-US" altLang="zh-TW" sz="1600" u="none" strike="noStrike" kern="1200" cap="none" normalizeH="0" baseline="0" dirty="0" smtClean="0">
                          <a:ln>
                            <a:noFill/>
                          </a:ln>
                          <a:effectLst/>
                          <a:latin typeface="標楷體" pitchFamily="65" charset="-120"/>
                          <a:ea typeface="標楷體" pitchFamily="65" charset="-120"/>
                        </a:rPr>
                        <a:t>)</a:t>
                      </a:r>
                      <a:endParaRPr kumimoji="1" lang="zh-TW" altLang="zh-TW" sz="16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r>
              <a:tr h="48501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98</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0.00</a:t>
                      </a:r>
                    </a:p>
                  </a:txBody>
                  <a:tcPr marL="9525" marR="9525" marT="9525" marB="0" anchor="ctr"/>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0.00</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0.50</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0" i="0" u="none" strike="noStrike" kern="1200" dirty="0" smtClean="0">
                          <a:solidFill>
                            <a:schemeClr val="tx1"/>
                          </a:solidFill>
                          <a:latin typeface="標楷體" pitchFamily="65" charset="-120"/>
                          <a:ea typeface="標楷體" pitchFamily="65" charset="-120"/>
                          <a:cs typeface="+mn-cs"/>
                        </a:rPr>
                        <a:t>225</a:t>
                      </a:r>
                      <a:r>
                        <a:rPr lang="zh-TW" altLang="en-US" sz="1600" b="0" i="0" u="none" strike="noStrike" kern="1200" dirty="0" smtClean="0">
                          <a:solidFill>
                            <a:schemeClr val="tx1"/>
                          </a:solidFill>
                          <a:latin typeface="標楷體" pitchFamily="65" charset="-120"/>
                          <a:ea typeface="標楷體" pitchFamily="65" charset="-120"/>
                          <a:cs typeface="+mn-cs"/>
                        </a:rPr>
                        <a:t>      </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0" i="0" u="none" strike="noStrike" kern="1200">
                          <a:solidFill>
                            <a:schemeClr val="tx1"/>
                          </a:solidFill>
                          <a:latin typeface="標楷體" pitchFamily="65" charset="-120"/>
                          <a:ea typeface="標楷體" pitchFamily="65" charset="-120"/>
                          <a:cs typeface="+mn-cs"/>
                        </a:rPr>
                        <a:t>1.25</a:t>
                      </a:r>
                    </a:p>
                  </a:txBody>
                  <a:tcPr marL="9525" marR="9525" marT="9525" marB="0" anchor="ctr"/>
                </a:tc>
                <a:tc>
                  <a:txBody>
                    <a:bodyPr/>
                    <a:lstStyle/>
                    <a:p>
                      <a:pPr marL="0" algn="ctr" defTabSz="914400" rtl="0" eaLnBrk="1" fontAlgn="ctr" latinLnBrk="0" hangingPunct="1"/>
                      <a:r>
                        <a:rPr lang="zh-TW" altLang="en-US" sz="1600" b="0" i="0" u="none" strike="noStrike" kern="1200" dirty="0">
                          <a:solidFill>
                            <a:schemeClr val="tx1"/>
                          </a:solidFill>
                          <a:latin typeface="標楷體" pitchFamily="65" charset="-120"/>
                          <a:ea typeface="標楷體" pitchFamily="65" charset="-120"/>
                          <a:cs typeface="+mn-cs"/>
                        </a:rPr>
                        <a:t>        </a:t>
                      </a:r>
                      <a:r>
                        <a:rPr lang="en-US" altLang="zh-TW" sz="1600" b="0" i="0" u="none" strike="noStrike" kern="1200" dirty="0" smtClean="0">
                          <a:solidFill>
                            <a:schemeClr val="tx1"/>
                          </a:solidFill>
                          <a:latin typeface="標楷體" pitchFamily="65" charset="-120"/>
                          <a:ea typeface="標楷體" pitchFamily="65" charset="-120"/>
                          <a:cs typeface="+mn-cs"/>
                        </a:rPr>
                        <a:t>1,561</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r>
              <a:tr h="47572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u="none" strike="noStrike" kern="1200" cap="none" normalizeH="0" baseline="0" dirty="0" smtClean="0">
                          <a:ln>
                            <a:noFill/>
                          </a:ln>
                          <a:effectLst/>
                          <a:latin typeface="標楷體" pitchFamily="65" charset="-120"/>
                          <a:ea typeface="標楷體" pitchFamily="65" charset="-120"/>
                        </a:rPr>
                        <a:t>99</a:t>
                      </a:r>
                      <a:r>
                        <a:rPr kumimoji="1" lang="zh-TW" altLang="en-US" sz="1600" u="none" strike="noStrike" kern="1200" cap="none" normalizeH="0" baseline="0" dirty="0" smtClean="0">
                          <a:ln>
                            <a:noFill/>
                          </a:ln>
                          <a:effectLst/>
                          <a:latin typeface="標楷體" pitchFamily="65" charset="-120"/>
                          <a:ea typeface="標楷體" pitchFamily="65" charset="-120"/>
                        </a:rPr>
                        <a:t>年</a:t>
                      </a:r>
                      <a:endParaRPr kumimoji="1" lang="zh-TW"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1.00</a:t>
                      </a:r>
                    </a:p>
                  </a:txBody>
                  <a:tcPr marL="9525" marR="9525" marT="9525" marB="0" anchor="ctr"/>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0.00</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0</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0.80</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423</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0" i="0" u="none" strike="noStrike" kern="1200" dirty="0">
                          <a:solidFill>
                            <a:schemeClr val="tx1"/>
                          </a:solidFill>
                          <a:latin typeface="標楷體" pitchFamily="65" charset="-120"/>
                          <a:ea typeface="標楷體" pitchFamily="65" charset="-120"/>
                          <a:cs typeface="+mn-cs"/>
                        </a:rPr>
                        <a:t>1.20</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244 </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r>
              <a:tr h="47280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100</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0.33</a:t>
                      </a:r>
                    </a:p>
                  </a:txBody>
                  <a:tcPr marL="9525" marR="9525" marT="9525" marB="0" anchor="ctr"/>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0.17</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8.3</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1.00</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676</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0" i="0" u="none" strike="noStrike" kern="1200" dirty="0">
                          <a:solidFill>
                            <a:schemeClr val="tx1"/>
                          </a:solidFill>
                          <a:latin typeface="標楷體" pitchFamily="65" charset="-120"/>
                          <a:ea typeface="標楷體" pitchFamily="65" charset="-120"/>
                          <a:cs typeface="+mn-cs"/>
                        </a:rPr>
                        <a:t>0.83</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218</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r>
              <a:tr h="4715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101</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0.14</a:t>
                      </a:r>
                    </a:p>
                  </a:txBody>
                  <a:tcPr marL="9525" marR="9525" marT="9525" marB="0" anchor="ctr"/>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0.57</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rPr>
                        <a:t>8.6</a:t>
                      </a:r>
                      <a:endPar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endParaRPr>
                    </a:p>
                  </a:txBody>
                  <a:tcPr marL="68588" marR="68588" marT="0" marB="0" anchor="ctr" horzOverflow="overflow"/>
                </a:tc>
                <a:tc>
                  <a:txBody>
                    <a:bodyPr/>
                    <a:lstStyle/>
                    <a:p>
                      <a:pPr algn="ctr" rtl="0" fontAlgn="ctr"/>
                      <a:r>
                        <a:rPr lang="en-US" altLang="zh-TW" sz="1600" b="0" i="0" u="none" strike="noStrike" dirty="0">
                          <a:solidFill>
                            <a:schemeClr val="tx1"/>
                          </a:solidFill>
                          <a:latin typeface="標楷體" pitchFamily="65" charset="-120"/>
                          <a:ea typeface="標楷體" pitchFamily="65" charset="-120"/>
                        </a:rPr>
                        <a:t>0.71</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367</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0" i="0" u="none" strike="noStrike" kern="1200" dirty="0">
                          <a:solidFill>
                            <a:schemeClr val="tx1"/>
                          </a:solidFill>
                          <a:latin typeface="標楷體" pitchFamily="65" charset="-120"/>
                          <a:ea typeface="標楷體" pitchFamily="65" charset="-120"/>
                          <a:cs typeface="+mn-cs"/>
                        </a:rPr>
                        <a:t>1.00</a:t>
                      </a:r>
                    </a:p>
                  </a:txBody>
                  <a:tcPr marL="9525" marR="9525" marT="9525" marB="0" anchor="ctr"/>
                </a:tc>
                <a:tc>
                  <a:txBody>
                    <a:bodyPr/>
                    <a:lstStyle/>
                    <a:p>
                      <a:pPr marL="0" algn="ctr" defTabSz="914400" rtl="0" eaLnBrk="1" fontAlgn="ctr" latinLnBrk="0" hangingPunct="1"/>
                      <a:r>
                        <a:rPr lang="en-US" altLang="zh-TW" sz="1600" b="0" i="0" u="none" strike="noStrike" kern="1200" dirty="0" smtClean="0">
                          <a:solidFill>
                            <a:schemeClr val="tx1"/>
                          </a:solidFill>
                          <a:latin typeface="標楷體" pitchFamily="65" charset="-120"/>
                          <a:ea typeface="標楷體" pitchFamily="65" charset="-120"/>
                          <a:cs typeface="+mn-cs"/>
                        </a:rPr>
                        <a:t>225</a:t>
                      </a:r>
                      <a:endParaRPr lang="en-US" altLang="zh-TW" sz="1600" b="0" i="0" u="none" strike="noStrike" kern="1200" dirty="0">
                        <a:solidFill>
                          <a:schemeClr val="tx1"/>
                        </a:solidFill>
                        <a:latin typeface="標楷體" pitchFamily="65" charset="-120"/>
                        <a:ea typeface="標楷體" pitchFamily="65" charset="-120"/>
                        <a:cs typeface="+mn-cs"/>
                      </a:endParaRPr>
                    </a:p>
                  </a:txBody>
                  <a:tcPr marL="9525" marR="9525" marT="9525" marB="0" anchor="ctr"/>
                </a:tc>
              </a:tr>
              <a:tr h="4715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102</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0.13</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algn="ctr" defTabSz="914400" rtl="0" eaLnBrk="1" fontAlgn="ctr" latinLnBrk="0" hangingPunct="1"/>
                      <a:r>
                        <a:rPr lang="en-US" altLang="zh-TW" sz="1600" b="1" u="none" strike="noStrike" kern="1200" dirty="0">
                          <a:solidFill>
                            <a:srgbClr val="FF0000"/>
                          </a:solidFill>
                          <a:latin typeface="標楷體" pitchFamily="65" charset="-120"/>
                          <a:ea typeface="標楷體" pitchFamily="65" charset="-120"/>
                          <a:cs typeface="+mn-cs"/>
                        </a:rPr>
                        <a:t>0.44</a:t>
                      </a:r>
                    </a:p>
                  </a:txBody>
                  <a:tcPr marL="9525" marR="9525" marT="9525" marB="0" anchor="ctr"/>
                </a:tc>
                <a:tc>
                  <a:txBody>
                    <a:bodyPr/>
                    <a:lstStyle/>
                    <a:p>
                      <a:pPr marL="0" algn="ctr" defTabSz="914400" rtl="0" eaLnBrk="1" fontAlgn="ctr" latinLnBrk="0" hangingPunct="1"/>
                      <a:r>
                        <a:rPr lang="en-US" altLang="zh-TW" sz="1600" b="1" u="none" strike="noStrike" kern="1200" dirty="0">
                          <a:solidFill>
                            <a:srgbClr val="FF0000"/>
                          </a:solidFill>
                          <a:latin typeface="標楷體" pitchFamily="65" charset="-120"/>
                          <a:ea typeface="標楷體" pitchFamily="65" charset="-120"/>
                          <a:cs typeface="+mn-cs"/>
                        </a:rPr>
                        <a:t>0.44</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rPr>
                        <a:t>9</a:t>
                      </a:r>
                      <a:endParaRPr kumimoji="1" lang="zh-TW" altLang="en-US" sz="1600" b="1" i="0" u="none" strike="noStrike" cap="none" normalizeH="0" baseline="0" dirty="0" smtClean="0">
                        <a:ln>
                          <a:noFill/>
                        </a:ln>
                        <a:solidFill>
                          <a:srgbClr val="FF0000"/>
                        </a:solidFill>
                        <a:effectLst/>
                        <a:latin typeface="標楷體" pitchFamily="65" charset="-120"/>
                        <a:ea typeface="標楷體" pitchFamily="65" charset="-120"/>
                      </a:endParaRPr>
                    </a:p>
                  </a:txBody>
                  <a:tcPr marL="68588" marR="68588" marT="0" marB="0" anchor="ctr" horzOverflow="overflow"/>
                </a:tc>
                <a:tc>
                  <a:txBody>
                    <a:bodyPr/>
                    <a:lstStyle/>
                    <a:p>
                      <a:pPr marL="0" algn="ctr" defTabSz="914400" rtl="0" eaLnBrk="1" fontAlgn="ctr" latinLnBrk="0" hangingPunct="1"/>
                      <a:r>
                        <a:rPr lang="en-US" altLang="zh-TW" sz="1600" b="1" u="none" strike="noStrike" kern="1200" dirty="0">
                          <a:solidFill>
                            <a:srgbClr val="FF0000"/>
                          </a:solidFill>
                          <a:latin typeface="標楷體" pitchFamily="65" charset="-120"/>
                          <a:ea typeface="標楷體" pitchFamily="65" charset="-120"/>
                          <a:cs typeface="+mn-cs"/>
                        </a:rPr>
                        <a:t>0.90</a:t>
                      </a:r>
                    </a:p>
                  </a:txBody>
                  <a:tcPr marL="9525" marR="9525" marT="9525" marB="0" anchor="ctr"/>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500</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1" u="none" strike="noStrike" kern="1200" dirty="0">
                          <a:solidFill>
                            <a:srgbClr val="FF0000"/>
                          </a:solidFill>
                          <a:latin typeface="標楷體" pitchFamily="65" charset="-120"/>
                          <a:ea typeface="標楷體" pitchFamily="65" charset="-120"/>
                          <a:cs typeface="+mn-cs"/>
                        </a:rPr>
                        <a:t>1.29</a:t>
                      </a:r>
                    </a:p>
                  </a:txBody>
                  <a:tcPr marL="9525" marR="9525" marT="9525" marB="0" anchor="ctr"/>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650</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r>
              <a:tr h="4715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103</a:t>
                      </a:r>
                      <a:r>
                        <a:rPr lang="zh-TW" altLang="en-US" sz="1600" b="1" kern="100" dirty="0" smtClean="0">
                          <a:solidFill>
                            <a:sysClr val="windowText" lastClr="000000"/>
                          </a:solidFill>
                          <a:latin typeface="標楷體" pitchFamily="65" charset="-120"/>
                          <a:ea typeface="標楷體" pitchFamily="65" charset="-120"/>
                          <a:cs typeface="Times New Roman"/>
                        </a:rPr>
                        <a:t>年</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0.13</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0.45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0.45 </a:t>
                      </a:r>
                    </a:p>
                  </a:txBody>
                  <a:tcPr marL="9525" marR="9525" marT="9525" marB="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11</a:t>
                      </a:r>
                      <a:endParaRPr lang="zh-TW" altLang="en-US"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0.93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515</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1.33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669</a:t>
                      </a:r>
                    </a:p>
                  </a:txBody>
                  <a:tcPr marL="9525" marR="9525" marT="9525" marB="0" anchor="ctr"/>
                </a:tc>
              </a:tr>
              <a:tr h="47152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104</a:t>
                      </a:r>
                      <a:r>
                        <a:rPr lang="zh-TW" altLang="en-US" sz="1600" b="1" kern="100" dirty="0" smtClean="0">
                          <a:solidFill>
                            <a:srgbClr val="0000FF"/>
                          </a:solidFill>
                          <a:latin typeface="標楷體" pitchFamily="65" charset="-120"/>
                          <a:ea typeface="標楷體" pitchFamily="65" charset="-120"/>
                          <a:cs typeface="Times New Roman"/>
                        </a:rPr>
                        <a:t>年</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0.25</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0.48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0.48 </a:t>
                      </a: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13</a:t>
                      </a:r>
                      <a:endParaRPr lang="zh-TW" altLang="en-US"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0.97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540</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1.40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702</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63</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互動所指標成長</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二</a:t>
            </a:r>
            <a:r>
              <a:rPr lang="en-US" altLang="zh-TW" sz="4000" dirty="0" smtClean="0">
                <a:latin typeface="標楷體" pitchFamily="65" charset="-120"/>
                <a:ea typeface="標楷體" pitchFamily="65" charset="-120"/>
              </a:rPr>
              <a:t>)</a:t>
            </a:r>
          </a:p>
        </p:txBody>
      </p:sp>
      <p:graphicFrame>
        <p:nvGraphicFramePr>
          <p:cNvPr id="7" name="內容版面配置區 3"/>
          <p:cNvGraphicFramePr>
            <a:graphicFrameLocks/>
          </p:cNvGraphicFramePr>
          <p:nvPr>
            <p:extLst>
              <p:ext uri="{D42A27DB-BD31-4B8C-83A1-F6EECF244321}">
                <p14:modId xmlns:p14="http://schemas.microsoft.com/office/powerpoint/2010/main" xmlns="" val="3266974531"/>
              </p:ext>
            </p:extLst>
          </p:nvPr>
        </p:nvGraphicFramePr>
        <p:xfrm>
          <a:off x="395537" y="1268761"/>
          <a:ext cx="8352927" cy="4440063"/>
        </p:xfrm>
        <a:graphic>
          <a:graphicData uri="http://schemas.openxmlformats.org/drawingml/2006/table">
            <a:tbl>
              <a:tblPr>
                <a:tableStyleId>{C4B1156A-380E-4F78-BDF5-A606A8083BF9}</a:tableStyleId>
              </a:tblPr>
              <a:tblGrid>
                <a:gridCol w="804293"/>
                <a:gridCol w="1283938"/>
                <a:gridCol w="1728192"/>
                <a:gridCol w="1520658"/>
                <a:gridCol w="1044392"/>
                <a:gridCol w="1971454"/>
              </a:tblGrid>
              <a:tr h="6818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項目</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u="none" strike="noStrike" kern="1200" cap="none" normalizeH="0" baseline="0" dirty="0" smtClean="0">
                          <a:ln>
                            <a:noFill/>
                          </a:ln>
                          <a:solidFill>
                            <a:schemeClr val="tx1"/>
                          </a:solidFill>
                          <a:effectLst/>
                          <a:latin typeface="標楷體" pitchFamily="65" charset="-120"/>
                          <a:ea typeface="標楷體" pitchFamily="65" charset="-120"/>
                          <a:cs typeface="+mn-cs"/>
                        </a:rPr>
                        <a:t>年度</a:t>
                      </a:r>
                      <a:r>
                        <a:rPr kumimoji="1" lang="en-US"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rPr>
                        <a:t> </a:t>
                      </a:r>
                      <a:endParaRPr kumimoji="1" lang="zh-TW" altLang="zh-TW" sz="1800" b="1" u="none" strike="noStrike" kern="1200" cap="none" normalizeH="0" baseline="0" dirty="0" smtClean="0">
                        <a:ln>
                          <a:noFill/>
                        </a:ln>
                        <a:solidFill>
                          <a:schemeClr val="tx1"/>
                        </a:solidFill>
                        <a:effectLst/>
                        <a:latin typeface="標楷體" pitchFamily="65" charset="-120"/>
                        <a:ea typeface="標楷體" pitchFamily="65" charset="-120"/>
                        <a:cs typeface="+mn-cs"/>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u="none" strike="noStrike" cap="none" normalizeH="0" baseline="0" dirty="0" smtClean="0">
                          <a:ln>
                            <a:noFill/>
                          </a:ln>
                          <a:solidFill>
                            <a:srgbClr val="FF0000"/>
                          </a:solidFill>
                          <a:effectLst/>
                          <a:latin typeface="標楷體" pitchFamily="65" charset="-120"/>
                          <a:ea typeface="標楷體" pitchFamily="65" charset="-120"/>
                        </a:rPr>
                        <a:t>SSCI/A&amp;HCI/EI</a:t>
                      </a:r>
                      <a:r>
                        <a:rPr kumimoji="1" lang="zh-TW" altLang="en-US" sz="1800" b="1" u="none" strike="noStrike" cap="none" normalizeH="0" baseline="0" dirty="0" smtClean="0">
                          <a:ln>
                            <a:noFill/>
                          </a:ln>
                          <a:solidFill>
                            <a:srgbClr val="FF0000"/>
                          </a:solidFill>
                          <a:effectLst/>
                          <a:latin typeface="標楷體" pitchFamily="65" charset="-120"/>
                          <a:ea typeface="標楷體" pitchFamily="65" charset="-120"/>
                        </a:rPr>
                        <a:t>論文</a:t>
                      </a:r>
                      <a:endParaRPr kumimoji="1" lang="zh-TW" altLang="en-US"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u="none" strike="noStrike" cap="none" normalizeH="0" baseline="0" dirty="0" smtClean="0">
                          <a:ln>
                            <a:noFill/>
                          </a:ln>
                          <a:solidFill>
                            <a:srgbClr val="FF0000"/>
                          </a:solidFill>
                          <a:effectLst/>
                          <a:latin typeface="標楷體" pitchFamily="65" charset="-120"/>
                          <a:ea typeface="標楷體" pitchFamily="65" charset="-120"/>
                        </a:rPr>
                        <a:t>TSSCI/THCI</a:t>
                      </a:r>
                      <a:endParaRPr kumimoji="1" lang="zh-TW" altLang="en-US" sz="18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b="1" i="0" u="none" strike="noStrike" dirty="0" smtClean="0">
                          <a:solidFill>
                            <a:schemeClr val="tx1"/>
                          </a:solidFill>
                          <a:latin typeface="標楷體" pitchFamily="65" charset="-120"/>
                          <a:ea typeface="標楷體" pitchFamily="65" charset="-120"/>
                        </a:rPr>
                        <a:t>國外期刊</a:t>
                      </a:r>
                      <a:endParaRPr lang="en-US" altLang="zh-TW" sz="1800" b="1" i="0" u="none" strike="noStrike" dirty="0" smtClean="0">
                        <a:solidFill>
                          <a:schemeClr val="tx1"/>
                        </a:solidFill>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400" b="0" i="0" u="none" strike="noStrike" dirty="0" smtClean="0">
                          <a:solidFill>
                            <a:schemeClr val="tx1"/>
                          </a:solidFill>
                          <a:latin typeface="標楷體" pitchFamily="65" charset="-120"/>
                          <a:ea typeface="標楷體" pitchFamily="65" charset="-120"/>
                        </a:rPr>
                        <a:t>(</a:t>
                      </a:r>
                      <a:r>
                        <a:rPr lang="zh-TW" altLang="en-US" sz="1400" b="0" i="0" u="none" strike="noStrike" dirty="0" smtClean="0">
                          <a:solidFill>
                            <a:schemeClr val="tx1"/>
                          </a:solidFill>
                          <a:latin typeface="標楷體" pitchFamily="65" charset="-120"/>
                          <a:ea typeface="標楷體" pitchFamily="65" charset="-120"/>
                        </a:rPr>
                        <a:t>非於四種國際索引收錄</a:t>
                      </a:r>
                      <a:r>
                        <a:rPr lang="en-US" altLang="zh-TW" sz="1400" b="0" i="0" u="none" strike="noStrike" dirty="0" smtClean="0">
                          <a:solidFill>
                            <a:schemeClr val="tx1"/>
                          </a:solidFill>
                          <a:latin typeface="標楷體" pitchFamily="65" charset="-120"/>
                          <a:ea typeface="標楷體" pitchFamily="65" charset="-120"/>
                        </a:rPr>
                        <a:t>)</a:t>
                      </a:r>
                      <a:endParaRPr lang="zh-TW" altLang="en-US" sz="1400" b="0" i="0" u="none" strike="noStrike" dirty="0" smtClean="0">
                        <a:solidFill>
                          <a:schemeClr val="tx1"/>
                        </a:solidFill>
                        <a:latin typeface="標楷體" pitchFamily="65" charset="-120"/>
                        <a:ea typeface="標楷體" pitchFamily="65" charset="-120"/>
                      </a:endParaRP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研討會論文</a:t>
                      </a:r>
                    </a:p>
                  </a:txBody>
                  <a:tcPr marL="68588" marR="68588" marT="0" marB="0" anchor="ctr" horzOverflow="overflow">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b="1" u="none" strike="noStrike" dirty="0" smtClean="0">
                          <a:solidFill>
                            <a:schemeClr val="tx1"/>
                          </a:solidFill>
                          <a:latin typeface="標楷體" pitchFamily="65" charset="-120"/>
                          <a:ea typeface="標楷體" pitchFamily="65" charset="-120"/>
                        </a:rPr>
                        <a:t>獎項榮譽 </a:t>
                      </a:r>
                      <a:endParaRPr lang="zh-TW" altLang="en-US" sz="1800" b="1" i="0" u="none" strike="noStrike" dirty="0" smtClean="0">
                        <a:solidFill>
                          <a:schemeClr val="tx1"/>
                        </a:solidFill>
                        <a:latin typeface="標楷體" pitchFamily="65" charset="-120"/>
                        <a:ea typeface="標楷體" pitchFamily="65" charset="-120"/>
                      </a:endParaRPr>
                    </a:p>
                  </a:txBody>
                  <a:tcPr marL="68588" marR="68588" marT="0" marB="0" anchor="ctr" horzOverflow="overflow">
                    <a:solidFill>
                      <a:schemeClr val="accent4">
                        <a:lumMod val="60000"/>
                        <a:lumOff val="40000"/>
                      </a:schemeClr>
                    </a:solidFill>
                  </a:tcPr>
                </a:tc>
              </a:tr>
              <a:tr h="5336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人均值</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u="none" strike="noStrike" kern="1200" dirty="0" smtClean="0">
                          <a:solidFill>
                            <a:schemeClr val="dk1"/>
                          </a:solidFill>
                          <a:latin typeface="標楷體" pitchFamily="65" charset="-120"/>
                          <a:ea typeface="標楷體" pitchFamily="65" charset="-120"/>
                          <a:cs typeface="+mn-cs"/>
                        </a:rPr>
                        <a:t>篇數</a:t>
                      </a:r>
                      <a:endParaRPr lang="zh-TW" altLang="zh-TW" sz="1800" u="none" strike="noStrike" kern="1200" dirty="0" smtClean="0">
                        <a:solidFill>
                          <a:schemeClr val="dk1"/>
                        </a:solidFill>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u="none" strike="noStrike" kern="1200" cap="none" normalizeH="0" baseline="0" dirty="0" smtClean="0">
                          <a:ln>
                            <a:noFill/>
                          </a:ln>
                          <a:effectLst/>
                          <a:latin typeface="標楷體" pitchFamily="65" charset="-120"/>
                          <a:ea typeface="標楷體" pitchFamily="65" charset="-120"/>
                        </a:rPr>
                        <a:t>篇數</a:t>
                      </a:r>
                      <a:endParaRPr kumimoji="1" lang="zh-TW" altLang="en-US" sz="1800" b="1" i="0" u="none" strike="noStrike" kern="1200" cap="none" normalizeH="0" baseline="0" dirty="0" smtClean="0">
                        <a:ln>
                          <a:noFill/>
                        </a:ln>
                        <a:solidFill>
                          <a:schemeClr val="tx2">
                            <a:lumMod val="75000"/>
                          </a:schemeClr>
                        </a:solidFill>
                        <a:effectLst/>
                        <a:latin typeface="標楷體" pitchFamily="65" charset="-120"/>
                        <a:ea typeface="標楷體" pitchFamily="65" charset="-120"/>
                        <a:cs typeface="+mn-cs"/>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1800" u="none" strike="noStrike" kern="1200" dirty="0" smtClean="0">
                          <a:solidFill>
                            <a:schemeClr val="dk1"/>
                          </a:solidFill>
                          <a:latin typeface="標楷體" pitchFamily="65" charset="-120"/>
                          <a:ea typeface="標楷體" pitchFamily="65" charset="-120"/>
                          <a:cs typeface="+mn-cs"/>
                        </a:rPr>
                        <a:t>件數</a:t>
                      </a:r>
                      <a:endParaRPr lang="zh-TW" altLang="zh-TW" sz="1800" u="none" strike="noStrike" kern="1200" dirty="0" smtClean="0">
                        <a:solidFill>
                          <a:schemeClr val="dk1"/>
                        </a:solidFill>
                        <a:latin typeface="標楷體" pitchFamily="65" charset="-120"/>
                        <a:ea typeface="標楷體" pitchFamily="65" charset="-120"/>
                        <a:cs typeface="+mn-cs"/>
                      </a:endParaRPr>
                    </a:p>
                  </a:txBody>
                  <a:tcPr marL="68588" marR="68588" marT="0" marB="0" anchor="ctr" horzOverflow="overflow"/>
                </a:tc>
              </a:tr>
              <a:tr h="4509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98</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smtClean="0">
                          <a:solidFill>
                            <a:srgbClr val="000000"/>
                          </a:solidFill>
                          <a:latin typeface="標楷體" pitchFamily="65" charset="-120"/>
                          <a:ea typeface="標楷體" pitchFamily="65" charset="-120"/>
                        </a:rPr>
                        <a:t>0</a:t>
                      </a:r>
                      <a:endParaRPr lang="en-US" altLang="zh-TW" sz="16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1.25</a:t>
                      </a: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1.75</a:t>
                      </a:r>
                    </a:p>
                  </a:txBody>
                  <a:tcPr marL="9525" marR="9525" marT="9525" marB="0" anchor="ctr"/>
                </a:tc>
              </a:tr>
              <a:tr h="474326">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u="none" strike="noStrike" kern="1200" cap="none" normalizeH="0" baseline="0" dirty="0" smtClean="0">
                          <a:ln>
                            <a:noFill/>
                          </a:ln>
                          <a:effectLst/>
                          <a:latin typeface="標楷體" pitchFamily="65" charset="-120"/>
                          <a:ea typeface="標楷體" pitchFamily="65" charset="-120"/>
                        </a:rPr>
                        <a:t>99</a:t>
                      </a:r>
                      <a:r>
                        <a:rPr kumimoji="1" lang="zh-TW" altLang="en-US" sz="1600" u="none" strike="noStrike" kern="1200" cap="none" normalizeH="0" baseline="0" dirty="0" smtClean="0">
                          <a:ln>
                            <a:noFill/>
                          </a:ln>
                          <a:effectLst/>
                          <a:latin typeface="標楷體" pitchFamily="65" charset="-120"/>
                          <a:ea typeface="標楷體" pitchFamily="65" charset="-120"/>
                        </a:rPr>
                        <a:t>年</a:t>
                      </a:r>
                      <a:endParaRPr kumimoji="1" lang="zh-TW" altLang="zh-TW" sz="16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smtClean="0">
                          <a:solidFill>
                            <a:srgbClr val="000000"/>
                          </a:solidFill>
                          <a:latin typeface="標楷體" pitchFamily="65" charset="-120"/>
                          <a:ea typeface="標楷體" pitchFamily="65" charset="-120"/>
                        </a:rPr>
                        <a:t>0</a:t>
                      </a:r>
                      <a:endParaRPr lang="en-US" altLang="zh-TW" sz="16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1.60</a:t>
                      </a: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2.20</a:t>
                      </a:r>
                    </a:p>
                  </a:txBody>
                  <a:tcPr marL="9525" marR="9525" marT="9525" marB="0" anchor="ctr"/>
                </a:tc>
              </a:tr>
              <a:tr h="4513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100</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0.43</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smtClean="0">
                          <a:solidFill>
                            <a:srgbClr val="000000"/>
                          </a:solidFill>
                          <a:latin typeface="標楷體" pitchFamily="65" charset="-120"/>
                          <a:ea typeface="標楷體" pitchFamily="65" charset="-120"/>
                        </a:rPr>
                        <a:t>0</a:t>
                      </a:r>
                      <a:endParaRPr lang="en-US" altLang="zh-TW" sz="16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2.00</a:t>
                      </a: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3.17</a:t>
                      </a:r>
                    </a:p>
                  </a:txBody>
                  <a:tcPr marL="9525" marR="9525" marT="9525" marB="0" anchor="ctr"/>
                </a:tc>
              </a:tr>
              <a:tr h="4501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u="none" strike="noStrike" cap="none" normalizeH="0" baseline="0" dirty="0" smtClean="0">
                          <a:ln>
                            <a:noFill/>
                          </a:ln>
                          <a:effectLst/>
                          <a:latin typeface="標楷體" pitchFamily="65" charset="-120"/>
                          <a:ea typeface="標楷體" pitchFamily="65" charset="-120"/>
                        </a:rPr>
                        <a:t>101</a:t>
                      </a:r>
                      <a:r>
                        <a:rPr kumimoji="1" lang="zh-TW" altLang="en-US" sz="1600" u="none" strike="noStrike" cap="none" normalizeH="0" baseline="0" dirty="0" smtClean="0">
                          <a:ln>
                            <a:noFill/>
                          </a:ln>
                          <a:effectLst/>
                          <a:latin typeface="標楷體" pitchFamily="65" charset="-120"/>
                          <a:ea typeface="標楷體" pitchFamily="65" charset="-120"/>
                        </a:rPr>
                        <a:t>年</a:t>
                      </a:r>
                      <a:endParaRPr kumimoji="1" lang="zh-TW" altLang="zh-TW" sz="1600" b="1" i="0" u="none" strike="noStrike" cap="none" normalizeH="0" baseline="0" dirty="0" smtClean="0">
                        <a:ln>
                          <a:noFill/>
                        </a:ln>
                        <a:solidFill>
                          <a:schemeClr val="tx2">
                            <a:lumMod val="75000"/>
                          </a:schemeClr>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0</a:t>
                      </a:r>
                      <a:endParaRPr kumimoji="1" lang="zh-TW" alt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algn="ctr" rtl="0" fontAlgn="ctr"/>
                      <a:r>
                        <a:rPr lang="en-US" altLang="zh-TW" sz="1600" b="0" i="0" u="none" strike="noStrike" dirty="0" smtClean="0">
                          <a:solidFill>
                            <a:srgbClr val="000000"/>
                          </a:solidFill>
                          <a:latin typeface="標楷體" pitchFamily="65" charset="-120"/>
                          <a:ea typeface="標楷體" pitchFamily="65" charset="-120"/>
                        </a:rPr>
                        <a:t>0.25</a:t>
                      </a:r>
                      <a:endParaRPr lang="en-US" altLang="zh-TW" sz="1600" b="0" i="0" u="none" strike="noStrike" dirty="0">
                        <a:solidFill>
                          <a:srgbClr val="000000"/>
                        </a:solidFill>
                        <a:latin typeface="標楷體" pitchFamily="65" charset="-120"/>
                        <a:ea typeface="標楷體" pitchFamily="65" charset="-120"/>
                      </a:endParaRP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2.14</a:t>
                      </a:r>
                    </a:p>
                  </a:txBody>
                  <a:tcPr marL="9525" marR="9525" marT="9525" marB="0" anchor="ctr"/>
                </a:tc>
                <a:tc>
                  <a:txBody>
                    <a:bodyPr/>
                    <a:lstStyle/>
                    <a:p>
                      <a:pPr algn="ctr" rtl="0" fontAlgn="ctr"/>
                      <a:r>
                        <a:rPr lang="en-US" altLang="zh-TW" sz="1600" b="0" i="0" u="none" strike="noStrike" dirty="0">
                          <a:solidFill>
                            <a:srgbClr val="000000"/>
                          </a:solidFill>
                          <a:latin typeface="標楷體" pitchFamily="65" charset="-120"/>
                          <a:ea typeface="標楷體" pitchFamily="65" charset="-120"/>
                        </a:rPr>
                        <a:t>3.14</a:t>
                      </a:r>
                    </a:p>
                  </a:txBody>
                  <a:tcPr marL="9525" marR="9525" marT="9525" marB="0" anchor="ctr"/>
                </a:tc>
              </a:tr>
              <a:tr h="4501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102</a:t>
                      </a:r>
                      <a:r>
                        <a:rPr kumimoji="1" lang="zh-TW" altLang="en-US"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rPr>
                        <a:t>年</a:t>
                      </a:r>
                      <a:endParaRPr kumimoji="1" lang="zh-TW" altLang="zh-TW" sz="1600" b="1" i="0" u="none" strike="noStrike" kern="1200"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0.25</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0.13</a:t>
                      </a:r>
                      <a:endParaRPr kumimoji="1" lang="zh-TW" altLang="zh-TW" sz="16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endParaRPr>
                    </a:p>
                  </a:txBody>
                  <a:tcPr marL="68588" marR="68588" marT="0" marB="0" anchor="ctr" horzOverflow="overflow"/>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0.5</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ctr" latinLnBrk="0" hangingPunct="1"/>
                      <a:r>
                        <a:rPr lang="en-US" altLang="zh-TW" sz="1600" b="1" u="none" strike="noStrike" kern="1200" dirty="0">
                          <a:solidFill>
                            <a:srgbClr val="FF0000"/>
                          </a:solidFill>
                          <a:latin typeface="標楷體" pitchFamily="65" charset="-120"/>
                          <a:ea typeface="標楷體" pitchFamily="65" charset="-120"/>
                          <a:cs typeface="+mn-cs"/>
                        </a:rPr>
                        <a:t>2.10</a:t>
                      </a:r>
                    </a:p>
                  </a:txBody>
                  <a:tcPr marL="9525" marR="9525" marT="9525" marB="0" anchor="ctr"/>
                </a:tc>
                <a:tc>
                  <a:txBody>
                    <a:bodyPr/>
                    <a:lstStyle/>
                    <a:p>
                      <a:pPr marL="0" algn="ctr" defTabSz="914400" rtl="0" eaLnBrk="1" fontAlgn="ctr" latinLnBrk="0" hangingPunct="1"/>
                      <a:r>
                        <a:rPr lang="en-US" altLang="zh-TW" sz="1600" b="1" u="none" strike="noStrike" kern="1200" dirty="0" smtClean="0">
                          <a:solidFill>
                            <a:srgbClr val="FF0000"/>
                          </a:solidFill>
                          <a:latin typeface="標楷體" pitchFamily="65" charset="-120"/>
                          <a:ea typeface="標楷體" pitchFamily="65" charset="-120"/>
                          <a:cs typeface="+mn-cs"/>
                        </a:rPr>
                        <a:t>3.3</a:t>
                      </a:r>
                      <a:endParaRPr lang="en-US" altLang="zh-TW" sz="1600" b="1" u="none" strike="noStrike" kern="1200" dirty="0">
                        <a:solidFill>
                          <a:srgbClr val="FF0000"/>
                        </a:solidFill>
                        <a:latin typeface="標楷體" pitchFamily="65" charset="-120"/>
                        <a:ea typeface="標楷體" pitchFamily="65" charset="-120"/>
                        <a:cs typeface="+mn-cs"/>
                      </a:endParaRPr>
                    </a:p>
                  </a:txBody>
                  <a:tcPr marL="9525" marR="9525" marT="9525" marB="0" anchor="ctr"/>
                </a:tc>
              </a:tr>
              <a:tr h="450114">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103</a:t>
                      </a:r>
                      <a:r>
                        <a:rPr lang="zh-TW" altLang="en-US" sz="1600" b="1" kern="100" dirty="0" smtClean="0">
                          <a:solidFill>
                            <a:sysClr val="windowText" lastClr="000000"/>
                          </a:solidFill>
                          <a:latin typeface="標楷體" pitchFamily="65" charset="-120"/>
                          <a:ea typeface="標楷體" pitchFamily="65" charset="-120"/>
                          <a:cs typeface="Times New Roman"/>
                        </a:rPr>
                        <a:t>年</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0.38</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ct val="0"/>
                        </a:spcBef>
                        <a:spcAft>
                          <a:spcPts val="0"/>
                        </a:spcAft>
                        <a:buClrTx/>
                        <a:buSzTx/>
                        <a:buFontTx/>
                        <a:buNone/>
                        <a:tabLst/>
                      </a:pPr>
                      <a:r>
                        <a:rPr lang="en-US" altLang="zh-TW" sz="1600" b="1" kern="100" dirty="0" smtClean="0">
                          <a:solidFill>
                            <a:sysClr val="windowText" lastClr="000000"/>
                          </a:solidFill>
                          <a:latin typeface="標楷體" pitchFamily="65" charset="-120"/>
                          <a:ea typeface="標楷體" pitchFamily="65" charset="-120"/>
                          <a:cs typeface="Times New Roman"/>
                        </a:rPr>
                        <a:t>0.25</a:t>
                      </a:r>
                      <a:endParaRPr lang="zh-TW" altLang="zh-TW" sz="1600" b="1" kern="100" dirty="0" smtClean="0">
                        <a:solidFill>
                          <a:sysClr val="windowText" lastClr="000000"/>
                        </a:solidFill>
                        <a:latin typeface="標楷體" pitchFamily="65" charset="-120"/>
                        <a:ea typeface="標楷體" pitchFamily="65" charset="-120"/>
                        <a:cs typeface="Times New Roman"/>
                      </a:endParaRPr>
                    </a:p>
                  </a:txBody>
                  <a:tcPr marL="68588" marR="68588" marT="0" marB="0" anchor="ctr" horzOverflow="overflow"/>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0.75</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2.16 </a:t>
                      </a:r>
                    </a:p>
                  </a:txBody>
                  <a:tcPr marL="9525" marR="9525" marT="9525" marB="0" anchor="ctr"/>
                </a:tc>
                <a:tc>
                  <a:txBody>
                    <a:bodyPr/>
                    <a:lstStyle/>
                    <a:p>
                      <a:pPr marL="0" algn="ctr" defTabSz="914400" rtl="0" eaLnBrk="1" fontAlgn="ctr" latinLnBrk="0" hangingPunct="1">
                        <a:spcAft>
                          <a:spcPts val="0"/>
                        </a:spcAft>
                      </a:pPr>
                      <a:r>
                        <a:rPr lang="en-US" altLang="zh-TW" sz="1600" b="1" kern="100" dirty="0" smtClean="0">
                          <a:solidFill>
                            <a:sysClr val="windowText" lastClr="000000"/>
                          </a:solidFill>
                          <a:latin typeface="標楷體" pitchFamily="65" charset="-120"/>
                          <a:ea typeface="標楷體" pitchFamily="65" charset="-120"/>
                          <a:cs typeface="Times New Roman"/>
                        </a:rPr>
                        <a:t>3.5</a:t>
                      </a:r>
                    </a:p>
                  </a:txBody>
                  <a:tcPr marL="9525" marR="9525" marT="9525" marB="0" anchor="ctr"/>
                </a:tc>
              </a:tr>
              <a:tr h="45011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104</a:t>
                      </a:r>
                      <a:r>
                        <a:rPr lang="zh-TW" altLang="en-US" sz="1600" b="1" kern="100" dirty="0" smtClean="0">
                          <a:solidFill>
                            <a:srgbClr val="0000FF"/>
                          </a:solidFill>
                          <a:latin typeface="標楷體" pitchFamily="65" charset="-120"/>
                          <a:ea typeface="標楷體" pitchFamily="65" charset="-120"/>
                          <a:cs typeface="Times New Roman"/>
                        </a:rPr>
                        <a:t>年</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0.5</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0.38</a:t>
                      </a:r>
                      <a:endParaRPr lang="zh-TW" altLang="zh-TW" sz="1600" b="1" kern="100" dirty="0" smtClean="0">
                        <a:solidFill>
                          <a:srgbClr val="0000FF"/>
                        </a:solidFill>
                        <a:latin typeface="標楷體" pitchFamily="65" charset="-120"/>
                        <a:ea typeface="標楷體" pitchFamily="65" charset="-120"/>
                        <a:cs typeface="Times New Roman"/>
                      </a:endParaRPr>
                    </a:p>
                  </a:txBody>
                  <a:tcPr marL="68588" marR="68588" marT="0" marB="0" anchor="ctr" horzOverflow="overflow"/>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1</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2.27 </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rgbClr val="0000FF"/>
                          </a:solidFill>
                          <a:latin typeface="標楷體" pitchFamily="65" charset="-120"/>
                          <a:ea typeface="標楷體" pitchFamily="65" charset="-120"/>
                          <a:cs typeface="Times New Roman"/>
                        </a:rPr>
                        <a:t>3.7</a:t>
                      </a:r>
                    </a:p>
                  </a:txBody>
                  <a:tcPr marL="9525" marR="9525" marT="9525" marB="0" anchor="ctr"/>
                </a:tc>
              </a:tr>
            </a:tbl>
          </a:graphicData>
        </a:graphic>
      </p:graphicFrame>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3" name="投影片編號版面配置區 4"/>
          <p:cNvSpPr>
            <a:spLocks noGrp="1"/>
          </p:cNvSpPr>
          <p:nvPr>
            <p:ph type="sldNum" sz="quarter" idx="4294967295"/>
          </p:nvPr>
        </p:nvSpPr>
        <p:spPr>
          <a:xfrm>
            <a:off x="7086600" y="6400800"/>
            <a:ext cx="1905000" cy="457200"/>
          </a:xfrm>
          <a:prstGeom prst="rect">
            <a:avLst/>
          </a:prstGeom>
          <a:noFill/>
        </p:spPr>
        <p:txBody>
          <a:bodyPr/>
          <a:lstStyle/>
          <a:p>
            <a:fld id="{FC7BD4F9-0DF9-4D04-A822-F5ED80AF3E0D}" type="slidenum">
              <a:rPr lang="en-US" altLang="zh-TW" smtClean="0"/>
              <a:pPr/>
              <a:t>64</a:t>
            </a:fld>
            <a:endParaRPr lang="en-US" altLang="zh-TW" smtClean="0"/>
          </a:p>
        </p:txBody>
      </p:sp>
      <p:sp>
        <p:nvSpPr>
          <p:cNvPr id="6"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產學合作</a:t>
            </a:r>
            <a:r>
              <a:rPr lang="en-US" altLang="zh-TW" sz="4000" dirty="0" smtClean="0">
                <a:latin typeface="標楷體" pitchFamily="65" charset="-120"/>
                <a:ea typeface="標楷體" pitchFamily="65" charset="-120"/>
              </a:rPr>
              <a:t>MOU</a:t>
            </a:r>
            <a:r>
              <a:rPr lang="zh-TW" altLang="en-US" sz="4000" dirty="0" smtClean="0">
                <a:latin typeface="標楷體" pitchFamily="65" charset="-120"/>
                <a:ea typeface="標楷體" pitchFamily="65" charset="-120"/>
              </a:rPr>
              <a:t>簽署</a:t>
            </a:r>
            <a:endParaRPr lang="en-US" altLang="zh-TW" sz="4000" dirty="0" smtClean="0">
              <a:latin typeface="標楷體" pitchFamily="65" charset="-120"/>
              <a:ea typeface="標楷體" pitchFamily="65" charset="-120"/>
            </a:endParaRPr>
          </a:p>
        </p:txBody>
      </p:sp>
      <p:graphicFrame>
        <p:nvGraphicFramePr>
          <p:cNvPr id="5" name="表格 4"/>
          <p:cNvGraphicFramePr>
            <a:graphicFrameLocks noGrp="1"/>
          </p:cNvGraphicFramePr>
          <p:nvPr/>
        </p:nvGraphicFramePr>
        <p:xfrm>
          <a:off x="539552" y="1196752"/>
          <a:ext cx="7848872" cy="5486400"/>
        </p:xfrm>
        <a:graphic>
          <a:graphicData uri="http://schemas.openxmlformats.org/drawingml/2006/table">
            <a:tbl>
              <a:tblPr firstRow="1" bandRow="1">
                <a:tableStyleId>{93296810-A885-4BE3-A3E7-6D5BEEA58F35}</a:tableStyleId>
              </a:tblPr>
              <a:tblGrid>
                <a:gridCol w="6336704"/>
                <a:gridCol w="1512168"/>
              </a:tblGrid>
              <a:tr h="414046">
                <a:tc>
                  <a:txBody>
                    <a:bodyPr/>
                    <a:lstStyle/>
                    <a:p>
                      <a:pPr algn="ctr">
                        <a:spcAft>
                          <a:spcPts val="0"/>
                        </a:spcAft>
                      </a:pPr>
                      <a:r>
                        <a:rPr lang="zh-TW" altLang="en-US" sz="2400" kern="100" dirty="0" smtClean="0">
                          <a:latin typeface="標楷體" pitchFamily="65" charset="-120"/>
                          <a:ea typeface="標楷體" pitchFamily="65" charset="-120"/>
                          <a:cs typeface="Times New Roman"/>
                        </a:rPr>
                        <a:t>產業機構</a:t>
                      </a:r>
                      <a:endParaRPr lang="zh-TW" sz="2400" kern="100" dirty="0">
                        <a:latin typeface="標楷體" pitchFamily="65" charset="-120"/>
                        <a:ea typeface="標楷體" pitchFamily="65" charset="-120"/>
                        <a:cs typeface="Times New Roman"/>
                      </a:endParaRPr>
                    </a:p>
                  </a:txBody>
                  <a:tcPr/>
                </a:tc>
                <a:tc>
                  <a:txBody>
                    <a:bodyPr/>
                    <a:lstStyle/>
                    <a:p>
                      <a:pPr algn="ctr">
                        <a:spcAft>
                          <a:spcPts val="0"/>
                        </a:spcAft>
                      </a:pPr>
                      <a:r>
                        <a:rPr lang="zh-TW" altLang="en-US" sz="2400" kern="100" dirty="0" smtClean="0">
                          <a:latin typeface="標楷體" pitchFamily="65" charset="-120"/>
                          <a:ea typeface="標楷體" pitchFamily="65" charset="-120"/>
                          <a:cs typeface="Times New Roman"/>
                        </a:rPr>
                        <a:t>簽約系所</a:t>
                      </a:r>
                      <a:endParaRPr lang="zh-TW" sz="2400" kern="100" dirty="0">
                        <a:latin typeface="標楷體" pitchFamily="65" charset="-120"/>
                        <a:ea typeface="標楷體" pitchFamily="65" charset="-120"/>
                        <a:cs typeface="Times New Roman"/>
                      </a:endParaRPr>
                    </a:p>
                  </a:txBody>
                  <a:tcPr/>
                </a:tc>
              </a:tr>
              <a:tr h="414046">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kumimoji="0" lang="zh-TW" altLang="en-US" sz="2400" i="0" dirty="0" smtClean="0">
                          <a:solidFill>
                            <a:srgbClr val="000000"/>
                          </a:solidFill>
                          <a:latin typeface="Arial" pitchFamily="34" charset="0"/>
                          <a:ea typeface="標楷體" pitchFamily="65" charset="-120"/>
                          <a:cs typeface="Times New Roman" pitchFamily="18" charset="0"/>
                        </a:rPr>
                        <a:t>臺灣創意設計中心</a:t>
                      </a:r>
                    </a:p>
                  </a:txBody>
                  <a:tcPr/>
                </a:tc>
                <a:tc>
                  <a:txBody>
                    <a:bodyPr/>
                    <a:lstStyle/>
                    <a:p>
                      <a:pPr algn="l">
                        <a:spcAft>
                          <a:spcPts val="0"/>
                        </a:spcAft>
                        <a:tabLst>
                          <a:tab pos="1866900" algn="l"/>
                          <a:tab pos="2639060" algn="ctr"/>
                        </a:tabLst>
                      </a:pPr>
                      <a:r>
                        <a:rPr lang="zh-TW" altLang="en-US" sz="2400" kern="100" dirty="0" smtClean="0">
                          <a:latin typeface="標楷體" pitchFamily="65" charset="-120"/>
                          <a:ea typeface="標楷體" pitchFamily="65" charset="-120"/>
                          <a:cs typeface="Times New Roman"/>
                        </a:rPr>
                        <a:t>本校</a:t>
                      </a:r>
                      <a:endParaRPr lang="zh-TW" sz="2400" kern="100" dirty="0">
                        <a:latin typeface="標楷體" pitchFamily="65" charset="-120"/>
                        <a:ea typeface="標楷體" pitchFamily="65" charset="-120"/>
                        <a:cs typeface="Times New Roman"/>
                      </a:endParaRPr>
                    </a:p>
                  </a:txBody>
                  <a:tcPr/>
                </a:tc>
              </a:tr>
              <a:tr h="414046">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kumimoji="0" lang="zh-TW" altLang="zh-TW" sz="2400" i="0" kern="1200" dirty="0" smtClean="0">
                          <a:solidFill>
                            <a:srgbClr val="000000"/>
                          </a:solidFill>
                          <a:latin typeface="Arial" pitchFamily="34" charset="0"/>
                          <a:ea typeface="標楷體" pitchFamily="65" charset="-120"/>
                          <a:cs typeface="Times New Roman" pitchFamily="18" charset="0"/>
                        </a:rPr>
                        <a:t>華山</a:t>
                      </a:r>
                      <a:r>
                        <a:rPr kumimoji="0" lang="en-US" altLang="zh-TW" sz="2400" i="0" kern="1200" dirty="0" smtClean="0">
                          <a:solidFill>
                            <a:srgbClr val="000000"/>
                          </a:solidFill>
                          <a:latin typeface="Arial" pitchFamily="34" charset="0"/>
                          <a:ea typeface="標楷體" pitchFamily="65" charset="-120"/>
                          <a:cs typeface="Times New Roman" pitchFamily="18" charset="0"/>
                        </a:rPr>
                        <a:t>1914</a:t>
                      </a:r>
                      <a:r>
                        <a:rPr kumimoji="0" lang="zh-TW" altLang="zh-TW" sz="2400" i="0" kern="1200" dirty="0" smtClean="0">
                          <a:solidFill>
                            <a:srgbClr val="000000"/>
                          </a:solidFill>
                          <a:latin typeface="Arial" pitchFamily="34" charset="0"/>
                          <a:ea typeface="標楷體" pitchFamily="65" charset="-120"/>
                          <a:cs typeface="Times New Roman" pitchFamily="18" charset="0"/>
                        </a:rPr>
                        <a:t>文創園區</a:t>
                      </a:r>
                      <a:endParaRPr kumimoji="0" lang="zh-TW" altLang="en-US" sz="2400" i="0" kern="1200" dirty="0" smtClean="0">
                        <a:solidFill>
                          <a:srgbClr val="000000"/>
                        </a:solidFill>
                        <a:latin typeface="Arial" pitchFamily="34" charset="0"/>
                        <a:ea typeface="標楷體" pitchFamily="65" charset="-12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本校</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zh-TW" sz="2400" kern="100" dirty="0" smtClean="0">
                          <a:latin typeface="標楷體" pitchFamily="65" charset="-120"/>
                          <a:ea typeface="標楷體" pitchFamily="65" charset="-120"/>
                          <a:cs typeface="Times New Roman"/>
                        </a:rPr>
                        <a:t>台灣區眼鏡工業同業公會</a:t>
                      </a:r>
                    </a:p>
                  </a:txBody>
                  <a:tcPr/>
                </a:tc>
                <a:tc>
                  <a:txBody>
                    <a:bodyPr/>
                    <a:lstStyle/>
                    <a:p>
                      <a:pPr algn="l">
                        <a:spcAft>
                          <a:spcPts val="0"/>
                        </a:spcAft>
                        <a:tabLst>
                          <a:tab pos="1866900" algn="l"/>
                          <a:tab pos="2639060" algn="ctr"/>
                        </a:tabLst>
                      </a:pPr>
                      <a:r>
                        <a:rPr lang="zh-TW" altLang="en-US" sz="2400" kern="100" dirty="0" smtClean="0">
                          <a:latin typeface="標楷體" pitchFamily="65" charset="-120"/>
                          <a:ea typeface="標楷體" pitchFamily="65" charset="-120"/>
                          <a:cs typeface="Times New Roman"/>
                        </a:rPr>
                        <a:t>工設系</a:t>
                      </a:r>
                      <a:endParaRPr lang="zh-TW" sz="2400" kern="100" dirty="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zh-TW" sz="2400" kern="100" dirty="0" smtClean="0">
                          <a:latin typeface="標楷體" pitchFamily="65" charset="-120"/>
                          <a:ea typeface="標楷體" pitchFamily="65" charset="-120"/>
                          <a:cs typeface="Times New Roman"/>
                        </a:rPr>
                        <a:t>臺北市室內設計裝修商業同業公會</a:t>
                      </a:r>
                      <a:endParaRPr lang="zh-TW" sz="2400" kern="100" dirty="0">
                        <a:latin typeface="標楷體" pitchFamily="65" charset="-120"/>
                        <a:ea typeface="標楷體" pitchFamily="65" charset="-120"/>
                        <a:cs typeface="Times New Roman"/>
                      </a:endParaRPr>
                    </a:p>
                  </a:txBody>
                  <a:tcPr/>
                </a:tc>
                <a:tc>
                  <a:txBody>
                    <a:bodyPr/>
                    <a:lstStyle/>
                    <a:p>
                      <a:pPr algn="l">
                        <a:spcAft>
                          <a:spcPts val="0"/>
                        </a:spcAft>
                        <a:tabLst>
                          <a:tab pos="1866900" algn="l"/>
                          <a:tab pos="2639060" algn="ctr"/>
                        </a:tabLst>
                      </a:pPr>
                      <a:r>
                        <a:rPr lang="zh-TW" altLang="en-US" sz="2400" kern="100" smtClean="0">
                          <a:latin typeface="標楷體" pitchFamily="65" charset="-120"/>
                          <a:ea typeface="標楷體" pitchFamily="65" charset="-120"/>
                          <a:cs typeface="Times New Roman"/>
                        </a:rPr>
                        <a:t>工設系</a:t>
                      </a:r>
                      <a:endParaRPr lang="zh-TW" altLang="zh-TW" sz="2400" kern="100" dirty="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zh-TW" sz="2400" kern="100" dirty="0" smtClean="0">
                          <a:latin typeface="標楷體" pitchFamily="65" charset="-120"/>
                          <a:ea typeface="標楷體" pitchFamily="65" charset="-120"/>
                          <a:cs typeface="Times New Roman"/>
                        </a:rPr>
                        <a:t>中華民國建築物室內裝修專業技術人員協會</a:t>
                      </a:r>
                      <a:endParaRPr lang="zh-TW" sz="2400" kern="100" dirty="0">
                        <a:latin typeface="標楷體" pitchFamily="65" charset="-120"/>
                        <a:ea typeface="標楷體" pitchFamily="65" charset="-120"/>
                        <a:cs typeface="Times New Roman"/>
                      </a:endParaRPr>
                    </a:p>
                  </a:txBody>
                  <a:tcPr/>
                </a:tc>
                <a:tc>
                  <a:txBody>
                    <a:bodyPr/>
                    <a:lstStyle/>
                    <a:p>
                      <a:pPr algn="l">
                        <a:spcAft>
                          <a:spcPts val="0"/>
                        </a:spcAft>
                        <a:tabLst>
                          <a:tab pos="1866900" algn="l"/>
                          <a:tab pos="2639060" algn="ctr"/>
                        </a:tabLst>
                      </a:pPr>
                      <a:r>
                        <a:rPr lang="zh-TW" altLang="en-US" sz="2400" kern="100" dirty="0" smtClean="0">
                          <a:latin typeface="標楷體" pitchFamily="65" charset="-120"/>
                          <a:ea typeface="標楷體" pitchFamily="65" charset="-120"/>
                          <a:cs typeface="Times New Roman"/>
                        </a:rPr>
                        <a:t>工設系</a:t>
                      </a:r>
                      <a:endParaRPr lang="zh-TW" altLang="zh-TW" sz="2400" kern="100" dirty="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zh-TW" sz="2400" kern="100" dirty="0" smtClean="0">
                          <a:latin typeface="標楷體" pitchFamily="65" charset="-120"/>
                          <a:ea typeface="標楷體" pitchFamily="65" charset="-120"/>
                          <a:cs typeface="Times New Roman"/>
                        </a:rPr>
                        <a:t>臺灣區家具工業同業公會</a:t>
                      </a:r>
                      <a:endParaRPr lang="zh-TW" sz="2400" kern="100" dirty="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工設系</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zh-TW" sz="2400" kern="100" dirty="0" smtClean="0">
                          <a:latin typeface="標楷體" pitchFamily="65" charset="-120"/>
                          <a:ea typeface="標楷體" pitchFamily="65" charset="-120"/>
                          <a:cs typeface="Times New Roman"/>
                        </a:rPr>
                        <a:t>中華民國全國建築師公會</a:t>
                      </a:r>
                      <a:endParaRPr lang="zh-TW" sz="2400" kern="100" dirty="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建築系</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zh-TW" sz="2400" kern="100" dirty="0" smtClean="0">
                          <a:latin typeface="標楷體" pitchFamily="65" charset="-120"/>
                          <a:ea typeface="標楷體" pitchFamily="65" charset="-120"/>
                          <a:cs typeface="Times New Roman"/>
                        </a:rPr>
                        <a:t>台北市建築師公會</a:t>
                      </a:r>
                      <a:endParaRPr lang="zh-TW" sz="2400" kern="100" dirty="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建築系</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algn="l">
                        <a:spcAft>
                          <a:spcPts val="0"/>
                        </a:spcAft>
                        <a:tabLst>
                          <a:tab pos="1866900" algn="l"/>
                          <a:tab pos="2639060" algn="ctr"/>
                        </a:tabLst>
                      </a:pPr>
                      <a:r>
                        <a:rPr lang="zh-TW" altLang="en-US" sz="2400" kern="100" dirty="0" smtClean="0">
                          <a:latin typeface="標楷體" pitchFamily="65" charset="-120"/>
                          <a:ea typeface="標楷體" pitchFamily="65" charset="-120"/>
                          <a:cs typeface="Times New Roman"/>
                        </a:rPr>
                        <a:t>臺灣建築學會</a:t>
                      </a:r>
                      <a:endParaRPr lang="zh-TW" sz="2400" kern="100" dirty="0">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建築系</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solidFill>
                            <a:schemeClr val="dk1"/>
                          </a:solidFill>
                          <a:latin typeface="標楷體" pitchFamily="65" charset="-120"/>
                          <a:ea typeface="標楷體" pitchFamily="65" charset="-120"/>
                          <a:cs typeface="Times New Roman"/>
                        </a:rPr>
                        <a:t>易思科技股份有限公司</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互動所</a:t>
                      </a:r>
                      <a:endParaRPr lang="zh-TW" altLang="zh-TW" sz="2400" kern="100" dirty="0" smtClean="0">
                        <a:latin typeface="標楷體" pitchFamily="65" charset="-120"/>
                        <a:ea typeface="標楷體" pitchFamily="65" charset="-120"/>
                        <a:cs typeface="Times New Roman"/>
                      </a:endParaRPr>
                    </a:p>
                  </a:txBody>
                  <a:tcPr/>
                </a:tc>
              </a:tr>
              <a:tr h="414046">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solidFill>
                            <a:schemeClr val="dk1"/>
                          </a:solidFill>
                          <a:latin typeface="標楷體" pitchFamily="65" charset="-120"/>
                          <a:ea typeface="標楷體" pitchFamily="65" charset="-120"/>
                          <a:cs typeface="Times New Roman"/>
                        </a:rPr>
                        <a:t>指尖創意股份有限公司</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tab pos="1866900" algn="l"/>
                          <a:tab pos="2639060" algn="ctr"/>
                        </a:tabLst>
                        <a:defRPr/>
                      </a:pPr>
                      <a:r>
                        <a:rPr lang="zh-TW" altLang="en-US" sz="2400" kern="100" dirty="0" smtClean="0">
                          <a:latin typeface="標楷體" pitchFamily="65" charset="-120"/>
                          <a:ea typeface="標楷體" pitchFamily="65" charset="-120"/>
                          <a:cs typeface="Times New Roman"/>
                        </a:rPr>
                        <a:t>互動所</a:t>
                      </a:r>
                      <a:endParaRPr lang="zh-TW" altLang="zh-TW" sz="2400" kern="100" dirty="0" smtClean="0">
                        <a:latin typeface="標楷體" pitchFamily="65" charset="-120"/>
                        <a:ea typeface="標楷體" pitchFamily="65" charset="-120"/>
                        <a:cs typeface="Times New Roman"/>
                      </a:endParaRPr>
                    </a:p>
                  </a:txBody>
                  <a:tcPr/>
                </a:tc>
              </a:tr>
            </a:tbl>
          </a:graphicData>
        </a:graphic>
      </p:graphicFrame>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直線接點 4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4" name="圓角矩形 163"/>
          <p:cNvSpPr/>
          <p:nvPr/>
        </p:nvSpPr>
        <p:spPr>
          <a:xfrm>
            <a:off x="3059832" y="2492896"/>
            <a:ext cx="1008112" cy="7200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165" name="圓角矩形 164"/>
          <p:cNvSpPr/>
          <p:nvPr/>
        </p:nvSpPr>
        <p:spPr>
          <a:xfrm>
            <a:off x="3059832" y="4005064"/>
            <a:ext cx="1008112" cy="7200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166" name="圓角矩形 165"/>
          <p:cNvSpPr/>
          <p:nvPr/>
        </p:nvSpPr>
        <p:spPr>
          <a:xfrm>
            <a:off x="3059832" y="5589240"/>
            <a:ext cx="1008112" cy="7200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162" name="圓角矩形 161"/>
          <p:cNvSpPr/>
          <p:nvPr/>
        </p:nvSpPr>
        <p:spPr>
          <a:xfrm>
            <a:off x="3059832" y="1268760"/>
            <a:ext cx="1008112" cy="7200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8194" name="Rectangle 5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kumimoji="0" lang="zh-TW" altLang="en-US" sz="1800" i="0">
              <a:solidFill>
                <a:srgbClr val="FFFFFF"/>
              </a:solidFill>
              <a:latin typeface="Arial" charset="0"/>
              <a:ea typeface="微軟正黑體" pitchFamily="34" charset="-120"/>
            </a:endParaRPr>
          </a:p>
        </p:txBody>
      </p:sp>
      <p:sp>
        <p:nvSpPr>
          <p:cNvPr id="8196" name="Rectangle 72"/>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pPr eaLnBrk="1" hangingPunct="1"/>
            <a:endParaRPr lang="zh-TW" altLang="zh-TW" sz="1800" i="0">
              <a:solidFill>
                <a:srgbClr val="FFFFFF"/>
              </a:solidFill>
              <a:latin typeface="Arial" charset="0"/>
            </a:endParaRPr>
          </a:p>
        </p:txBody>
      </p:sp>
      <p:sp>
        <p:nvSpPr>
          <p:cNvPr id="44"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建築系所產學合作單位</a:t>
            </a:r>
            <a:endParaRPr lang="en-US" altLang="zh-TW" sz="4000" dirty="0" smtClean="0">
              <a:latin typeface="標楷體" pitchFamily="65" charset="-120"/>
              <a:ea typeface="標楷體" pitchFamily="65" charset="-120"/>
            </a:endParaRPr>
          </a:p>
        </p:txBody>
      </p:sp>
      <p:grpSp>
        <p:nvGrpSpPr>
          <p:cNvPr id="168" name="群組 167"/>
          <p:cNvGrpSpPr/>
          <p:nvPr/>
        </p:nvGrpSpPr>
        <p:grpSpPr>
          <a:xfrm>
            <a:off x="467544" y="3068960"/>
            <a:ext cx="1728192" cy="1728192"/>
            <a:chOff x="611560" y="3068960"/>
            <a:chExt cx="1728192" cy="1728192"/>
          </a:xfrm>
        </p:grpSpPr>
        <p:sp>
          <p:nvSpPr>
            <p:cNvPr id="161" name="圓角矩形 160"/>
            <p:cNvSpPr/>
            <p:nvPr/>
          </p:nvSpPr>
          <p:spPr>
            <a:xfrm>
              <a:off x="611560" y="3068960"/>
              <a:ext cx="1728192" cy="1728192"/>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80904" name="Rectangle 8"/>
            <p:cNvSpPr>
              <a:spLocks noChangeArrowheads="1"/>
            </p:cNvSpPr>
            <p:nvPr/>
          </p:nvSpPr>
          <p:spPr bwMode="auto">
            <a:xfrm>
              <a:off x="827584" y="3645024"/>
              <a:ext cx="1368152" cy="408623"/>
            </a:xfrm>
            <a:prstGeom prst="roundRect">
              <a:avLst/>
            </a:prstGeom>
            <a:noFill/>
            <a:ln>
              <a:noFill/>
              <a:headEnd/>
              <a:tailEnd/>
            </a:ln>
          </p:spPr>
          <p:style>
            <a:lnRef idx="2">
              <a:schemeClr val="accent5"/>
            </a:lnRef>
            <a:fillRef idx="1">
              <a:schemeClr val="lt1"/>
            </a:fillRef>
            <a:effectRef idx="0">
              <a:schemeClr val="accent5"/>
            </a:effectRef>
            <a:fontRef idx="minor">
              <a:schemeClr val="dk1"/>
            </a:fontRef>
          </p:style>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400" b="0" i="0" u="none" strike="noStrike" cap="none" normalizeH="0" baseline="0" dirty="0" smtClean="0">
                  <a:ln>
                    <a:noFill/>
                  </a:ln>
                  <a:solidFill>
                    <a:schemeClr val="tx1"/>
                  </a:solidFill>
                  <a:effectLst/>
                  <a:latin typeface="標楷體" pitchFamily="65" charset="-120"/>
                  <a:ea typeface="標楷體" pitchFamily="65" charset="-120"/>
                </a:rPr>
                <a:t>建築系</a:t>
              </a: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所</a:t>
              </a:r>
              <a:endParaRPr kumimoji="1" lang="zh-TW" sz="2400" b="0" i="0" u="none" strike="noStrike" cap="none" normalizeH="0" baseline="0" dirty="0" smtClean="0">
                <a:ln>
                  <a:noFill/>
                </a:ln>
                <a:solidFill>
                  <a:schemeClr val="tx1"/>
                </a:solidFill>
                <a:effectLst/>
                <a:latin typeface="標楷體" pitchFamily="65" charset="-120"/>
                <a:ea typeface="標楷體" pitchFamily="65" charset="-120"/>
              </a:endParaRPr>
            </a:p>
          </p:txBody>
        </p:sp>
      </p:grpSp>
      <p:sp>
        <p:nvSpPr>
          <p:cNvPr id="80912" name="Rectangle 16"/>
          <p:cNvSpPr>
            <a:spLocks noChangeArrowheads="1"/>
          </p:cNvSpPr>
          <p:nvPr/>
        </p:nvSpPr>
        <p:spPr bwMode="auto">
          <a:xfrm>
            <a:off x="3286126" y="1490663"/>
            <a:ext cx="7127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rgbClr val="000000"/>
                </a:solidFill>
                <a:effectLst/>
                <a:latin typeface="華康標楷體" charset="-120"/>
                <a:ea typeface="華康標楷體" charset="-120"/>
              </a:rPr>
              <a:t>國科會</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0917" name="Rectangle 21"/>
          <p:cNvSpPr>
            <a:spLocks noChangeArrowheads="1"/>
          </p:cNvSpPr>
          <p:nvPr/>
        </p:nvSpPr>
        <p:spPr bwMode="auto">
          <a:xfrm>
            <a:off x="3187701" y="2733676"/>
            <a:ext cx="9159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smtClean="0">
                <a:ln>
                  <a:noFill/>
                </a:ln>
                <a:solidFill>
                  <a:srgbClr val="000000"/>
                </a:solidFill>
                <a:effectLst/>
                <a:latin typeface="華康標楷體" charset="-120"/>
                <a:ea typeface="華康標楷體" charset="-120"/>
              </a:rPr>
              <a:t>政府機關</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2" name="Rectangle 24"/>
          <p:cNvSpPr>
            <a:spLocks noChangeArrowheads="1"/>
          </p:cNvSpPr>
          <p:nvPr/>
        </p:nvSpPr>
        <p:spPr bwMode="auto">
          <a:xfrm>
            <a:off x="3187701" y="4168776"/>
            <a:ext cx="9159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rgbClr val="000000"/>
                </a:solidFill>
                <a:effectLst/>
                <a:latin typeface="華康標楷體" charset="-120"/>
                <a:ea typeface="華康標楷體" charset="-120"/>
              </a:rPr>
              <a:t>私人企業</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3" name="Rectangle 25"/>
          <p:cNvSpPr>
            <a:spLocks noChangeArrowheads="1"/>
          </p:cNvSpPr>
          <p:nvPr/>
        </p:nvSpPr>
        <p:spPr bwMode="auto">
          <a:xfrm>
            <a:off x="3384551" y="4405313"/>
            <a:ext cx="5095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smtClean="0">
                <a:ln>
                  <a:noFill/>
                </a:ln>
                <a:solidFill>
                  <a:srgbClr val="000000"/>
                </a:solidFill>
                <a:effectLst/>
                <a:latin typeface="華康標楷體" charset="-120"/>
                <a:ea typeface="華康標楷體" charset="-120"/>
              </a:rPr>
              <a:t>合作</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6" name="Rectangle 28"/>
          <p:cNvSpPr>
            <a:spLocks noChangeArrowheads="1"/>
          </p:cNvSpPr>
          <p:nvPr/>
        </p:nvSpPr>
        <p:spPr bwMode="auto">
          <a:xfrm>
            <a:off x="3384551" y="5842001"/>
            <a:ext cx="5095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smtClean="0">
                <a:ln>
                  <a:noFill/>
                </a:ln>
                <a:solidFill>
                  <a:srgbClr val="000000"/>
                </a:solidFill>
                <a:effectLst/>
                <a:latin typeface="華康標楷體" charset="-120"/>
                <a:ea typeface="華康標楷體" charset="-120"/>
              </a:rPr>
              <a:t>其他</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80925" name="Freeform 29"/>
          <p:cNvSpPr>
            <a:spLocks/>
          </p:cNvSpPr>
          <p:nvPr/>
        </p:nvSpPr>
        <p:spPr bwMode="auto">
          <a:xfrm>
            <a:off x="4979988" y="2204864"/>
            <a:ext cx="1865313" cy="1224136"/>
          </a:xfrm>
          <a:custGeom>
            <a:avLst/>
            <a:gdLst/>
            <a:ahLst/>
            <a:cxnLst>
              <a:cxn ang="0">
                <a:pos x="177" y="0"/>
              </a:cxn>
              <a:cxn ang="0">
                <a:pos x="159" y="0"/>
              </a:cxn>
              <a:cxn ang="0">
                <a:pos x="141" y="3"/>
              </a:cxn>
              <a:cxn ang="0">
                <a:pos x="124" y="8"/>
              </a:cxn>
              <a:cxn ang="0">
                <a:pos x="108" y="14"/>
              </a:cxn>
              <a:cxn ang="0">
                <a:pos x="93" y="21"/>
              </a:cxn>
              <a:cxn ang="0">
                <a:pos x="64" y="40"/>
              </a:cxn>
              <a:cxn ang="0">
                <a:pos x="40" y="64"/>
              </a:cxn>
              <a:cxn ang="0">
                <a:pos x="21" y="93"/>
              </a:cxn>
              <a:cxn ang="0">
                <a:pos x="14" y="108"/>
              </a:cxn>
              <a:cxn ang="0">
                <a:pos x="8" y="124"/>
              </a:cxn>
              <a:cxn ang="0">
                <a:pos x="3" y="141"/>
              </a:cxn>
              <a:cxn ang="0">
                <a:pos x="0" y="159"/>
              </a:cxn>
              <a:cxn ang="0">
                <a:pos x="0" y="177"/>
              </a:cxn>
              <a:cxn ang="0">
                <a:pos x="0" y="1880"/>
              </a:cxn>
              <a:cxn ang="0">
                <a:pos x="0" y="1898"/>
              </a:cxn>
              <a:cxn ang="0">
                <a:pos x="3" y="1915"/>
              </a:cxn>
              <a:cxn ang="0">
                <a:pos x="8" y="1931"/>
              </a:cxn>
              <a:cxn ang="0">
                <a:pos x="14" y="1947"/>
              </a:cxn>
              <a:cxn ang="0">
                <a:pos x="21" y="1964"/>
              </a:cxn>
              <a:cxn ang="0">
                <a:pos x="40" y="1992"/>
              </a:cxn>
              <a:cxn ang="0">
                <a:pos x="64" y="2015"/>
              </a:cxn>
              <a:cxn ang="0">
                <a:pos x="93" y="2034"/>
              </a:cxn>
              <a:cxn ang="0">
                <a:pos x="108" y="2041"/>
              </a:cxn>
              <a:cxn ang="0">
                <a:pos x="124" y="2047"/>
              </a:cxn>
              <a:cxn ang="0">
                <a:pos x="141" y="2052"/>
              </a:cxn>
              <a:cxn ang="0">
                <a:pos x="159" y="2055"/>
              </a:cxn>
              <a:cxn ang="0">
                <a:pos x="177" y="2056"/>
              </a:cxn>
              <a:cxn ang="0">
                <a:pos x="177" y="2056"/>
              </a:cxn>
              <a:cxn ang="0">
                <a:pos x="3348" y="2056"/>
              </a:cxn>
              <a:cxn ang="0">
                <a:pos x="3366" y="2055"/>
              </a:cxn>
              <a:cxn ang="0">
                <a:pos x="3384" y="2052"/>
              </a:cxn>
              <a:cxn ang="0">
                <a:pos x="3400" y="2047"/>
              </a:cxn>
              <a:cxn ang="0">
                <a:pos x="3416" y="2041"/>
              </a:cxn>
              <a:cxn ang="0">
                <a:pos x="3432" y="2034"/>
              </a:cxn>
              <a:cxn ang="0">
                <a:pos x="3460" y="2015"/>
              </a:cxn>
              <a:cxn ang="0">
                <a:pos x="3483" y="1992"/>
              </a:cxn>
              <a:cxn ang="0">
                <a:pos x="3503" y="1964"/>
              </a:cxn>
              <a:cxn ang="0">
                <a:pos x="3510" y="1947"/>
              </a:cxn>
              <a:cxn ang="0">
                <a:pos x="3516" y="1931"/>
              </a:cxn>
              <a:cxn ang="0">
                <a:pos x="3520" y="1915"/>
              </a:cxn>
              <a:cxn ang="0">
                <a:pos x="3523" y="1898"/>
              </a:cxn>
              <a:cxn ang="0">
                <a:pos x="3525" y="1880"/>
              </a:cxn>
              <a:cxn ang="0">
                <a:pos x="3525" y="1880"/>
              </a:cxn>
              <a:cxn ang="0">
                <a:pos x="3525" y="168"/>
              </a:cxn>
              <a:cxn ang="0">
                <a:pos x="3522" y="150"/>
              </a:cxn>
              <a:cxn ang="0">
                <a:pos x="3519" y="133"/>
              </a:cxn>
              <a:cxn ang="0">
                <a:pos x="3513" y="116"/>
              </a:cxn>
              <a:cxn ang="0">
                <a:pos x="3507" y="100"/>
              </a:cxn>
              <a:cxn ang="0">
                <a:pos x="3494" y="78"/>
              </a:cxn>
              <a:cxn ang="0">
                <a:pos x="3473" y="52"/>
              </a:cxn>
              <a:cxn ang="0">
                <a:pos x="3447" y="30"/>
              </a:cxn>
              <a:cxn ang="0">
                <a:pos x="3425" y="18"/>
              </a:cxn>
              <a:cxn ang="0">
                <a:pos x="3409" y="11"/>
              </a:cxn>
              <a:cxn ang="0">
                <a:pos x="3392" y="6"/>
              </a:cxn>
              <a:cxn ang="0">
                <a:pos x="3375" y="2"/>
              </a:cxn>
              <a:cxn ang="0">
                <a:pos x="3357" y="0"/>
              </a:cxn>
              <a:cxn ang="0">
                <a:pos x="3348" y="0"/>
              </a:cxn>
            </a:cxnLst>
            <a:rect l="0" t="0" r="r" b="b"/>
            <a:pathLst>
              <a:path w="3525" h="2056">
                <a:moveTo>
                  <a:pt x="3348" y="0"/>
                </a:moveTo>
                <a:lnTo>
                  <a:pt x="177" y="0"/>
                </a:lnTo>
                <a:lnTo>
                  <a:pt x="168" y="0"/>
                </a:lnTo>
                <a:lnTo>
                  <a:pt x="159" y="0"/>
                </a:lnTo>
                <a:lnTo>
                  <a:pt x="150" y="2"/>
                </a:lnTo>
                <a:lnTo>
                  <a:pt x="141" y="3"/>
                </a:lnTo>
                <a:lnTo>
                  <a:pt x="133" y="6"/>
                </a:lnTo>
                <a:lnTo>
                  <a:pt x="124" y="8"/>
                </a:lnTo>
                <a:lnTo>
                  <a:pt x="116" y="11"/>
                </a:lnTo>
                <a:lnTo>
                  <a:pt x="108" y="14"/>
                </a:lnTo>
                <a:lnTo>
                  <a:pt x="100" y="18"/>
                </a:lnTo>
                <a:lnTo>
                  <a:pt x="93" y="21"/>
                </a:lnTo>
                <a:lnTo>
                  <a:pt x="78" y="30"/>
                </a:lnTo>
                <a:lnTo>
                  <a:pt x="64" y="40"/>
                </a:lnTo>
                <a:lnTo>
                  <a:pt x="52" y="52"/>
                </a:lnTo>
                <a:lnTo>
                  <a:pt x="40" y="64"/>
                </a:lnTo>
                <a:lnTo>
                  <a:pt x="30" y="78"/>
                </a:lnTo>
                <a:lnTo>
                  <a:pt x="21" y="93"/>
                </a:lnTo>
                <a:lnTo>
                  <a:pt x="18" y="100"/>
                </a:lnTo>
                <a:lnTo>
                  <a:pt x="14" y="108"/>
                </a:lnTo>
                <a:lnTo>
                  <a:pt x="11" y="116"/>
                </a:lnTo>
                <a:lnTo>
                  <a:pt x="8" y="124"/>
                </a:lnTo>
                <a:lnTo>
                  <a:pt x="6" y="133"/>
                </a:lnTo>
                <a:lnTo>
                  <a:pt x="3" y="141"/>
                </a:lnTo>
                <a:lnTo>
                  <a:pt x="2" y="150"/>
                </a:lnTo>
                <a:lnTo>
                  <a:pt x="0" y="159"/>
                </a:lnTo>
                <a:lnTo>
                  <a:pt x="0" y="168"/>
                </a:lnTo>
                <a:lnTo>
                  <a:pt x="0" y="177"/>
                </a:lnTo>
                <a:lnTo>
                  <a:pt x="0" y="177"/>
                </a:lnTo>
                <a:lnTo>
                  <a:pt x="0" y="1880"/>
                </a:lnTo>
                <a:lnTo>
                  <a:pt x="0" y="1889"/>
                </a:lnTo>
                <a:lnTo>
                  <a:pt x="0" y="1898"/>
                </a:lnTo>
                <a:lnTo>
                  <a:pt x="2" y="1906"/>
                </a:lnTo>
                <a:lnTo>
                  <a:pt x="3" y="1915"/>
                </a:lnTo>
                <a:lnTo>
                  <a:pt x="6" y="1924"/>
                </a:lnTo>
                <a:lnTo>
                  <a:pt x="8" y="1931"/>
                </a:lnTo>
                <a:lnTo>
                  <a:pt x="11" y="1940"/>
                </a:lnTo>
                <a:lnTo>
                  <a:pt x="14" y="1947"/>
                </a:lnTo>
                <a:lnTo>
                  <a:pt x="18" y="1956"/>
                </a:lnTo>
                <a:lnTo>
                  <a:pt x="21" y="1964"/>
                </a:lnTo>
                <a:lnTo>
                  <a:pt x="30" y="1978"/>
                </a:lnTo>
                <a:lnTo>
                  <a:pt x="40" y="1992"/>
                </a:lnTo>
                <a:lnTo>
                  <a:pt x="52" y="2005"/>
                </a:lnTo>
                <a:lnTo>
                  <a:pt x="64" y="2015"/>
                </a:lnTo>
                <a:lnTo>
                  <a:pt x="78" y="2025"/>
                </a:lnTo>
                <a:lnTo>
                  <a:pt x="93" y="2034"/>
                </a:lnTo>
                <a:lnTo>
                  <a:pt x="100" y="2039"/>
                </a:lnTo>
                <a:lnTo>
                  <a:pt x="108" y="2041"/>
                </a:lnTo>
                <a:lnTo>
                  <a:pt x="116" y="2044"/>
                </a:lnTo>
                <a:lnTo>
                  <a:pt x="124" y="2047"/>
                </a:lnTo>
                <a:lnTo>
                  <a:pt x="133" y="2050"/>
                </a:lnTo>
                <a:lnTo>
                  <a:pt x="141" y="2052"/>
                </a:lnTo>
                <a:lnTo>
                  <a:pt x="150" y="2053"/>
                </a:lnTo>
                <a:lnTo>
                  <a:pt x="159" y="2055"/>
                </a:lnTo>
                <a:lnTo>
                  <a:pt x="168" y="2056"/>
                </a:lnTo>
                <a:lnTo>
                  <a:pt x="177" y="2056"/>
                </a:lnTo>
                <a:lnTo>
                  <a:pt x="177" y="2056"/>
                </a:lnTo>
                <a:lnTo>
                  <a:pt x="177" y="2056"/>
                </a:lnTo>
                <a:lnTo>
                  <a:pt x="3348" y="2056"/>
                </a:lnTo>
                <a:lnTo>
                  <a:pt x="3348" y="2056"/>
                </a:lnTo>
                <a:lnTo>
                  <a:pt x="3357" y="2056"/>
                </a:lnTo>
                <a:lnTo>
                  <a:pt x="3366" y="2055"/>
                </a:lnTo>
                <a:lnTo>
                  <a:pt x="3375" y="2053"/>
                </a:lnTo>
                <a:lnTo>
                  <a:pt x="3384" y="2052"/>
                </a:lnTo>
                <a:lnTo>
                  <a:pt x="3392" y="2050"/>
                </a:lnTo>
                <a:lnTo>
                  <a:pt x="3400" y="2047"/>
                </a:lnTo>
                <a:lnTo>
                  <a:pt x="3409" y="2044"/>
                </a:lnTo>
                <a:lnTo>
                  <a:pt x="3416" y="2041"/>
                </a:lnTo>
                <a:lnTo>
                  <a:pt x="3425" y="2039"/>
                </a:lnTo>
                <a:lnTo>
                  <a:pt x="3432" y="2034"/>
                </a:lnTo>
                <a:lnTo>
                  <a:pt x="3447" y="2025"/>
                </a:lnTo>
                <a:lnTo>
                  <a:pt x="3460" y="2015"/>
                </a:lnTo>
                <a:lnTo>
                  <a:pt x="3473" y="2005"/>
                </a:lnTo>
                <a:lnTo>
                  <a:pt x="3483" y="1992"/>
                </a:lnTo>
                <a:lnTo>
                  <a:pt x="3494" y="1978"/>
                </a:lnTo>
                <a:lnTo>
                  <a:pt x="3503" y="1964"/>
                </a:lnTo>
                <a:lnTo>
                  <a:pt x="3507" y="1956"/>
                </a:lnTo>
                <a:lnTo>
                  <a:pt x="3510" y="1947"/>
                </a:lnTo>
                <a:lnTo>
                  <a:pt x="3513" y="1940"/>
                </a:lnTo>
                <a:lnTo>
                  <a:pt x="3516" y="1931"/>
                </a:lnTo>
                <a:lnTo>
                  <a:pt x="3519" y="1924"/>
                </a:lnTo>
                <a:lnTo>
                  <a:pt x="3520" y="1915"/>
                </a:lnTo>
                <a:lnTo>
                  <a:pt x="3522" y="1906"/>
                </a:lnTo>
                <a:lnTo>
                  <a:pt x="3523" y="1898"/>
                </a:lnTo>
                <a:lnTo>
                  <a:pt x="3525" y="1889"/>
                </a:lnTo>
                <a:lnTo>
                  <a:pt x="3525" y="1880"/>
                </a:lnTo>
                <a:lnTo>
                  <a:pt x="3525" y="1880"/>
                </a:lnTo>
                <a:lnTo>
                  <a:pt x="3525" y="1880"/>
                </a:lnTo>
                <a:lnTo>
                  <a:pt x="3525" y="177"/>
                </a:lnTo>
                <a:lnTo>
                  <a:pt x="3525" y="168"/>
                </a:lnTo>
                <a:lnTo>
                  <a:pt x="3523" y="159"/>
                </a:lnTo>
                <a:lnTo>
                  <a:pt x="3522" y="150"/>
                </a:lnTo>
                <a:lnTo>
                  <a:pt x="3520" y="141"/>
                </a:lnTo>
                <a:lnTo>
                  <a:pt x="3519" y="133"/>
                </a:lnTo>
                <a:lnTo>
                  <a:pt x="3516" y="124"/>
                </a:lnTo>
                <a:lnTo>
                  <a:pt x="3513" y="116"/>
                </a:lnTo>
                <a:lnTo>
                  <a:pt x="3510" y="108"/>
                </a:lnTo>
                <a:lnTo>
                  <a:pt x="3507" y="100"/>
                </a:lnTo>
                <a:lnTo>
                  <a:pt x="3503" y="93"/>
                </a:lnTo>
                <a:lnTo>
                  <a:pt x="3494" y="78"/>
                </a:lnTo>
                <a:lnTo>
                  <a:pt x="3483" y="64"/>
                </a:lnTo>
                <a:lnTo>
                  <a:pt x="3473" y="52"/>
                </a:lnTo>
                <a:lnTo>
                  <a:pt x="3460" y="40"/>
                </a:lnTo>
                <a:lnTo>
                  <a:pt x="3447" y="30"/>
                </a:lnTo>
                <a:lnTo>
                  <a:pt x="3432" y="21"/>
                </a:lnTo>
                <a:lnTo>
                  <a:pt x="3425" y="18"/>
                </a:lnTo>
                <a:lnTo>
                  <a:pt x="3416" y="14"/>
                </a:lnTo>
                <a:lnTo>
                  <a:pt x="3409" y="11"/>
                </a:lnTo>
                <a:lnTo>
                  <a:pt x="3400" y="8"/>
                </a:lnTo>
                <a:lnTo>
                  <a:pt x="3392" y="6"/>
                </a:lnTo>
                <a:lnTo>
                  <a:pt x="3384" y="3"/>
                </a:lnTo>
                <a:lnTo>
                  <a:pt x="3375" y="2"/>
                </a:lnTo>
                <a:lnTo>
                  <a:pt x="3366" y="0"/>
                </a:lnTo>
                <a:lnTo>
                  <a:pt x="3357" y="0"/>
                </a:lnTo>
                <a:lnTo>
                  <a:pt x="3348" y="0"/>
                </a:lnTo>
                <a:lnTo>
                  <a:pt x="3348" y="0"/>
                </a:lnTo>
                <a:lnTo>
                  <a:pt x="3348" y="0"/>
                </a:ln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80927" name="Rectangle 31"/>
          <p:cNvSpPr>
            <a:spLocks noChangeArrowheads="1"/>
          </p:cNvSpPr>
          <p:nvPr/>
        </p:nvSpPr>
        <p:spPr bwMode="auto">
          <a:xfrm>
            <a:off x="5002213" y="2292351"/>
            <a:ext cx="538609"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教育部</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8" name="Rectangle 32"/>
          <p:cNvSpPr>
            <a:spLocks noChangeArrowheads="1"/>
          </p:cNvSpPr>
          <p:nvPr/>
        </p:nvSpPr>
        <p:spPr bwMode="auto">
          <a:xfrm>
            <a:off x="5002213" y="2476501"/>
            <a:ext cx="846386"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臺北市政府</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9" name="Rectangle 33"/>
          <p:cNvSpPr>
            <a:spLocks noChangeArrowheads="1"/>
          </p:cNvSpPr>
          <p:nvPr/>
        </p:nvSpPr>
        <p:spPr bwMode="auto">
          <a:xfrm>
            <a:off x="5002213" y="2660651"/>
            <a:ext cx="625171"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altLang="zh-TW" sz="1200" b="0" i="0" u="none" strike="noStrike" cap="none" normalizeH="0" baseline="0" dirty="0" smtClean="0">
                <a:ln>
                  <a:noFill/>
                </a:ln>
                <a:solidFill>
                  <a:srgbClr val="000000"/>
                </a:solidFill>
                <a:effectLst/>
                <a:latin typeface="華康標楷體" charset="-120"/>
                <a:ea typeface="華康標楷體" charset="-120"/>
              </a:rPr>
              <a:t>1.</a:t>
            </a:r>
            <a:r>
              <a:rPr kumimoji="1" lang="zh-TW" sz="1200" b="0" i="0" u="none" strike="noStrike" cap="none" normalizeH="0" baseline="0" dirty="0" smtClean="0">
                <a:ln>
                  <a:noFill/>
                </a:ln>
                <a:solidFill>
                  <a:srgbClr val="000000"/>
                </a:solidFill>
                <a:effectLst/>
                <a:latin typeface="華康標楷體" charset="-120"/>
                <a:ea typeface="華康標楷體" charset="-120"/>
              </a:rPr>
              <a:t>文化局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0" name="Rectangle 34"/>
          <p:cNvSpPr>
            <a:spLocks noChangeArrowheads="1"/>
          </p:cNvSpPr>
          <p:nvPr/>
        </p:nvSpPr>
        <p:spPr bwMode="auto">
          <a:xfrm>
            <a:off x="5002213" y="2844801"/>
            <a:ext cx="932948"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altLang="zh-TW" sz="1200" b="0" i="0" u="none" strike="noStrike" cap="none" normalizeH="0" baseline="0" dirty="0" smtClean="0">
                <a:ln>
                  <a:noFill/>
                </a:ln>
                <a:solidFill>
                  <a:srgbClr val="000000"/>
                </a:solidFill>
                <a:effectLst/>
                <a:latin typeface="華康標楷體" charset="-120"/>
                <a:ea typeface="華康標楷體" charset="-120"/>
              </a:rPr>
              <a:t>2.</a:t>
            </a:r>
            <a:r>
              <a:rPr kumimoji="1" lang="zh-TW" sz="1200" b="0" i="0" u="none" strike="noStrike" cap="none" normalizeH="0" baseline="0" dirty="0" smtClean="0">
                <a:ln>
                  <a:noFill/>
                </a:ln>
                <a:solidFill>
                  <a:srgbClr val="000000"/>
                </a:solidFill>
                <a:effectLst/>
                <a:latin typeface="華康標楷體" charset="-120"/>
                <a:ea typeface="華康標楷體" charset="-120"/>
              </a:rPr>
              <a:t>都市更新處</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1" name="Rectangle 35"/>
          <p:cNvSpPr>
            <a:spLocks noChangeArrowheads="1"/>
          </p:cNvSpPr>
          <p:nvPr/>
        </p:nvSpPr>
        <p:spPr bwMode="auto">
          <a:xfrm>
            <a:off x="5002213" y="3028951"/>
            <a:ext cx="932948"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altLang="zh-TW" sz="1200" b="0" i="0" u="none" strike="noStrike" cap="none" normalizeH="0" baseline="0" dirty="0" smtClean="0">
                <a:ln>
                  <a:noFill/>
                </a:ln>
                <a:solidFill>
                  <a:srgbClr val="000000"/>
                </a:solidFill>
                <a:effectLst/>
                <a:latin typeface="華康標楷體" charset="-120"/>
                <a:ea typeface="華康標楷體" charset="-120"/>
              </a:rPr>
              <a:t>3.</a:t>
            </a:r>
            <a:r>
              <a:rPr kumimoji="1" lang="zh-TW" sz="1200" b="0" i="0" u="none" strike="noStrike" cap="none" normalizeH="0" baseline="0" dirty="0" smtClean="0">
                <a:ln>
                  <a:noFill/>
                </a:ln>
                <a:solidFill>
                  <a:srgbClr val="000000"/>
                </a:solidFill>
                <a:effectLst/>
                <a:latin typeface="華康標楷體" charset="-120"/>
                <a:ea typeface="華康標楷體" charset="-120"/>
              </a:rPr>
              <a:t>都市發展局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2" name="Rectangle 36"/>
          <p:cNvSpPr>
            <a:spLocks noChangeArrowheads="1"/>
          </p:cNvSpPr>
          <p:nvPr/>
        </p:nvSpPr>
        <p:spPr bwMode="auto">
          <a:xfrm>
            <a:off x="5002213" y="3214688"/>
            <a:ext cx="130805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文化部文化資產局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3" name="Freeform 37"/>
          <p:cNvSpPr>
            <a:spLocks/>
          </p:cNvSpPr>
          <p:nvPr/>
        </p:nvSpPr>
        <p:spPr bwMode="auto">
          <a:xfrm>
            <a:off x="4979988" y="5395912"/>
            <a:ext cx="1865313" cy="1201439"/>
          </a:xfrm>
          <a:custGeom>
            <a:avLst/>
            <a:gdLst/>
            <a:ahLst/>
            <a:cxnLst>
              <a:cxn ang="0">
                <a:pos x="177" y="0"/>
              </a:cxn>
              <a:cxn ang="0">
                <a:pos x="159" y="0"/>
              </a:cxn>
              <a:cxn ang="0">
                <a:pos x="141" y="3"/>
              </a:cxn>
              <a:cxn ang="0">
                <a:pos x="124" y="7"/>
              </a:cxn>
              <a:cxn ang="0">
                <a:pos x="108" y="13"/>
              </a:cxn>
              <a:cxn ang="0">
                <a:pos x="93" y="20"/>
              </a:cxn>
              <a:cxn ang="0">
                <a:pos x="64" y="40"/>
              </a:cxn>
              <a:cxn ang="0">
                <a:pos x="40" y="63"/>
              </a:cxn>
              <a:cxn ang="0">
                <a:pos x="21" y="92"/>
              </a:cxn>
              <a:cxn ang="0">
                <a:pos x="14" y="107"/>
              </a:cxn>
              <a:cxn ang="0">
                <a:pos x="8" y="123"/>
              </a:cxn>
              <a:cxn ang="0">
                <a:pos x="3" y="141"/>
              </a:cxn>
              <a:cxn ang="0">
                <a:pos x="0" y="158"/>
              </a:cxn>
              <a:cxn ang="0">
                <a:pos x="0" y="176"/>
              </a:cxn>
              <a:cxn ang="0">
                <a:pos x="0" y="1879"/>
              </a:cxn>
              <a:cxn ang="0">
                <a:pos x="0" y="1897"/>
              </a:cxn>
              <a:cxn ang="0">
                <a:pos x="3" y="1915"/>
              </a:cxn>
              <a:cxn ang="0">
                <a:pos x="8" y="1931"/>
              </a:cxn>
              <a:cxn ang="0">
                <a:pos x="14" y="1947"/>
              </a:cxn>
              <a:cxn ang="0">
                <a:pos x="21" y="1963"/>
              </a:cxn>
              <a:cxn ang="0">
                <a:pos x="40" y="1991"/>
              </a:cxn>
              <a:cxn ang="0">
                <a:pos x="64" y="2014"/>
              </a:cxn>
              <a:cxn ang="0">
                <a:pos x="93" y="2034"/>
              </a:cxn>
              <a:cxn ang="0">
                <a:pos x="108" y="2041"/>
              </a:cxn>
              <a:cxn ang="0">
                <a:pos x="124" y="2047"/>
              </a:cxn>
              <a:cxn ang="0">
                <a:pos x="141" y="2051"/>
              </a:cxn>
              <a:cxn ang="0">
                <a:pos x="159" y="2054"/>
              </a:cxn>
              <a:cxn ang="0">
                <a:pos x="177" y="2056"/>
              </a:cxn>
              <a:cxn ang="0">
                <a:pos x="177" y="2056"/>
              </a:cxn>
              <a:cxn ang="0">
                <a:pos x="3348" y="2056"/>
              </a:cxn>
              <a:cxn ang="0">
                <a:pos x="3366" y="2054"/>
              </a:cxn>
              <a:cxn ang="0">
                <a:pos x="3384" y="2051"/>
              </a:cxn>
              <a:cxn ang="0">
                <a:pos x="3400" y="2047"/>
              </a:cxn>
              <a:cxn ang="0">
                <a:pos x="3416" y="2041"/>
              </a:cxn>
              <a:cxn ang="0">
                <a:pos x="3432" y="2034"/>
              </a:cxn>
              <a:cxn ang="0">
                <a:pos x="3460" y="2014"/>
              </a:cxn>
              <a:cxn ang="0">
                <a:pos x="3483" y="1991"/>
              </a:cxn>
              <a:cxn ang="0">
                <a:pos x="3503" y="1963"/>
              </a:cxn>
              <a:cxn ang="0">
                <a:pos x="3510" y="1947"/>
              </a:cxn>
              <a:cxn ang="0">
                <a:pos x="3516" y="1931"/>
              </a:cxn>
              <a:cxn ang="0">
                <a:pos x="3520" y="1915"/>
              </a:cxn>
              <a:cxn ang="0">
                <a:pos x="3523" y="1897"/>
              </a:cxn>
              <a:cxn ang="0">
                <a:pos x="3525" y="1879"/>
              </a:cxn>
              <a:cxn ang="0">
                <a:pos x="3525" y="1879"/>
              </a:cxn>
              <a:cxn ang="0">
                <a:pos x="3525" y="167"/>
              </a:cxn>
              <a:cxn ang="0">
                <a:pos x="3522" y="150"/>
              </a:cxn>
              <a:cxn ang="0">
                <a:pos x="3519" y="132"/>
              </a:cxn>
              <a:cxn ang="0">
                <a:pos x="3513" y="116"/>
              </a:cxn>
              <a:cxn ang="0">
                <a:pos x="3507" y="100"/>
              </a:cxn>
              <a:cxn ang="0">
                <a:pos x="3494" y="78"/>
              </a:cxn>
              <a:cxn ang="0">
                <a:pos x="3473" y="51"/>
              </a:cxn>
              <a:cxn ang="0">
                <a:pos x="3447" y="29"/>
              </a:cxn>
              <a:cxn ang="0">
                <a:pos x="3425" y="17"/>
              </a:cxn>
              <a:cxn ang="0">
                <a:pos x="3409" y="10"/>
              </a:cxn>
              <a:cxn ang="0">
                <a:pos x="3392" y="6"/>
              </a:cxn>
              <a:cxn ang="0">
                <a:pos x="3375" y="1"/>
              </a:cxn>
              <a:cxn ang="0">
                <a:pos x="3357" y="0"/>
              </a:cxn>
              <a:cxn ang="0">
                <a:pos x="3348" y="0"/>
              </a:cxn>
            </a:cxnLst>
            <a:rect l="0" t="0" r="r" b="b"/>
            <a:pathLst>
              <a:path w="3525" h="2056">
                <a:moveTo>
                  <a:pt x="3348" y="0"/>
                </a:moveTo>
                <a:lnTo>
                  <a:pt x="177" y="0"/>
                </a:lnTo>
                <a:lnTo>
                  <a:pt x="168" y="0"/>
                </a:lnTo>
                <a:lnTo>
                  <a:pt x="159" y="0"/>
                </a:lnTo>
                <a:lnTo>
                  <a:pt x="150" y="1"/>
                </a:lnTo>
                <a:lnTo>
                  <a:pt x="141" y="3"/>
                </a:lnTo>
                <a:lnTo>
                  <a:pt x="133" y="6"/>
                </a:lnTo>
                <a:lnTo>
                  <a:pt x="124" y="7"/>
                </a:lnTo>
                <a:lnTo>
                  <a:pt x="116" y="10"/>
                </a:lnTo>
                <a:lnTo>
                  <a:pt x="108" y="13"/>
                </a:lnTo>
                <a:lnTo>
                  <a:pt x="100" y="17"/>
                </a:lnTo>
                <a:lnTo>
                  <a:pt x="93" y="20"/>
                </a:lnTo>
                <a:lnTo>
                  <a:pt x="78" y="29"/>
                </a:lnTo>
                <a:lnTo>
                  <a:pt x="64" y="40"/>
                </a:lnTo>
                <a:lnTo>
                  <a:pt x="52" y="51"/>
                </a:lnTo>
                <a:lnTo>
                  <a:pt x="40" y="63"/>
                </a:lnTo>
                <a:lnTo>
                  <a:pt x="30" y="78"/>
                </a:lnTo>
                <a:lnTo>
                  <a:pt x="21" y="92"/>
                </a:lnTo>
                <a:lnTo>
                  <a:pt x="18" y="100"/>
                </a:lnTo>
                <a:lnTo>
                  <a:pt x="14" y="107"/>
                </a:lnTo>
                <a:lnTo>
                  <a:pt x="11" y="116"/>
                </a:lnTo>
                <a:lnTo>
                  <a:pt x="8" y="123"/>
                </a:lnTo>
                <a:lnTo>
                  <a:pt x="6" y="132"/>
                </a:lnTo>
                <a:lnTo>
                  <a:pt x="3" y="141"/>
                </a:lnTo>
                <a:lnTo>
                  <a:pt x="2" y="150"/>
                </a:lnTo>
                <a:lnTo>
                  <a:pt x="0" y="158"/>
                </a:lnTo>
                <a:lnTo>
                  <a:pt x="0" y="167"/>
                </a:lnTo>
                <a:lnTo>
                  <a:pt x="0" y="176"/>
                </a:lnTo>
                <a:lnTo>
                  <a:pt x="0" y="176"/>
                </a:lnTo>
                <a:lnTo>
                  <a:pt x="0" y="1879"/>
                </a:lnTo>
                <a:lnTo>
                  <a:pt x="0" y="1888"/>
                </a:lnTo>
                <a:lnTo>
                  <a:pt x="0" y="1897"/>
                </a:lnTo>
                <a:lnTo>
                  <a:pt x="2" y="1906"/>
                </a:lnTo>
                <a:lnTo>
                  <a:pt x="3" y="1915"/>
                </a:lnTo>
                <a:lnTo>
                  <a:pt x="6" y="1923"/>
                </a:lnTo>
                <a:lnTo>
                  <a:pt x="8" y="1931"/>
                </a:lnTo>
                <a:lnTo>
                  <a:pt x="11" y="1940"/>
                </a:lnTo>
                <a:lnTo>
                  <a:pt x="14" y="1947"/>
                </a:lnTo>
                <a:lnTo>
                  <a:pt x="18" y="1956"/>
                </a:lnTo>
                <a:lnTo>
                  <a:pt x="21" y="1963"/>
                </a:lnTo>
                <a:lnTo>
                  <a:pt x="30" y="1978"/>
                </a:lnTo>
                <a:lnTo>
                  <a:pt x="40" y="1991"/>
                </a:lnTo>
                <a:lnTo>
                  <a:pt x="52" y="2004"/>
                </a:lnTo>
                <a:lnTo>
                  <a:pt x="64" y="2014"/>
                </a:lnTo>
                <a:lnTo>
                  <a:pt x="78" y="2025"/>
                </a:lnTo>
                <a:lnTo>
                  <a:pt x="93" y="2034"/>
                </a:lnTo>
                <a:lnTo>
                  <a:pt x="100" y="2038"/>
                </a:lnTo>
                <a:lnTo>
                  <a:pt x="108" y="2041"/>
                </a:lnTo>
                <a:lnTo>
                  <a:pt x="116" y="2044"/>
                </a:lnTo>
                <a:lnTo>
                  <a:pt x="124" y="2047"/>
                </a:lnTo>
                <a:lnTo>
                  <a:pt x="133" y="2050"/>
                </a:lnTo>
                <a:lnTo>
                  <a:pt x="141" y="2051"/>
                </a:lnTo>
                <a:lnTo>
                  <a:pt x="150" y="2053"/>
                </a:lnTo>
                <a:lnTo>
                  <a:pt x="159" y="2054"/>
                </a:lnTo>
                <a:lnTo>
                  <a:pt x="168" y="2056"/>
                </a:lnTo>
                <a:lnTo>
                  <a:pt x="177" y="2056"/>
                </a:lnTo>
                <a:lnTo>
                  <a:pt x="177" y="2056"/>
                </a:lnTo>
                <a:lnTo>
                  <a:pt x="177" y="2056"/>
                </a:lnTo>
                <a:lnTo>
                  <a:pt x="3348" y="2056"/>
                </a:lnTo>
                <a:lnTo>
                  <a:pt x="3348" y="2056"/>
                </a:lnTo>
                <a:lnTo>
                  <a:pt x="3357" y="2056"/>
                </a:lnTo>
                <a:lnTo>
                  <a:pt x="3366" y="2054"/>
                </a:lnTo>
                <a:lnTo>
                  <a:pt x="3375" y="2053"/>
                </a:lnTo>
                <a:lnTo>
                  <a:pt x="3384" y="2051"/>
                </a:lnTo>
                <a:lnTo>
                  <a:pt x="3392" y="2050"/>
                </a:lnTo>
                <a:lnTo>
                  <a:pt x="3400" y="2047"/>
                </a:lnTo>
                <a:lnTo>
                  <a:pt x="3409" y="2044"/>
                </a:lnTo>
                <a:lnTo>
                  <a:pt x="3416" y="2041"/>
                </a:lnTo>
                <a:lnTo>
                  <a:pt x="3425" y="2038"/>
                </a:lnTo>
                <a:lnTo>
                  <a:pt x="3432" y="2034"/>
                </a:lnTo>
                <a:lnTo>
                  <a:pt x="3447" y="2025"/>
                </a:lnTo>
                <a:lnTo>
                  <a:pt x="3460" y="2014"/>
                </a:lnTo>
                <a:lnTo>
                  <a:pt x="3473" y="2004"/>
                </a:lnTo>
                <a:lnTo>
                  <a:pt x="3483" y="1991"/>
                </a:lnTo>
                <a:lnTo>
                  <a:pt x="3494" y="1978"/>
                </a:lnTo>
                <a:lnTo>
                  <a:pt x="3503" y="1963"/>
                </a:lnTo>
                <a:lnTo>
                  <a:pt x="3507" y="1956"/>
                </a:lnTo>
                <a:lnTo>
                  <a:pt x="3510" y="1947"/>
                </a:lnTo>
                <a:lnTo>
                  <a:pt x="3513" y="1940"/>
                </a:lnTo>
                <a:lnTo>
                  <a:pt x="3516" y="1931"/>
                </a:lnTo>
                <a:lnTo>
                  <a:pt x="3519" y="1923"/>
                </a:lnTo>
                <a:lnTo>
                  <a:pt x="3520" y="1915"/>
                </a:lnTo>
                <a:lnTo>
                  <a:pt x="3522" y="1906"/>
                </a:lnTo>
                <a:lnTo>
                  <a:pt x="3523" y="1897"/>
                </a:lnTo>
                <a:lnTo>
                  <a:pt x="3525" y="1888"/>
                </a:lnTo>
                <a:lnTo>
                  <a:pt x="3525" y="1879"/>
                </a:lnTo>
                <a:lnTo>
                  <a:pt x="3525" y="1879"/>
                </a:lnTo>
                <a:lnTo>
                  <a:pt x="3525" y="1879"/>
                </a:lnTo>
                <a:lnTo>
                  <a:pt x="3525" y="176"/>
                </a:lnTo>
                <a:lnTo>
                  <a:pt x="3525" y="167"/>
                </a:lnTo>
                <a:lnTo>
                  <a:pt x="3523" y="158"/>
                </a:lnTo>
                <a:lnTo>
                  <a:pt x="3522" y="150"/>
                </a:lnTo>
                <a:lnTo>
                  <a:pt x="3520" y="141"/>
                </a:lnTo>
                <a:lnTo>
                  <a:pt x="3519" y="132"/>
                </a:lnTo>
                <a:lnTo>
                  <a:pt x="3516" y="123"/>
                </a:lnTo>
                <a:lnTo>
                  <a:pt x="3513" y="116"/>
                </a:lnTo>
                <a:lnTo>
                  <a:pt x="3510" y="107"/>
                </a:lnTo>
                <a:lnTo>
                  <a:pt x="3507" y="100"/>
                </a:lnTo>
                <a:lnTo>
                  <a:pt x="3503" y="92"/>
                </a:lnTo>
                <a:lnTo>
                  <a:pt x="3494" y="78"/>
                </a:lnTo>
                <a:lnTo>
                  <a:pt x="3483" y="63"/>
                </a:lnTo>
                <a:lnTo>
                  <a:pt x="3473" y="51"/>
                </a:lnTo>
                <a:lnTo>
                  <a:pt x="3460" y="40"/>
                </a:lnTo>
                <a:lnTo>
                  <a:pt x="3447" y="29"/>
                </a:lnTo>
                <a:lnTo>
                  <a:pt x="3432" y="20"/>
                </a:lnTo>
                <a:lnTo>
                  <a:pt x="3425" y="17"/>
                </a:lnTo>
                <a:lnTo>
                  <a:pt x="3416" y="13"/>
                </a:lnTo>
                <a:lnTo>
                  <a:pt x="3409" y="10"/>
                </a:lnTo>
                <a:lnTo>
                  <a:pt x="3400" y="7"/>
                </a:lnTo>
                <a:lnTo>
                  <a:pt x="3392" y="6"/>
                </a:lnTo>
                <a:lnTo>
                  <a:pt x="3384" y="3"/>
                </a:lnTo>
                <a:lnTo>
                  <a:pt x="3375" y="1"/>
                </a:lnTo>
                <a:lnTo>
                  <a:pt x="3366" y="0"/>
                </a:lnTo>
                <a:lnTo>
                  <a:pt x="3357" y="0"/>
                </a:lnTo>
                <a:lnTo>
                  <a:pt x="3348" y="0"/>
                </a:lnTo>
                <a:lnTo>
                  <a:pt x="3348" y="0"/>
                </a:lnTo>
                <a:lnTo>
                  <a:pt x="3348" y="0"/>
                </a:ln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25" name="Rectangle 39"/>
          <p:cNvSpPr>
            <a:spLocks noChangeArrowheads="1"/>
          </p:cNvSpPr>
          <p:nvPr/>
        </p:nvSpPr>
        <p:spPr bwMode="auto">
          <a:xfrm>
            <a:off x="5002213" y="5584826"/>
            <a:ext cx="130805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臺灣創意設計中心</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6" name="Rectangle 40"/>
          <p:cNvSpPr>
            <a:spLocks noChangeArrowheads="1"/>
          </p:cNvSpPr>
          <p:nvPr/>
        </p:nvSpPr>
        <p:spPr bwMode="auto">
          <a:xfrm>
            <a:off x="5002213" y="5768976"/>
            <a:ext cx="1154162"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工業技術研究院</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7" name="Rectangle 41"/>
          <p:cNvSpPr>
            <a:spLocks noChangeArrowheads="1"/>
          </p:cNvSpPr>
          <p:nvPr/>
        </p:nvSpPr>
        <p:spPr bwMode="auto">
          <a:xfrm>
            <a:off x="5002213" y="5953126"/>
            <a:ext cx="176971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行政院農委會農業金融局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8" name="Rectangle 42"/>
          <p:cNvSpPr>
            <a:spLocks noChangeArrowheads="1"/>
          </p:cNvSpPr>
          <p:nvPr/>
        </p:nvSpPr>
        <p:spPr bwMode="auto">
          <a:xfrm>
            <a:off x="5002213" y="6137276"/>
            <a:ext cx="176971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財團法人文創發展基金會</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29" name="Freeform 43"/>
          <p:cNvSpPr>
            <a:spLocks/>
          </p:cNvSpPr>
          <p:nvPr/>
        </p:nvSpPr>
        <p:spPr bwMode="auto">
          <a:xfrm>
            <a:off x="4979988" y="3686176"/>
            <a:ext cx="1865313" cy="1471016"/>
          </a:xfrm>
          <a:custGeom>
            <a:avLst/>
            <a:gdLst/>
            <a:ahLst/>
            <a:cxnLst>
              <a:cxn ang="0">
                <a:pos x="177" y="0"/>
              </a:cxn>
              <a:cxn ang="0">
                <a:pos x="159" y="0"/>
              </a:cxn>
              <a:cxn ang="0">
                <a:pos x="141" y="3"/>
              </a:cxn>
              <a:cxn ang="0">
                <a:pos x="124" y="8"/>
              </a:cxn>
              <a:cxn ang="0">
                <a:pos x="108" y="14"/>
              </a:cxn>
              <a:cxn ang="0">
                <a:pos x="93" y="21"/>
              </a:cxn>
              <a:cxn ang="0">
                <a:pos x="64" y="40"/>
              </a:cxn>
              <a:cxn ang="0">
                <a:pos x="40" y="64"/>
              </a:cxn>
              <a:cxn ang="0">
                <a:pos x="21" y="93"/>
              </a:cxn>
              <a:cxn ang="0">
                <a:pos x="14" y="108"/>
              </a:cxn>
              <a:cxn ang="0">
                <a:pos x="8" y="124"/>
              </a:cxn>
              <a:cxn ang="0">
                <a:pos x="3" y="141"/>
              </a:cxn>
              <a:cxn ang="0">
                <a:pos x="0" y="159"/>
              </a:cxn>
              <a:cxn ang="0">
                <a:pos x="0" y="177"/>
              </a:cxn>
              <a:cxn ang="0">
                <a:pos x="0" y="2467"/>
              </a:cxn>
              <a:cxn ang="0">
                <a:pos x="0" y="2485"/>
              </a:cxn>
              <a:cxn ang="0">
                <a:pos x="3" y="2503"/>
              </a:cxn>
              <a:cxn ang="0">
                <a:pos x="8" y="2519"/>
              </a:cxn>
              <a:cxn ang="0">
                <a:pos x="14" y="2535"/>
              </a:cxn>
              <a:cxn ang="0">
                <a:pos x="21" y="2551"/>
              </a:cxn>
              <a:cxn ang="0">
                <a:pos x="40" y="2579"/>
              </a:cxn>
              <a:cxn ang="0">
                <a:pos x="64" y="2602"/>
              </a:cxn>
              <a:cxn ang="0">
                <a:pos x="93" y="2622"/>
              </a:cxn>
              <a:cxn ang="0">
                <a:pos x="108" y="2629"/>
              </a:cxn>
              <a:cxn ang="0">
                <a:pos x="124" y="2635"/>
              </a:cxn>
              <a:cxn ang="0">
                <a:pos x="141" y="2639"/>
              </a:cxn>
              <a:cxn ang="0">
                <a:pos x="159" y="2642"/>
              </a:cxn>
              <a:cxn ang="0">
                <a:pos x="177" y="2644"/>
              </a:cxn>
              <a:cxn ang="0">
                <a:pos x="177" y="2644"/>
              </a:cxn>
              <a:cxn ang="0">
                <a:pos x="3348" y="2644"/>
              </a:cxn>
              <a:cxn ang="0">
                <a:pos x="3366" y="2642"/>
              </a:cxn>
              <a:cxn ang="0">
                <a:pos x="3384" y="2639"/>
              </a:cxn>
              <a:cxn ang="0">
                <a:pos x="3400" y="2635"/>
              </a:cxn>
              <a:cxn ang="0">
                <a:pos x="3416" y="2629"/>
              </a:cxn>
              <a:cxn ang="0">
                <a:pos x="3432" y="2622"/>
              </a:cxn>
              <a:cxn ang="0">
                <a:pos x="3460" y="2602"/>
              </a:cxn>
              <a:cxn ang="0">
                <a:pos x="3483" y="2579"/>
              </a:cxn>
              <a:cxn ang="0">
                <a:pos x="3503" y="2551"/>
              </a:cxn>
              <a:cxn ang="0">
                <a:pos x="3510" y="2535"/>
              </a:cxn>
              <a:cxn ang="0">
                <a:pos x="3516" y="2519"/>
              </a:cxn>
              <a:cxn ang="0">
                <a:pos x="3520" y="2503"/>
              </a:cxn>
              <a:cxn ang="0">
                <a:pos x="3523" y="2485"/>
              </a:cxn>
              <a:cxn ang="0">
                <a:pos x="3525" y="2467"/>
              </a:cxn>
              <a:cxn ang="0">
                <a:pos x="3525" y="2467"/>
              </a:cxn>
              <a:cxn ang="0">
                <a:pos x="3525" y="168"/>
              </a:cxn>
              <a:cxn ang="0">
                <a:pos x="3522" y="150"/>
              </a:cxn>
              <a:cxn ang="0">
                <a:pos x="3519" y="133"/>
              </a:cxn>
              <a:cxn ang="0">
                <a:pos x="3513" y="116"/>
              </a:cxn>
              <a:cxn ang="0">
                <a:pos x="3507" y="100"/>
              </a:cxn>
              <a:cxn ang="0">
                <a:pos x="3494" y="78"/>
              </a:cxn>
              <a:cxn ang="0">
                <a:pos x="3473" y="52"/>
              </a:cxn>
              <a:cxn ang="0">
                <a:pos x="3447" y="30"/>
              </a:cxn>
              <a:cxn ang="0">
                <a:pos x="3425" y="18"/>
              </a:cxn>
              <a:cxn ang="0">
                <a:pos x="3409" y="11"/>
              </a:cxn>
              <a:cxn ang="0">
                <a:pos x="3392" y="6"/>
              </a:cxn>
              <a:cxn ang="0">
                <a:pos x="3375" y="2"/>
              </a:cxn>
              <a:cxn ang="0">
                <a:pos x="3357" y="0"/>
              </a:cxn>
              <a:cxn ang="0">
                <a:pos x="3348" y="0"/>
              </a:cxn>
            </a:cxnLst>
            <a:rect l="0" t="0" r="r" b="b"/>
            <a:pathLst>
              <a:path w="3525" h="2644">
                <a:moveTo>
                  <a:pt x="3348" y="0"/>
                </a:moveTo>
                <a:lnTo>
                  <a:pt x="177" y="0"/>
                </a:lnTo>
                <a:lnTo>
                  <a:pt x="168" y="0"/>
                </a:lnTo>
                <a:lnTo>
                  <a:pt x="159" y="0"/>
                </a:lnTo>
                <a:lnTo>
                  <a:pt x="150" y="2"/>
                </a:lnTo>
                <a:lnTo>
                  <a:pt x="141" y="3"/>
                </a:lnTo>
                <a:lnTo>
                  <a:pt x="133" y="6"/>
                </a:lnTo>
                <a:lnTo>
                  <a:pt x="124" y="8"/>
                </a:lnTo>
                <a:lnTo>
                  <a:pt x="116" y="11"/>
                </a:lnTo>
                <a:lnTo>
                  <a:pt x="108" y="14"/>
                </a:lnTo>
                <a:lnTo>
                  <a:pt x="100" y="18"/>
                </a:lnTo>
                <a:lnTo>
                  <a:pt x="93" y="21"/>
                </a:lnTo>
                <a:lnTo>
                  <a:pt x="78" y="30"/>
                </a:lnTo>
                <a:lnTo>
                  <a:pt x="64" y="40"/>
                </a:lnTo>
                <a:lnTo>
                  <a:pt x="52" y="52"/>
                </a:lnTo>
                <a:lnTo>
                  <a:pt x="40" y="64"/>
                </a:lnTo>
                <a:lnTo>
                  <a:pt x="30" y="78"/>
                </a:lnTo>
                <a:lnTo>
                  <a:pt x="21" y="93"/>
                </a:lnTo>
                <a:lnTo>
                  <a:pt x="18" y="100"/>
                </a:lnTo>
                <a:lnTo>
                  <a:pt x="14" y="108"/>
                </a:lnTo>
                <a:lnTo>
                  <a:pt x="11" y="116"/>
                </a:lnTo>
                <a:lnTo>
                  <a:pt x="8" y="124"/>
                </a:lnTo>
                <a:lnTo>
                  <a:pt x="6" y="133"/>
                </a:lnTo>
                <a:lnTo>
                  <a:pt x="3" y="141"/>
                </a:lnTo>
                <a:lnTo>
                  <a:pt x="2" y="150"/>
                </a:lnTo>
                <a:lnTo>
                  <a:pt x="0" y="159"/>
                </a:lnTo>
                <a:lnTo>
                  <a:pt x="0" y="168"/>
                </a:lnTo>
                <a:lnTo>
                  <a:pt x="0" y="177"/>
                </a:lnTo>
                <a:lnTo>
                  <a:pt x="0" y="177"/>
                </a:lnTo>
                <a:lnTo>
                  <a:pt x="0" y="2467"/>
                </a:lnTo>
                <a:lnTo>
                  <a:pt x="0" y="2476"/>
                </a:lnTo>
                <a:lnTo>
                  <a:pt x="0" y="2485"/>
                </a:lnTo>
                <a:lnTo>
                  <a:pt x="2" y="2494"/>
                </a:lnTo>
                <a:lnTo>
                  <a:pt x="3" y="2503"/>
                </a:lnTo>
                <a:lnTo>
                  <a:pt x="6" y="2511"/>
                </a:lnTo>
                <a:lnTo>
                  <a:pt x="8" y="2519"/>
                </a:lnTo>
                <a:lnTo>
                  <a:pt x="11" y="2528"/>
                </a:lnTo>
                <a:lnTo>
                  <a:pt x="14" y="2535"/>
                </a:lnTo>
                <a:lnTo>
                  <a:pt x="18" y="2544"/>
                </a:lnTo>
                <a:lnTo>
                  <a:pt x="21" y="2551"/>
                </a:lnTo>
                <a:lnTo>
                  <a:pt x="30" y="2566"/>
                </a:lnTo>
                <a:lnTo>
                  <a:pt x="40" y="2579"/>
                </a:lnTo>
                <a:lnTo>
                  <a:pt x="52" y="2592"/>
                </a:lnTo>
                <a:lnTo>
                  <a:pt x="64" y="2602"/>
                </a:lnTo>
                <a:lnTo>
                  <a:pt x="78" y="2613"/>
                </a:lnTo>
                <a:lnTo>
                  <a:pt x="93" y="2622"/>
                </a:lnTo>
                <a:lnTo>
                  <a:pt x="100" y="2626"/>
                </a:lnTo>
                <a:lnTo>
                  <a:pt x="108" y="2629"/>
                </a:lnTo>
                <a:lnTo>
                  <a:pt x="116" y="2632"/>
                </a:lnTo>
                <a:lnTo>
                  <a:pt x="124" y="2635"/>
                </a:lnTo>
                <a:lnTo>
                  <a:pt x="133" y="2638"/>
                </a:lnTo>
                <a:lnTo>
                  <a:pt x="141" y="2639"/>
                </a:lnTo>
                <a:lnTo>
                  <a:pt x="150" y="2641"/>
                </a:lnTo>
                <a:lnTo>
                  <a:pt x="159" y="2642"/>
                </a:lnTo>
                <a:lnTo>
                  <a:pt x="168" y="2644"/>
                </a:lnTo>
                <a:lnTo>
                  <a:pt x="177" y="2644"/>
                </a:lnTo>
                <a:lnTo>
                  <a:pt x="177" y="2644"/>
                </a:lnTo>
                <a:lnTo>
                  <a:pt x="177" y="2644"/>
                </a:lnTo>
                <a:lnTo>
                  <a:pt x="3348" y="2644"/>
                </a:lnTo>
                <a:lnTo>
                  <a:pt x="3348" y="2644"/>
                </a:lnTo>
                <a:lnTo>
                  <a:pt x="3357" y="2644"/>
                </a:lnTo>
                <a:lnTo>
                  <a:pt x="3366" y="2642"/>
                </a:lnTo>
                <a:lnTo>
                  <a:pt x="3375" y="2641"/>
                </a:lnTo>
                <a:lnTo>
                  <a:pt x="3384" y="2639"/>
                </a:lnTo>
                <a:lnTo>
                  <a:pt x="3392" y="2638"/>
                </a:lnTo>
                <a:lnTo>
                  <a:pt x="3400" y="2635"/>
                </a:lnTo>
                <a:lnTo>
                  <a:pt x="3409" y="2632"/>
                </a:lnTo>
                <a:lnTo>
                  <a:pt x="3416" y="2629"/>
                </a:lnTo>
                <a:lnTo>
                  <a:pt x="3425" y="2626"/>
                </a:lnTo>
                <a:lnTo>
                  <a:pt x="3432" y="2622"/>
                </a:lnTo>
                <a:lnTo>
                  <a:pt x="3447" y="2613"/>
                </a:lnTo>
                <a:lnTo>
                  <a:pt x="3460" y="2602"/>
                </a:lnTo>
                <a:lnTo>
                  <a:pt x="3473" y="2592"/>
                </a:lnTo>
                <a:lnTo>
                  <a:pt x="3483" y="2579"/>
                </a:lnTo>
                <a:lnTo>
                  <a:pt x="3494" y="2566"/>
                </a:lnTo>
                <a:lnTo>
                  <a:pt x="3503" y="2551"/>
                </a:lnTo>
                <a:lnTo>
                  <a:pt x="3507" y="2544"/>
                </a:lnTo>
                <a:lnTo>
                  <a:pt x="3510" y="2535"/>
                </a:lnTo>
                <a:lnTo>
                  <a:pt x="3513" y="2528"/>
                </a:lnTo>
                <a:lnTo>
                  <a:pt x="3516" y="2519"/>
                </a:lnTo>
                <a:lnTo>
                  <a:pt x="3519" y="2511"/>
                </a:lnTo>
                <a:lnTo>
                  <a:pt x="3520" y="2503"/>
                </a:lnTo>
                <a:lnTo>
                  <a:pt x="3522" y="2494"/>
                </a:lnTo>
                <a:lnTo>
                  <a:pt x="3523" y="2485"/>
                </a:lnTo>
                <a:lnTo>
                  <a:pt x="3525" y="2476"/>
                </a:lnTo>
                <a:lnTo>
                  <a:pt x="3525" y="2467"/>
                </a:lnTo>
                <a:lnTo>
                  <a:pt x="3525" y="2467"/>
                </a:lnTo>
                <a:lnTo>
                  <a:pt x="3525" y="2467"/>
                </a:lnTo>
                <a:lnTo>
                  <a:pt x="3525" y="177"/>
                </a:lnTo>
                <a:lnTo>
                  <a:pt x="3525" y="168"/>
                </a:lnTo>
                <a:lnTo>
                  <a:pt x="3523" y="159"/>
                </a:lnTo>
                <a:lnTo>
                  <a:pt x="3522" y="150"/>
                </a:lnTo>
                <a:lnTo>
                  <a:pt x="3520" y="141"/>
                </a:lnTo>
                <a:lnTo>
                  <a:pt x="3519" y="133"/>
                </a:lnTo>
                <a:lnTo>
                  <a:pt x="3516" y="124"/>
                </a:lnTo>
                <a:lnTo>
                  <a:pt x="3513" y="116"/>
                </a:lnTo>
                <a:lnTo>
                  <a:pt x="3510" y="108"/>
                </a:lnTo>
                <a:lnTo>
                  <a:pt x="3507" y="100"/>
                </a:lnTo>
                <a:lnTo>
                  <a:pt x="3503" y="93"/>
                </a:lnTo>
                <a:lnTo>
                  <a:pt x="3494" y="78"/>
                </a:lnTo>
                <a:lnTo>
                  <a:pt x="3483" y="64"/>
                </a:lnTo>
                <a:lnTo>
                  <a:pt x="3473" y="52"/>
                </a:lnTo>
                <a:lnTo>
                  <a:pt x="3460" y="40"/>
                </a:lnTo>
                <a:lnTo>
                  <a:pt x="3447" y="30"/>
                </a:lnTo>
                <a:lnTo>
                  <a:pt x="3432" y="21"/>
                </a:lnTo>
                <a:lnTo>
                  <a:pt x="3425" y="18"/>
                </a:lnTo>
                <a:lnTo>
                  <a:pt x="3416" y="14"/>
                </a:lnTo>
                <a:lnTo>
                  <a:pt x="3409" y="11"/>
                </a:lnTo>
                <a:lnTo>
                  <a:pt x="3400" y="8"/>
                </a:lnTo>
                <a:lnTo>
                  <a:pt x="3392" y="6"/>
                </a:lnTo>
                <a:lnTo>
                  <a:pt x="3384" y="3"/>
                </a:lnTo>
                <a:lnTo>
                  <a:pt x="3375" y="2"/>
                </a:lnTo>
                <a:lnTo>
                  <a:pt x="3366" y="0"/>
                </a:lnTo>
                <a:lnTo>
                  <a:pt x="3357" y="0"/>
                </a:lnTo>
                <a:lnTo>
                  <a:pt x="3348" y="0"/>
                </a:lnTo>
                <a:lnTo>
                  <a:pt x="3348" y="0"/>
                </a:lnTo>
                <a:lnTo>
                  <a:pt x="3348" y="0"/>
                </a:ln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31" name="Rectangle 45"/>
          <p:cNvSpPr>
            <a:spLocks noChangeArrowheads="1"/>
          </p:cNvSpPr>
          <p:nvPr/>
        </p:nvSpPr>
        <p:spPr bwMode="auto">
          <a:xfrm>
            <a:off x="5002213" y="3756026"/>
            <a:ext cx="157735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竹城建設股份有限公司</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2" name="Rectangle 46"/>
          <p:cNvSpPr>
            <a:spLocks noChangeArrowheads="1"/>
          </p:cNvSpPr>
          <p:nvPr/>
        </p:nvSpPr>
        <p:spPr bwMode="auto">
          <a:xfrm>
            <a:off x="5002213" y="3940176"/>
            <a:ext cx="157735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元利建設股份有限公司</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3" name="Rectangle 47"/>
          <p:cNvSpPr>
            <a:spLocks noChangeArrowheads="1"/>
          </p:cNvSpPr>
          <p:nvPr/>
        </p:nvSpPr>
        <p:spPr bwMode="auto">
          <a:xfrm>
            <a:off x="5002213" y="4124326"/>
            <a:ext cx="157735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英田建設股份有限公司</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4" name="Rectangle 48"/>
          <p:cNvSpPr>
            <a:spLocks noChangeArrowheads="1"/>
          </p:cNvSpPr>
          <p:nvPr/>
        </p:nvSpPr>
        <p:spPr bwMode="auto">
          <a:xfrm>
            <a:off x="5002213" y="4308476"/>
            <a:ext cx="65402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TW" altLang="en-US" sz="1200" dirty="0" smtClean="0">
                <a:solidFill>
                  <a:srgbClr val="000000"/>
                </a:solidFill>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前田營造</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5" name="Rectangle 49"/>
          <p:cNvSpPr>
            <a:spLocks noChangeArrowheads="1"/>
          </p:cNvSpPr>
          <p:nvPr/>
        </p:nvSpPr>
        <p:spPr bwMode="auto">
          <a:xfrm>
            <a:off x="5002213" y="4492626"/>
            <a:ext cx="65402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TW" altLang="en-US" sz="1200" dirty="0" smtClean="0">
                <a:solidFill>
                  <a:srgbClr val="000000"/>
                </a:solidFill>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南亞塑膠</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6" name="Rectangle 50"/>
          <p:cNvSpPr>
            <a:spLocks noChangeArrowheads="1"/>
          </p:cNvSpPr>
          <p:nvPr/>
        </p:nvSpPr>
        <p:spPr bwMode="auto">
          <a:xfrm>
            <a:off x="5002213" y="4676776"/>
            <a:ext cx="654025"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TW" altLang="en-US" sz="1200" dirty="0" smtClean="0">
                <a:solidFill>
                  <a:srgbClr val="000000"/>
                </a:solidFill>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中興工程</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7" name="Rectangle 51"/>
          <p:cNvSpPr>
            <a:spLocks noChangeArrowheads="1"/>
          </p:cNvSpPr>
          <p:nvPr/>
        </p:nvSpPr>
        <p:spPr bwMode="auto">
          <a:xfrm>
            <a:off x="5002213" y="4860926"/>
            <a:ext cx="807913"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華康標楷體" charset="-120"/>
                <a:ea typeface="華康標楷體" charset="-120"/>
              </a:rPr>
              <a:t> </a:t>
            </a:r>
            <a:r>
              <a:rPr kumimoji="1" lang="zh-TW" sz="1200" b="0" i="0" u="none" strike="noStrike" cap="none" normalizeH="0" baseline="0" dirty="0" smtClean="0">
                <a:ln>
                  <a:noFill/>
                </a:ln>
                <a:solidFill>
                  <a:srgbClr val="000000"/>
                </a:solidFill>
                <a:effectLst/>
                <a:latin typeface="華康標楷體" charset="-120"/>
                <a:ea typeface="華康標楷體" charset="-120"/>
              </a:rPr>
              <a:t>德士通科技</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8" name="Freeform 52"/>
          <p:cNvSpPr>
            <a:spLocks/>
          </p:cNvSpPr>
          <p:nvPr/>
        </p:nvSpPr>
        <p:spPr bwMode="auto">
          <a:xfrm>
            <a:off x="4979988" y="1355726"/>
            <a:ext cx="1865313" cy="489098"/>
          </a:xfrm>
          <a:custGeom>
            <a:avLst/>
            <a:gdLst/>
            <a:ahLst/>
            <a:cxnLst>
              <a:cxn ang="0">
                <a:pos x="177" y="0"/>
              </a:cxn>
              <a:cxn ang="0">
                <a:pos x="159" y="0"/>
              </a:cxn>
              <a:cxn ang="0">
                <a:pos x="141" y="3"/>
              </a:cxn>
              <a:cxn ang="0">
                <a:pos x="124" y="8"/>
              </a:cxn>
              <a:cxn ang="0">
                <a:pos x="108" y="14"/>
              </a:cxn>
              <a:cxn ang="0">
                <a:pos x="93" y="21"/>
              </a:cxn>
              <a:cxn ang="0">
                <a:pos x="64" y="40"/>
              </a:cxn>
              <a:cxn ang="0">
                <a:pos x="40" y="64"/>
              </a:cxn>
              <a:cxn ang="0">
                <a:pos x="21" y="93"/>
              </a:cxn>
              <a:cxn ang="0">
                <a:pos x="14" y="108"/>
              </a:cxn>
              <a:cxn ang="0">
                <a:pos x="8" y="124"/>
              </a:cxn>
              <a:cxn ang="0">
                <a:pos x="3" y="141"/>
              </a:cxn>
              <a:cxn ang="0">
                <a:pos x="0" y="159"/>
              </a:cxn>
              <a:cxn ang="0">
                <a:pos x="0" y="177"/>
              </a:cxn>
              <a:cxn ang="0">
                <a:pos x="0" y="177"/>
              </a:cxn>
              <a:cxn ang="0">
                <a:pos x="0" y="714"/>
              </a:cxn>
              <a:cxn ang="0">
                <a:pos x="2" y="732"/>
              </a:cxn>
              <a:cxn ang="0">
                <a:pos x="6" y="749"/>
              </a:cxn>
              <a:cxn ang="0">
                <a:pos x="11" y="765"/>
              </a:cxn>
              <a:cxn ang="0">
                <a:pos x="18" y="782"/>
              </a:cxn>
              <a:cxn ang="0">
                <a:pos x="30" y="804"/>
              </a:cxn>
              <a:cxn ang="0">
                <a:pos x="52" y="830"/>
              </a:cxn>
              <a:cxn ang="0">
                <a:pos x="78" y="851"/>
              </a:cxn>
              <a:cxn ang="0">
                <a:pos x="100" y="864"/>
              </a:cxn>
              <a:cxn ang="0">
                <a:pos x="116" y="870"/>
              </a:cxn>
              <a:cxn ang="0">
                <a:pos x="133" y="876"/>
              </a:cxn>
              <a:cxn ang="0">
                <a:pos x="150" y="879"/>
              </a:cxn>
              <a:cxn ang="0">
                <a:pos x="168" y="881"/>
              </a:cxn>
              <a:cxn ang="0">
                <a:pos x="177" y="881"/>
              </a:cxn>
              <a:cxn ang="0">
                <a:pos x="3348" y="881"/>
              </a:cxn>
              <a:cxn ang="0">
                <a:pos x="3366" y="880"/>
              </a:cxn>
              <a:cxn ang="0">
                <a:pos x="3384" y="877"/>
              </a:cxn>
              <a:cxn ang="0">
                <a:pos x="3400" y="873"/>
              </a:cxn>
              <a:cxn ang="0">
                <a:pos x="3416" y="867"/>
              </a:cxn>
              <a:cxn ang="0">
                <a:pos x="3432" y="859"/>
              </a:cxn>
              <a:cxn ang="0">
                <a:pos x="3460" y="840"/>
              </a:cxn>
              <a:cxn ang="0">
                <a:pos x="3483" y="817"/>
              </a:cxn>
              <a:cxn ang="0">
                <a:pos x="3503" y="789"/>
              </a:cxn>
              <a:cxn ang="0">
                <a:pos x="3510" y="773"/>
              </a:cxn>
              <a:cxn ang="0">
                <a:pos x="3516" y="757"/>
              </a:cxn>
              <a:cxn ang="0">
                <a:pos x="3520" y="740"/>
              </a:cxn>
              <a:cxn ang="0">
                <a:pos x="3523" y="723"/>
              </a:cxn>
              <a:cxn ang="0">
                <a:pos x="3525" y="705"/>
              </a:cxn>
              <a:cxn ang="0">
                <a:pos x="3525" y="705"/>
              </a:cxn>
              <a:cxn ang="0">
                <a:pos x="3525" y="168"/>
              </a:cxn>
              <a:cxn ang="0">
                <a:pos x="3522" y="150"/>
              </a:cxn>
              <a:cxn ang="0">
                <a:pos x="3519" y="133"/>
              </a:cxn>
              <a:cxn ang="0">
                <a:pos x="3513" y="116"/>
              </a:cxn>
              <a:cxn ang="0">
                <a:pos x="3507" y="100"/>
              </a:cxn>
              <a:cxn ang="0">
                <a:pos x="3494" y="78"/>
              </a:cxn>
              <a:cxn ang="0">
                <a:pos x="3473" y="52"/>
              </a:cxn>
              <a:cxn ang="0">
                <a:pos x="3447" y="30"/>
              </a:cxn>
              <a:cxn ang="0">
                <a:pos x="3425" y="18"/>
              </a:cxn>
              <a:cxn ang="0">
                <a:pos x="3409" y="11"/>
              </a:cxn>
              <a:cxn ang="0">
                <a:pos x="3392" y="6"/>
              </a:cxn>
              <a:cxn ang="0">
                <a:pos x="3375" y="2"/>
              </a:cxn>
              <a:cxn ang="0">
                <a:pos x="3357" y="0"/>
              </a:cxn>
              <a:cxn ang="0">
                <a:pos x="3348" y="0"/>
              </a:cxn>
            </a:cxnLst>
            <a:rect l="0" t="0" r="r" b="b"/>
            <a:pathLst>
              <a:path w="3525" h="881">
                <a:moveTo>
                  <a:pt x="3348" y="0"/>
                </a:moveTo>
                <a:lnTo>
                  <a:pt x="177" y="0"/>
                </a:lnTo>
                <a:lnTo>
                  <a:pt x="168" y="0"/>
                </a:lnTo>
                <a:lnTo>
                  <a:pt x="159" y="0"/>
                </a:lnTo>
                <a:lnTo>
                  <a:pt x="150" y="2"/>
                </a:lnTo>
                <a:lnTo>
                  <a:pt x="141" y="3"/>
                </a:lnTo>
                <a:lnTo>
                  <a:pt x="133" y="6"/>
                </a:lnTo>
                <a:lnTo>
                  <a:pt x="124" y="8"/>
                </a:lnTo>
                <a:lnTo>
                  <a:pt x="116" y="11"/>
                </a:lnTo>
                <a:lnTo>
                  <a:pt x="108" y="14"/>
                </a:lnTo>
                <a:lnTo>
                  <a:pt x="100" y="18"/>
                </a:lnTo>
                <a:lnTo>
                  <a:pt x="93" y="21"/>
                </a:lnTo>
                <a:lnTo>
                  <a:pt x="78" y="30"/>
                </a:lnTo>
                <a:lnTo>
                  <a:pt x="64" y="40"/>
                </a:lnTo>
                <a:lnTo>
                  <a:pt x="52" y="52"/>
                </a:lnTo>
                <a:lnTo>
                  <a:pt x="40" y="64"/>
                </a:lnTo>
                <a:lnTo>
                  <a:pt x="30" y="78"/>
                </a:lnTo>
                <a:lnTo>
                  <a:pt x="21" y="93"/>
                </a:lnTo>
                <a:lnTo>
                  <a:pt x="18" y="100"/>
                </a:lnTo>
                <a:lnTo>
                  <a:pt x="14" y="108"/>
                </a:lnTo>
                <a:lnTo>
                  <a:pt x="11" y="116"/>
                </a:lnTo>
                <a:lnTo>
                  <a:pt x="8" y="124"/>
                </a:lnTo>
                <a:lnTo>
                  <a:pt x="6" y="133"/>
                </a:lnTo>
                <a:lnTo>
                  <a:pt x="3" y="141"/>
                </a:lnTo>
                <a:lnTo>
                  <a:pt x="2" y="150"/>
                </a:lnTo>
                <a:lnTo>
                  <a:pt x="0" y="159"/>
                </a:lnTo>
                <a:lnTo>
                  <a:pt x="0" y="168"/>
                </a:lnTo>
                <a:lnTo>
                  <a:pt x="0" y="177"/>
                </a:lnTo>
                <a:lnTo>
                  <a:pt x="0" y="177"/>
                </a:lnTo>
                <a:lnTo>
                  <a:pt x="0" y="177"/>
                </a:lnTo>
                <a:lnTo>
                  <a:pt x="0" y="705"/>
                </a:lnTo>
                <a:lnTo>
                  <a:pt x="0" y="714"/>
                </a:lnTo>
                <a:lnTo>
                  <a:pt x="0" y="723"/>
                </a:lnTo>
                <a:lnTo>
                  <a:pt x="2" y="732"/>
                </a:lnTo>
                <a:lnTo>
                  <a:pt x="3" y="740"/>
                </a:lnTo>
                <a:lnTo>
                  <a:pt x="6" y="749"/>
                </a:lnTo>
                <a:lnTo>
                  <a:pt x="8" y="757"/>
                </a:lnTo>
                <a:lnTo>
                  <a:pt x="11" y="765"/>
                </a:lnTo>
                <a:lnTo>
                  <a:pt x="14" y="773"/>
                </a:lnTo>
                <a:lnTo>
                  <a:pt x="18" y="782"/>
                </a:lnTo>
                <a:lnTo>
                  <a:pt x="21" y="789"/>
                </a:lnTo>
                <a:lnTo>
                  <a:pt x="30" y="804"/>
                </a:lnTo>
                <a:lnTo>
                  <a:pt x="40" y="817"/>
                </a:lnTo>
                <a:lnTo>
                  <a:pt x="52" y="830"/>
                </a:lnTo>
                <a:lnTo>
                  <a:pt x="64" y="840"/>
                </a:lnTo>
                <a:lnTo>
                  <a:pt x="78" y="851"/>
                </a:lnTo>
                <a:lnTo>
                  <a:pt x="93" y="859"/>
                </a:lnTo>
                <a:lnTo>
                  <a:pt x="100" y="864"/>
                </a:lnTo>
                <a:lnTo>
                  <a:pt x="108" y="867"/>
                </a:lnTo>
                <a:lnTo>
                  <a:pt x="116" y="870"/>
                </a:lnTo>
                <a:lnTo>
                  <a:pt x="124" y="873"/>
                </a:lnTo>
                <a:lnTo>
                  <a:pt x="133" y="876"/>
                </a:lnTo>
                <a:lnTo>
                  <a:pt x="141" y="877"/>
                </a:lnTo>
                <a:lnTo>
                  <a:pt x="150" y="879"/>
                </a:lnTo>
                <a:lnTo>
                  <a:pt x="159" y="880"/>
                </a:lnTo>
                <a:lnTo>
                  <a:pt x="168" y="881"/>
                </a:lnTo>
                <a:lnTo>
                  <a:pt x="177" y="881"/>
                </a:lnTo>
                <a:lnTo>
                  <a:pt x="177" y="881"/>
                </a:lnTo>
                <a:lnTo>
                  <a:pt x="177" y="881"/>
                </a:lnTo>
                <a:lnTo>
                  <a:pt x="3348" y="881"/>
                </a:lnTo>
                <a:lnTo>
                  <a:pt x="3357" y="881"/>
                </a:lnTo>
                <a:lnTo>
                  <a:pt x="3366" y="880"/>
                </a:lnTo>
                <a:lnTo>
                  <a:pt x="3375" y="879"/>
                </a:lnTo>
                <a:lnTo>
                  <a:pt x="3384" y="877"/>
                </a:lnTo>
                <a:lnTo>
                  <a:pt x="3392" y="876"/>
                </a:lnTo>
                <a:lnTo>
                  <a:pt x="3400" y="873"/>
                </a:lnTo>
                <a:lnTo>
                  <a:pt x="3409" y="870"/>
                </a:lnTo>
                <a:lnTo>
                  <a:pt x="3416" y="867"/>
                </a:lnTo>
                <a:lnTo>
                  <a:pt x="3425" y="864"/>
                </a:lnTo>
                <a:lnTo>
                  <a:pt x="3432" y="859"/>
                </a:lnTo>
                <a:lnTo>
                  <a:pt x="3447" y="851"/>
                </a:lnTo>
                <a:lnTo>
                  <a:pt x="3460" y="840"/>
                </a:lnTo>
                <a:lnTo>
                  <a:pt x="3473" y="830"/>
                </a:lnTo>
                <a:lnTo>
                  <a:pt x="3483" y="817"/>
                </a:lnTo>
                <a:lnTo>
                  <a:pt x="3494" y="804"/>
                </a:lnTo>
                <a:lnTo>
                  <a:pt x="3503" y="789"/>
                </a:lnTo>
                <a:lnTo>
                  <a:pt x="3507" y="782"/>
                </a:lnTo>
                <a:lnTo>
                  <a:pt x="3510" y="773"/>
                </a:lnTo>
                <a:lnTo>
                  <a:pt x="3513" y="765"/>
                </a:lnTo>
                <a:lnTo>
                  <a:pt x="3516" y="757"/>
                </a:lnTo>
                <a:lnTo>
                  <a:pt x="3519" y="749"/>
                </a:lnTo>
                <a:lnTo>
                  <a:pt x="3520" y="740"/>
                </a:lnTo>
                <a:lnTo>
                  <a:pt x="3522" y="732"/>
                </a:lnTo>
                <a:lnTo>
                  <a:pt x="3523" y="723"/>
                </a:lnTo>
                <a:lnTo>
                  <a:pt x="3525" y="714"/>
                </a:lnTo>
                <a:lnTo>
                  <a:pt x="3525" y="705"/>
                </a:lnTo>
                <a:lnTo>
                  <a:pt x="3525" y="705"/>
                </a:lnTo>
                <a:lnTo>
                  <a:pt x="3525" y="705"/>
                </a:lnTo>
                <a:lnTo>
                  <a:pt x="3525" y="177"/>
                </a:lnTo>
                <a:lnTo>
                  <a:pt x="3525" y="168"/>
                </a:lnTo>
                <a:lnTo>
                  <a:pt x="3523" y="159"/>
                </a:lnTo>
                <a:lnTo>
                  <a:pt x="3522" y="150"/>
                </a:lnTo>
                <a:lnTo>
                  <a:pt x="3520" y="141"/>
                </a:lnTo>
                <a:lnTo>
                  <a:pt x="3519" y="133"/>
                </a:lnTo>
                <a:lnTo>
                  <a:pt x="3516" y="124"/>
                </a:lnTo>
                <a:lnTo>
                  <a:pt x="3513" y="116"/>
                </a:lnTo>
                <a:lnTo>
                  <a:pt x="3510" y="108"/>
                </a:lnTo>
                <a:lnTo>
                  <a:pt x="3507" y="100"/>
                </a:lnTo>
                <a:lnTo>
                  <a:pt x="3503" y="93"/>
                </a:lnTo>
                <a:lnTo>
                  <a:pt x="3494" y="78"/>
                </a:lnTo>
                <a:lnTo>
                  <a:pt x="3483" y="64"/>
                </a:lnTo>
                <a:lnTo>
                  <a:pt x="3473" y="52"/>
                </a:lnTo>
                <a:lnTo>
                  <a:pt x="3460" y="40"/>
                </a:lnTo>
                <a:lnTo>
                  <a:pt x="3447" y="30"/>
                </a:lnTo>
                <a:lnTo>
                  <a:pt x="3432" y="21"/>
                </a:lnTo>
                <a:lnTo>
                  <a:pt x="3425" y="18"/>
                </a:lnTo>
                <a:lnTo>
                  <a:pt x="3416" y="14"/>
                </a:lnTo>
                <a:lnTo>
                  <a:pt x="3409" y="11"/>
                </a:lnTo>
                <a:lnTo>
                  <a:pt x="3400" y="8"/>
                </a:lnTo>
                <a:lnTo>
                  <a:pt x="3392" y="6"/>
                </a:lnTo>
                <a:lnTo>
                  <a:pt x="3384" y="3"/>
                </a:lnTo>
                <a:lnTo>
                  <a:pt x="3375" y="2"/>
                </a:lnTo>
                <a:lnTo>
                  <a:pt x="3366" y="0"/>
                </a:lnTo>
                <a:lnTo>
                  <a:pt x="3357" y="0"/>
                </a:lnTo>
                <a:lnTo>
                  <a:pt x="3348" y="0"/>
                </a:lnTo>
                <a:lnTo>
                  <a:pt x="3348" y="0"/>
                </a:lnTo>
                <a:lnTo>
                  <a:pt x="3348" y="0"/>
                </a:ln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zh-TW" altLang="en-US"/>
          </a:p>
        </p:txBody>
      </p:sp>
      <p:sp>
        <p:nvSpPr>
          <p:cNvPr id="40" name="Rectangle 54"/>
          <p:cNvSpPr>
            <a:spLocks noChangeArrowheads="1"/>
          </p:cNvSpPr>
          <p:nvPr/>
        </p:nvSpPr>
        <p:spPr bwMode="auto">
          <a:xfrm>
            <a:off x="5419726" y="1490663"/>
            <a:ext cx="1119188" cy="2444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smtClean="0">
                <a:ln>
                  <a:noFill/>
                </a:ln>
                <a:solidFill>
                  <a:srgbClr val="000000"/>
                </a:solidFill>
                <a:effectLst/>
                <a:latin typeface="華康標楷體" charset="-120"/>
                <a:ea typeface="華康標楷體" charset="-120"/>
              </a:rPr>
              <a:t>國科會產學</a:t>
            </a:r>
            <a:endParaRPr kumimoji="1" lang="zh-TW" sz="1800" b="0" i="0" u="none" strike="noStrike" cap="none" normalizeH="0" baseline="0" smtClean="0">
              <a:ln>
                <a:noFill/>
              </a:ln>
              <a:solidFill>
                <a:schemeClr val="tx1"/>
              </a:solidFill>
              <a:effectLst/>
              <a:latin typeface="Arial" pitchFamily="34" charset="0"/>
              <a:ea typeface="新細明體" pitchFamily="18" charset="-120"/>
            </a:endParaRPr>
          </a:p>
        </p:txBody>
      </p:sp>
      <p:cxnSp>
        <p:nvCxnSpPr>
          <p:cNvPr id="170" name="直線單箭頭接點 169"/>
          <p:cNvCxnSpPr>
            <a:stCxn id="162" idx="3"/>
          </p:cNvCxnSpPr>
          <p:nvPr/>
        </p:nvCxnSpPr>
        <p:spPr>
          <a:xfrm>
            <a:off x="4067944" y="1628800"/>
            <a:ext cx="936104" cy="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1" name="直線單箭頭接點 170"/>
          <p:cNvCxnSpPr/>
          <p:nvPr/>
        </p:nvCxnSpPr>
        <p:spPr>
          <a:xfrm>
            <a:off x="4067944" y="2852936"/>
            <a:ext cx="936104" cy="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2" name="直線單箭頭接點 171"/>
          <p:cNvCxnSpPr/>
          <p:nvPr/>
        </p:nvCxnSpPr>
        <p:spPr>
          <a:xfrm>
            <a:off x="4067944" y="4365104"/>
            <a:ext cx="936104" cy="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3" name="直線單箭頭接點 172"/>
          <p:cNvCxnSpPr/>
          <p:nvPr/>
        </p:nvCxnSpPr>
        <p:spPr>
          <a:xfrm>
            <a:off x="4067944" y="5949280"/>
            <a:ext cx="936104" cy="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5" name="肘形接點 174"/>
          <p:cNvCxnSpPr>
            <a:stCxn id="162" idx="1"/>
            <a:endCxn id="166" idx="1"/>
          </p:cNvCxnSpPr>
          <p:nvPr/>
        </p:nvCxnSpPr>
        <p:spPr>
          <a:xfrm rot="10800000" flipV="1">
            <a:off x="3059832" y="1628800"/>
            <a:ext cx="12700" cy="4320480"/>
          </a:xfrm>
          <a:prstGeom prst="bentConnector3">
            <a:avLst>
              <a:gd name="adj1" fmla="val 1800000"/>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7" name="直線接點 176"/>
          <p:cNvCxnSpPr>
            <a:stCxn id="161" idx="3"/>
          </p:cNvCxnSpPr>
          <p:nvPr/>
        </p:nvCxnSpPr>
        <p:spPr>
          <a:xfrm>
            <a:off x="2195736" y="3933056"/>
            <a:ext cx="648072"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5" name="投影片編號版面配置區 44"/>
          <p:cNvSpPr>
            <a:spLocks noGrp="1"/>
          </p:cNvSpPr>
          <p:nvPr>
            <p:ph type="sldNum" sz="quarter" idx="11"/>
          </p:nvPr>
        </p:nvSpPr>
        <p:spPr/>
        <p:txBody>
          <a:bodyPr/>
          <a:lstStyle/>
          <a:p>
            <a:pPr>
              <a:defRPr/>
            </a:pPr>
            <a:fld id="{A15628CA-A2DF-43AB-AC56-D2ADEEE47112}" type="slidenum">
              <a:rPr lang="zh-TW" altLang="en-US" smtClean="0"/>
              <a:pPr>
                <a:defRPr/>
              </a:pPr>
              <a:t>65</a:t>
            </a:fld>
            <a:endParaRPr lang="zh-TW" altLang="en-US"/>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直線接點 4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94" name="Rectangle 5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kumimoji="0" lang="zh-TW" altLang="en-US" sz="1800" i="0">
              <a:solidFill>
                <a:srgbClr val="FFFFFF"/>
              </a:solidFill>
              <a:latin typeface="Arial" charset="0"/>
              <a:ea typeface="微軟正黑體" pitchFamily="34" charset="-120"/>
            </a:endParaRPr>
          </a:p>
        </p:txBody>
      </p:sp>
      <p:sp>
        <p:nvSpPr>
          <p:cNvPr id="8196" name="Rectangle 72"/>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pPr eaLnBrk="1" hangingPunct="1"/>
            <a:endParaRPr lang="zh-TW" altLang="zh-TW" sz="1800" i="0">
              <a:solidFill>
                <a:srgbClr val="FFFFFF"/>
              </a:solidFill>
              <a:latin typeface="Arial" charset="0"/>
            </a:endParaRPr>
          </a:p>
        </p:txBody>
      </p:sp>
      <p:sp>
        <p:nvSpPr>
          <p:cNvPr id="44"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工業設計系所</a:t>
            </a:r>
            <a:r>
              <a:rPr lang="zh-TW" altLang="en-US" sz="4000" dirty="0" smtClean="0">
                <a:latin typeface="標楷體" pitchFamily="65" charset="-120"/>
                <a:ea typeface="標楷體" pitchFamily="65" charset="-120"/>
              </a:rPr>
              <a:t>產</a:t>
            </a:r>
            <a:r>
              <a:rPr lang="zh-TW" altLang="en-US" sz="4000" dirty="0" smtClean="0">
                <a:latin typeface="標楷體" pitchFamily="65" charset="-120"/>
                <a:ea typeface="標楷體" pitchFamily="65" charset="-120"/>
              </a:rPr>
              <a:t>學合作單位</a:t>
            </a:r>
            <a:endParaRPr lang="en-US" altLang="zh-TW" sz="4000" dirty="0" smtClean="0">
              <a:latin typeface="標楷體" pitchFamily="65" charset="-120"/>
              <a:ea typeface="標楷體" pitchFamily="65" charset="-120"/>
            </a:endParaRPr>
          </a:p>
        </p:txBody>
      </p:sp>
      <p:grpSp>
        <p:nvGrpSpPr>
          <p:cNvPr id="2" name="群組 147"/>
          <p:cNvGrpSpPr>
            <a:grpSpLocks/>
          </p:cNvGrpSpPr>
          <p:nvPr/>
        </p:nvGrpSpPr>
        <p:grpSpPr bwMode="auto">
          <a:xfrm>
            <a:off x="395288" y="1341438"/>
            <a:ext cx="8317831" cy="4822825"/>
            <a:chOff x="395536" y="1557336"/>
            <a:chExt cx="8317336" cy="4823992"/>
          </a:xfrm>
        </p:grpSpPr>
        <p:sp>
          <p:nvSpPr>
            <p:cNvPr id="52" name="文字方塊 25"/>
            <p:cNvSpPr txBox="1"/>
            <p:nvPr/>
          </p:nvSpPr>
          <p:spPr bwMode="auto">
            <a:xfrm>
              <a:off x="2411541" y="5625495"/>
              <a:ext cx="1079436" cy="360449"/>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任北企業</a:t>
              </a:r>
            </a:p>
          </p:txBody>
        </p:sp>
        <p:sp>
          <p:nvSpPr>
            <p:cNvPr id="56" name="文字方塊 24"/>
            <p:cNvSpPr txBox="1"/>
            <p:nvPr/>
          </p:nvSpPr>
          <p:spPr bwMode="auto">
            <a:xfrm>
              <a:off x="1332105" y="5228524"/>
              <a:ext cx="1079436" cy="360449"/>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東洲能源</a:t>
              </a:r>
            </a:p>
          </p:txBody>
        </p:sp>
        <p:cxnSp>
          <p:nvCxnSpPr>
            <p:cNvPr id="57" name="直線接點 56"/>
            <p:cNvCxnSpPr>
              <a:stCxn id="79" idx="2"/>
              <a:endCxn id="52" idx="3"/>
            </p:cNvCxnSpPr>
            <p:nvPr/>
          </p:nvCxnSpPr>
          <p:spPr bwMode="auto">
            <a:xfrm flipH="1">
              <a:off x="3490977" y="5193591"/>
              <a:ext cx="1133408" cy="61133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58" name="文字方塊 26"/>
            <p:cNvSpPr txBox="1"/>
            <p:nvPr/>
          </p:nvSpPr>
          <p:spPr bwMode="auto">
            <a:xfrm>
              <a:off x="3492564" y="6020878"/>
              <a:ext cx="1079436" cy="360450"/>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台達電子</a:t>
              </a:r>
            </a:p>
          </p:txBody>
        </p:sp>
        <p:cxnSp>
          <p:nvCxnSpPr>
            <p:cNvPr id="59" name="直線接點 58"/>
            <p:cNvCxnSpPr/>
            <p:nvPr/>
          </p:nvCxnSpPr>
          <p:spPr bwMode="auto">
            <a:xfrm flipH="1">
              <a:off x="3995970" y="5229962"/>
              <a:ext cx="592103" cy="8272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60" name="文字方塊 27"/>
            <p:cNvSpPr txBox="1"/>
            <p:nvPr/>
          </p:nvSpPr>
          <p:spPr bwMode="auto">
            <a:xfrm>
              <a:off x="4787887" y="6020878"/>
              <a:ext cx="1079436" cy="360450"/>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唐山企業</a:t>
              </a:r>
            </a:p>
          </p:txBody>
        </p:sp>
        <p:cxnSp>
          <p:nvCxnSpPr>
            <p:cNvPr id="61" name="直線接點 60"/>
            <p:cNvCxnSpPr>
              <a:stCxn id="79" idx="2"/>
              <a:endCxn id="60" idx="0"/>
            </p:cNvCxnSpPr>
            <p:nvPr/>
          </p:nvCxnSpPr>
          <p:spPr bwMode="auto">
            <a:xfrm>
              <a:off x="4624384" y="5193591"/>
              <a:ext cx="703220" cy="8272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2" name="直線接點 61"/>
            <p:cNvCxnSpPr>
              <a:stCxn id="79" idx="2"/>
              <a:endCxn id="89" idx="1"/>
            </p:cNvCxnSpPr>
            <p:nvPr/>
          </p:nvCxnSpPr>
          <p:spPr bwMode="auto">
            <a:xfrm>
              <a:off x="4624384" y="5193591"/>
              <a:ext cx="2323962" cy="21595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3" name="直線接點 62"/>
            <p:cNvCxnSpPr>
              <a:stCxn id="80" idx="1"/>
              <a:endCxn id="66" idx="3"/>
            </p:cNvCxnSpPr>
            <p:nvPr/>
          </p:nvCxnSpPr>
          <p:spPr bwMode="auto">
            <a:xfrm flipH="1">
              <a:off x="2195654" y="3356408"/>
              <a:ext cx="312718" cy="86539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4" name="直線接點 63"/>
            <p:cNvCxnSpPr>
              <a:stCxn id="80" idx="1"/>
              <a:endCxn id="67" idx="3"/>
            </p:cNvCxnSpPr>
            <p:nvPr/>
          </p:nvCxnSpPr>
          <p:spPr bwMode="auto">
            <a:xfrm flipH="1" flipV="1">
              <a:off x="2195654" y="2492599"/>
              <a:ext cx="312718" cy="863809"/>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5" name="直線接點 64"/>
            <p:cNvCxnSpPr>
              <a:stCxn id="80" idx="1"/>
              <a:endCxn id="68" idx="3"/>
            </p:cNvCxnSpPr>
            <p:nvPr/>
          </p:nvCxnSpPr>
          <p:spPr bwMode="auto">
            <a:xfrm flipH="1">
              <a:off x="2195654" y="3356408"/>
              <a:ext cx="312718"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66" name="文字方塊 50"/>
            <p:cNvSpPr txBox="1"/>
            <p:nvPr/>
          </p:nvSpPr>
          <p:spPr bwMode="auto">
            <a:xfrm>
              <a:off x="395536" y="3861355"/>
              <a:ext cx="1800118" cy="719312"/>
            </a:xfrm>
            <a:prstGeom prst="rect">
              <a:avLst/>
            </a:prstGeom>
            <a:ln>
              <a:solidFill>
                <a:schemeClr val="bg1"/>
              </a:solidFill>
            </a:ln>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台灣創意設計中心</a:t>
              </a:r>
            </a:p>
          </p:txBody>
        </p:sp>
        <p:sp>
          <p:nvSpPr>
            <p:cNvPr id="67" name="文字方塊 53"/>
            <p:cNvSpPr txBox="1"/>
            <p:nvPr/>
          </p:nvSpPr>
          <p:spPr bwMode="auto">
            <a:xfrm>
              <a:off x="395536" y="2132150"/>
              <a:ext cx="1800118" cy="720899"/>
            </a:xfrm>
            <a:prstGeom prst="rect">
              <a:avLst/>
            </a:prstGeom>
            <a:ln>
              <a:solidFill>
                <a:schemeClr val="bg1"/>
              </a:solidFill>
            </a:ln>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研華文教基金會</a:t>
              </a:r>
            </a:p>
          </p:txBody>
        </p:sp>
        <p:sp>
          <p:nvSpPr>
            <p:cNvPr id="68" name="文字方塊 55"/>
            <p:cNvSpPr txBox="1"/>
            <p:nvPr/>
          </p:nvSpPr>
          <p:spPr bwMode="auto">
            <a:xfrm>
              <a:off x="395536" y="2997546"/>
              <a:ext cx="1800118" cy="719312"/>
            </a:xfrm>
            <a:prstGeom prst="rect">
              <a:avLst/>
            </a:prstGeom>
            <a:ln>
              <a:solidFill>
                <a:schemeClr val="bg1"/>
              </a:solidFill>
            </a:ln>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自行車暨健康發中心</a:t>
              </a:r>
            </a:p>
          </p:txBody>
        </p:sp>
        <p:cxnSp>
          <p:nvCxnSpPr>
            <p:cNvPr id="69" name="直線接點 68"/>
            <p:cNvCxnSpPr>
              <a:stCxn id="70" idx="1"/>
              <a:endCxn id="78" idx="3"/>
            </p:cNvCxnSpPr>
            <p:nvPr/>
          </p:nvCxnSpPr>
          <p:spPr bwMode="auto">
            <a:xfrm flipH="1" flipV="1">
              <a:off x="6840402" y="3357202"/>
              <a:ext cx="251727" cy="70184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0" name="文字方塊 62"/>
            <p:cNvSpPr txBox="1"/>
            <p:nvPr/>
          </p:nvSpPr>
          <p:spPr bwMode="auto">
            <a:xfrm>
              <a:off x="7092130" y="3788313"/>
              <a:ext cx="1620742" cy="541469"/>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陽明山國家公園</a:t>
              </a:r>
            </a:p>
          </p:txBody>
        </p:sp>
        <p:sp>
          <p:nvSpPr>
            <p:cNvPr id="71" name="文字方塊 58"/>
            <p:cNvSpPr txBox="1"/>
            <p:nvPr/>
          </p:nvSpPr>
          <p:spPr bwMode="auto">
            <a:xfrm>
              <a:off x="7092130" y="2384623"/>
              <a:ext cx="1620742" cy="539881"/>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農委會</a:t>
              </a:r>
            </a:p>
          </p:txBody>
        </p:sp>
        <p:sp>
          <p:nvSpPr>
            <p:cNvPr id="72" name="文字方塊 60"/>
            <p:cNvSpPr txBox="1"/>
            <p:nvPr/>
          </p:nvSpPr>
          <p:spPr bwMode="auto">
            <a:xfrm>
              <a:off x="7092130" y="3086468"/>
              <a:ext cx="1620742" cy="539881"/>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經濟部</a:t>
              </a:r>
            </a:p>
          </p:txBody>
        </p:sp>
        <p:cxnSp>
          <p:nvCxnSpPr>
            <p:cNvPr id="73" name="直線接點 72"/>
            <p:cNvCxnSpPr>
              <a:stCxn id="78" idx="3"/>
              <a:endCxn id="72" idx="1"/>
            </p:cNvCxnSpPr>
            <p:nvPr/>
          </p:nvCxnSpPr>
          <p:spPr bwMode="auto">
            <a:xfrm flipV="1">
              <a:off x="6840403" y="3356408"/>
              <a:ext cx="251727" cy="794"/>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4" name="文字方塊 44"/>
            <p:cNvSpPr txBox="1"/>
            <p:nvPr/>
          </p:nvSpPr>
          <p:spPr bwMode="auto">
            <a:xfrm>
              <a:off x="5868910" y="5625495"/>
              <a:ext cx="1079436" cy="360449"/>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光鴻電子</a:t>
              </a:r>
            </a:p>
          </p:txBody>
        </p:sp>
        <p:cxnSp>
          <p:nvCxnSpPr>
            <p:cNvPr id="75" name="直線接點 74"/>
            <p:cNvCxnSpPr>
              <a:stCxn id="79" idx="2"/>
              <a:endCxn id="74" idx="1"/>
            </p:cNvCxnSpPr>
            <p:nvPr/>
          </p:nvCxnSpPr>
          <p:spPr bwMode="auto">
            <a:xfrm>
              <a:off x="4624384" y="5193591"/>
              <a:ext cx="1244526" cy="61133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6" name="圓角矩形 75"/>
            <p:cNvSpPr/>
            <p:nvPr/>
          </p:nvSpPr>
          <p:spPr bwMode="auto">
            <a:xfrm>
              <a:off x="3707955" y="2727606"/>
              <a:ext cx="1872096" cy="1259193"/>
            </a:xfrm>
            <a:prstGeom prst="roundRect">
              <a:avLst/>
            </a:prstGeom>
            <a:ln>
              <a:solidFill>
                <a:schemeClr val="bg1"/>
              </a:solidFill>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0" lang="zh-TW" altLang="en-US" sz="1800" i="0" dirty="0" smtClean="0">
                  <a:solidFill>
                    <a:schemeClr val="tx1"/>
                  </a:solidFill>
                  <a:latin typeface="標楷體" pitchFamily="65" charset="-120"/>
                  <a:ea typeface="標楷體" pitchFamily="65" charset="-120"/>
                  <a:cs typeface="新細明體"/>
                </a:rPr>
                <a:t>工業設計</a:t>
              </a:r>
              <a:endParaRPr kumimoji="0" lang="en-US" altLang="zh-TW" dirty="0" smtClean="0">
                <a:solidFill>
                  <a:schemeClr val="tx1"/>
                </a:solidFill>
                <a:latin typeface="標楷體" pitchFamily="65" charset="-120"/>
                <a:ea typeface="標楷體" pitchFamily="65" charset="-120"/>
                <a:cs typeface="新細明體"/>
              </a:endParaRPr>
            </a:p>
            <a:p>
              <a:pPr algn="ctr" eaLnBrk="1" fontAlgn="auto" hangingPunct="1">
                <a:spcBef>
                  <a:spcPts val="0"/>
                </a:spcBef>
                <a:spcAft>
                  <a:spcPts val="0"/>
                </a:spcAft>
                <a:defRPr/>
              </a:pPr>
              <a:r>
                <a:rPr kumimoji="0" lang="zh-TW" altLang="en-US" sz="1600" dirty="0" smtClean="0">
                  <a:solidFill>
                    <a:schemeClr val="tx1"/>
                  </a:solidFill>
                  <a:latin typeface="標楷體" pitchFamily="65" charset="-120"/>
                  <a:ea typeface="標楷體" pitchFamily="65" charset="-120"/>
                  <a:cs typeface="新細明體"/>
                </a:rPr>
                <a:t>創新設計研究所</a:t>
              </a:r>
              <a:endParaRPr kumimoji="0" lang="zh-TW" altLang="en-US" sz="1600" i="0" dirty="0">
                <a:solidFill>
                  <a:schemeClr val="tx1"/>
                </a:solidFill>
                <a:latin typeface="標楷體" pitchFamily="65" charset="-120"/>
                <a:ea typeface="標楷體" pitchFamily="65" charset="-120"/>
                <a:cs typeface="新細明體"/>
              </a:endParaRPr>
            </a:p>
          </p:txBody>
        </p:sp>
        <p:sp>
          <p:nvSpPr>
            <p:cNvPr id="77" name="圓角矩形 76"/>
            <p:cNvSpPr/>
            <p:nvPr/>
          </p:nvSpPr>
          <p:spPr bwMode="auto">
            <a:xfrm>
              <a:off x="3859255" y="1557336"/>
              <a:ext cx="1530259" cy="900330"/>
            </a:xfrm>
            <a:prstGeom prst="roundRect">
              <a:avLst/>
            </a:prstGeom>
            <a:ln>
              <a:solidFill>
                <a:schemeClr val="bg1"/>
              </a:solidFill>
            </a:ln>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kumimoji="0" lang="zh-TW" altLang="en-US" sz="1800" i="0" dirty="0">
                  <a:solidFill>
                    <a:schemeClr val="bg1"/>
                  </a:solidFill>
                  <a:latin typeface="新細明體"/>
                  <a:ea typeface="標楷體"/>
                  <a:cs typeface="Times New Roman"/>
                </a:rPr>
                <a:t>國科會</a:t>
              </a:r>
              <a:endParaRPr kumimoji="0" lang="zh-TW" altLang="en-US" sz="1800" i="0" dirty="0">
                <a:solidFill>
                  <a:schemeClr val="bg1"/>
                </a:solidFill>
                <a:latin typeface="新細明體"/>
                <a:cs typeface="新細明體"/>
              </a:endParaRPr>
            </a:p>
          </p:txBody>
        </p:sp>
        <p:sp>
          <p:nvSpPr>
            <p:cNvPr id="78" name="圓角矩形 77"/>
            <p:cNvSpPr/>
            <p:nvPr/>
          </p:nvSpPr>
          <p:spPr bwMode="auto">
            <a:xfrm>
              <a:off x="5760967" y="2727606"/>
              <a:ext cx="1079436" cy="1259193"/>
            </a:xfrm>
            <a:prstGeom prst="roundRect">
              <a:avLst/>
            </a:prstGeom>
            <a:ln>
              <a:solidFill>
                <a:schemeClr val="bg1"/>
              </a:solidFill>
            </a:ln>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kumimoji="0" lang="zh-TW" altLang="en-US" sz="1800" i="0" dirty="0">
                  <a:solidFill>
                    <a:schemeClr val="bg1"/>
                  </a:solidFill>
                  <a:latin typeface="新細明體"/>
                  <a:ea typeface="標楷體"/>
                  <a:cs typeface="Times New Roman"/>
                </a:rPr>
                <a:t>政府</a:t>
              </a:r>
              <a:endParaRPr kumimoji="0" lang="en-US" altLang="zh-TW" sz="1800" i="0" dirty="0">
                <a:solidFill>
                  <a:schemeClr val="bg1"/>
                </a:solidFill>
                <a:latin typeface="新細明體"/>
                <a:ea typeface="標楷體"/>
                <a:cs typeface="Times New Roman"/>
              </a:endParaRPr>
            </a:p>
            <a:p>
              <a:pPr algn="ctr" eaLnBrk="1" fontAlgn="auto" hangingPunct="1">
                <a:spcBef>
                  <a:spcPts val="0"/>
                </a:spcBef>
                <a:spcAft>
                  <a:spcPts val="0"/>
                </a:spcAft>
                <a:defRPr/>
              </a:pPr>
              <a:r>
                <a:rPr kumimoji="0" lang="zh-TW" altLang="en-US" sz="1800" i="0" dirty="0">
                  <a:solidFill>
                    <a:schemeClr val="bg1"/>
                  </a:solidFill>
                  <a:latin typeface="新細明體"/>
                  <a:ea typeface="標楷體"/>
                  <a:cs typeface="Times New Roman"/>
                </a:rPr>
                <a:t>補助</a:t>
              </a:r>
              <a:endParaRPr kumimoji="0" lang="zh-TW" altLang="en-US" sz="1800" i="0" dirty="0">
                <a:solidFill>
                  <a:schemeClr val="bg1"/>
                </a:solidFill>
                <a:latin typeface="新細明體"/>
                <a:cs typeface="新細明體"/>
              </a:endParaRPr>
            </a:p>
          </p:txBody>
        </p:sp>
        <p:sp>
          <p:nvSpPr>
            <p:cNvPr id="79" name="圓角矩形 78"/>
            <p:cNvSpPr/>
            <p:nvPr/>
          </p:nvSpPr>
          <p:spPr bwMode="auto">
            <a:xfrm>
              <a:off x="3859255" y="4293260"/>
              <a:ext cx="1530259" cy="900331"/>
            </a:xfrm>
            <a:prstGeom prst="roundRect">
              <a:avLst/>
            </a:prstGeom>
            <a:ln>
              <a:solidFill>
                <a:schemeClr val="bg1"/>
              </a:solidFill>
            </a:ln>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kumimoji="0" lang="zh-TW" altLang="en-US" sz="1800" i="0" dirty="0">
                  <a:solidFill>
                    <a:schemeClr val="bg1"/>
                  </a:solidFill>
                  <a:latin typeface="新細明體"/>
                  <a:ea typeface="標楷體"/>
                  <a:cs typeface="Times New Roman"/>
                </a:rPr>
                <a:t>私人企業</a:t>
              </a:r>
              <a:endParaRPr kumimoji="0" lang="en-US" altLang="zh-TW" sz="1800" i="0" dirty="0">
                <a:solidFill>
                  <a:schemeClr val="bg1"/>
                </a:solidFill>
                <a:latin typeface="新細明體"/>
                <a:ea typeface="標楷體"/>
                <a:cs typeface="Times New Roman"/>
              </a:endParaRPr>
            </a:p>
            <a:p>
              <a:pPr algn="ctr" eaLnBrk="1" fontAlgn="auto" hangingPunct="1">
                <a:spcBef>
                  <a:spcPts val="0"/>
                </a:spcBef>
                <a:spcAft>
                  <a:spcPts val="0"/>
                </a:spcAft>
                <a:defRPr/>
              </a:pPr>
              <a:r>
                <a:rPr kumimoji="0" lang="zh-TW" altLang="en-US" sz="1800" i="0" dirty="0">
                  <a:solidFill>
                    <a:schemeClr val="bg1"/>
                  </a:solidFill>
                  <a:latin typeface="新細明體"/>
                  <a:ea typeface="標楷體"/>
                  <a:cs typeface="Times New Roman"/>
                </a:rPr>
                <a:t>合作</a:t>
              </a:r>
              <a:endParaRPr kumimoji="0" lang="zh-TW" altLang="en-US" sz="1800" i="0" dirty="0">
                <a:solidFill>
                  <a:schemeClr val="bg1"/>
                </a:solidFill>
                <a:latin typeface="新細明體"/>
                <a:cs typeface="新細明體"/>
              </a:endParaRPr>
            </a:p>
          </p:txBody>
        </p:sp>
        <p:sp>
          <p:nvSpPr>
            <p:cNvPr id="80" name="圓角矩形 79"/>
            <p:cNvSpPr/>
            <p:nvPr/>
          </p:nvSpPr>
          <p:spPr bwMode="auto">
            <a:xfrm>
              <a:off x="2508372" y="2727606"/>
              <a:ext cx="1079436" cy="1259193"/>
            </a:xfrm>
            <a:prstGeom prst="roundRect">
              <a:avLst/>
            </a:prstGeom>
            <a:ln>
              <a:solidFill>
                <a:schemeClr val="bg1"/>
              </a:solidFill>
            </a:ln>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kumimoji="0" lang="zh-TW" altLang="en-US" sz="1800" i="0">
                  <a:solidFill>
                    <a:schemeClr val="bg1"/>
                  </a:solidFill>
                  <a:latin typeface="新細明體"/>
                  <a:ea typeface="標楷體"/>
                  <a:cs typeface="Times New Roman"/>
                </a:rPr>
                <a:t>其它</a:t>
              </a:r>
              <a:endParaRPr kumimoji="0" lang="zh-TW" altLang="en-US" sz="1800" i="0">
                <a:solidFill>
                  <a:schemeClr val="bg1"/>
                </a:solidFill>
                <a:latin typeface="新細明體"/>
                <a:cs typeface="新細明體"/>
              </a:endParaRPr>
            </a:p>
          </p:txBody>
        </p:sp>
        <p:cxnSp>
          <p:nvCxnSpPr>
            <p:cNvPr id="81" name="直線接點 80"/>
            <p:cNvCxnSpPr>
              <a:stCxn id="77" idx="2"/>
            </p:cNvCxnSpPr>
            <p:nvPr/>
          </p:nvCxnSpPr>
          <p:spPr bwMode="auto">
            <a:xfrm>
              <a:off x="4624384" y="2457666"/>
              <a:ext cx="0" cy="27629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2" name="直線接點 81"/>
            <p:cNvCxnSpPr>
              <a:stCxn id="76" idx="3"/>
              <a:endCxn id="78" idx="1"/>
            </p:cNvCxnSpPr>
            <p:nvPr/>
          </p:nvCxnSpPr>
          <p:spPr bwMode="auto">
            <a:xfrm>
              <a:off x="5580051" y="3357202"/>
              <a:ext cx="180916"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3" name="直線接點 82"/>
            <p:cNvCxnSpPr>
              <a:stCxn id="76" idx="1"/>
              <a:endCxn id="80" idx="3"/>
            </p:cNvCxnSpPr>
            <p:nvPr/>
          </p:nvCxnSpPr>
          <p:spPr bwMode="auto">
            <a:xfrm flipH="1">
              <a:off x="3587808" y="3357202"/>
              <a:ext cx="120147"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85" name="文字方塊 22"/>
            <p:cNvSpPr txBox="1"/>
            <p:nvPr/>
          </p:nvSpPr>
          <p:spPr bwMode="auto">
            <a:xfrm>
              <a:off x="7056537" y="1722511"/>
              <a:ext cx="1656084" cy="557050"/>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國科會產學</a:t>
              </a:r>
            </a:p>
          </p:txBody>
        </p:sp>
        <p:cxnSp>
          <p:nvCxnSpPr>
            <p:cNvPr id="86" name="直線接點 28"/>
            <p:cNvCxnSpPr>
              <a:stCxn id="85" idx="1"/>
              <a:endCxn id="77" idx="3"/>
            </p:cNvCxnSpPr>
            <p:nvPr/>
          </p:nvCxnSpPr>
          <p:spPr bwMode="auto">
            <a:xfrm flipH="1">
              <a:off x="5389514" y="2001036"/>
              <a:ext cx="1667023" cy="6465"/>
            </a:xfrm>
            <a:prstGeom prst="straightConnector1">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7" name="直線接點 86"/>
            <p:cNvCxnSpPr>
              <a:stCxn id="71" idx="1"/>
              <a:endCxn id="78" idx="3"/>
            </p:cNvCxnSpPr>
            <p:nvPr/>
          </p:nvCxnSpPr>
          <p:spPr bwMode="auto">
            <a:xfrm flipH="1">
              <a:off x="6840403" y="2654563"/>
              <a:ext cx="251727" cy="702639"/>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8" name="直線接點 87"/>
            <p:cNvCxnSpPr>
              <a:stCxn id="79" idx="2"/>
              <a:endCxn id="56" idx="3"/>
            </p:cNvCxnSpPr>
            <p:nvPr/>
          </p:nvCxnSpPr>
          <p:spPr bwMode="auto">
            <a:xfrm flipH="1">
              <a:off x="2411541" y="5193591"/>
              <a:ext cx="2212843" cy="21595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89" name="文字方塊 44"/>
            <p:cNvSpPr txBox="1"/>
            <p:nvPr/>
          </p:nvSpPr>
          <p:spPr bwMode="auto">
            <a:xfrm>
              <a:off x="6948346" y="5228524"/>
              <a:ext cx="1079436" cy="360449"/>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400" i="0" dirty="0" smtClean="0">
                  <a:latin typeface="新細明體"/>
                  <a:ea typeface="標楷體"/>
                  <a:cs typeface="Times New Roman"/>
                </a:rPr>
                <a:t>長青設計</a:t>
              </a:r>
            </a:p>
          </p:txBody>
        </p:sp>
        <p:cxnSp>
          <p:nvCxnSpPr>
            <p:cNvPr id="49" name="直線接點 48"/>
            <p:cNvCxnSpPr/>
            <p:nvPr/>
          </p:nvCxnSpPr>
          <p:spPr bwMode="auto">
            <a:xfrm>
              <a:off x="4624385" y="2457765"/>
              <a:ext cx="0" cy="27629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grpSp>
      <p:sp>
        <p:nvSpPr>
          <p:cNvPr id="41" name="文字方塊 27"/>
          <p:cNvSpPr txBox="1"/>
          <p:nvPr/>
        </p:nvSpPr>
        <p:spPr bwMode="auto">
          <a:xfrm>
            <a:off x="6659563" y="4526756"/>
            <a:ext cx="1079500" cy="360363"/>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優聯科技</a:t>
            </a:r>
          </a:p>
        </p:txBody>
      </p:sp>
      <p:sp>
        <p:nvSpPr>
          <p:cNvPr id="42" name="文字方塊 27"/>
          <p:cNvSpPr txBox="1"/>
          <p:nvPr/>
        </p:nvSpPr>
        <p:spPr bwMode="auto">
          <a:xfrm>
            <a:off x="1655763" y="4526756"/>
            <a:ext cx="1079500" cy="360363"/>
          </a:xfrm>
          <a:prstGeom prst="rect">
            <a:avLst/>
          </a:prstGeom>
          <a:ln/>
        </p:spPr>
        <p:style>
          <a:lnRef idx="1">
            <a:schemeClr val="dk1"/>
          </a:lnRef>
          <a:fillRef idx="2">
            <a:schemeClr val="dk1"/>
          </a:fillRef>
          <a:effectRef idx="1">
            <a:schemeClr val="dk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國靖家俱</a:t>
            </a:r>
          </a:p>
        </p:txBody>
      </p:sp>
      <p:cxnSp>
        <p:nvCxnSpPr>
          <p:cNvPr id="3" name="直線接點 2"/>
          <p:cNvCxnSpPr>
            <a:stCxn id="42" idx="3"/>
          </p:cNvCxnSpPr>
          <p:nvPr/>
        </p:nvCxnSpPr>
        <p:spPr>
          <a:xfrm flipV="1">
            <a:off x="2735263" y="4706937"/>
            <a:ext cx="1123950" cy="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a:endCxn id="41" idx="1"/>
          </p:cNvCxnSpPr>
          <p:nvPr/>
        </p:nvCxnSpPr>
        <p:spPr>
          <a:xfrm>
            <a:off x="5389563" y="4706938"/>
            <a:ext cx="12700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bwMode="auto">
          <a:xfrm>
            <a:off x="4615629" y="3770209"/>
            <a:ext cx="0" cy="27622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95" name="投影片編號版面配置區 94"/>
          <p:cNvSpPr>
            <a:spLocks noGrp="1"/>
          </p:cNvSpPr>
          <p:nvPr>
            <p:ph type="sldNum" sz="quarter" idx="11"/>
          </p:nvPr>
        </p:nvSpPr>
        <p:spPr/>
        <p:txBody>
          <a:bodyPr/>
          <a:lstStyle/>
          <a:p>
            <a:pPr>
              <a:defRPr/>
            </a:pPr>
            <a:fld id="{A15628CA-A2DF-43AB-AC56-D2ADEEE47112}" type="slidenum">
              <a:rPr lang="zh-TW" altLang="en-US" smtClean="0"/>
              <a:pPr>
                <a:defRPr/>
              </a:pPr>
              <a:t>66</a:t>
            </a:fld>
            <a:endParaRPr lang="zh-TW" altLang="en-US"/>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直線接點 4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94" name="Rectangle 5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kumimoji="0" lang="zh-TW" altLang="en-US" sz="1800" i="0">
              <a:solidFill>
                <a:srgbClr val="FFFFFF"/>
              </a:solidFill>
              <a:latin typeface="Arial" charset="0"/>
              <a:ea typeface="微軟正黑體" pitchFamily="34" charset="-120"/>
            </a:endParaRPr>
          </a:p>
        </p:txBody>
      </p:sp>
      <p:sp>
        <p:nvSpPr>
          <p:cNvPr id="8196" name="Rectangle 72"/>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pPr eaLnBrk="1" hangingPunct="1"/>
            <a:endParaRPr lang="zh-TW" altLang="zh-TW" sz="1800" i="0">
              <a:solidFill>
                <a:srgbClr val="FFFFFF"/>
              </a:solidFill>
              <a:latin typeface="Arial" charset="0"/>
            </a:endParaRPr>
          </a:p>
        </p:txBody>
      </p:sp>
      <p:sp>
        <p:nvSpPr>
          <p:cNvPr id="44"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互動設計系</a:t>
            </a:r>
            <a:r>
              <a:rPr lang="zh-TW" altLang="en-US" sz="4000" dirty="0" smtClean="0">
                <a:latin typeface="標楷體" pitchFamily="65" charset="-120"/>
                <a:ea typeface="標楷體" pitchFamily="65" charset="-120"/>
              </a:rPr>
              <a:t>所產學合作單位</a:t>
            </a:r>
            <a:endParaRPr lang="en-US" altLang="zh-TW" sz="4000" dirty="0" smtClean="0">
              <a:latin typeface="標楷體" pitchFamily="65" charset="-120"/>
              <a:ea typeface="標楷體" pitchFamily="65" charset="-120"/>
            </a:endParaRPr>
          </a:p>
        </p:txBody>
      </p:sp>
      <p:cxnSp>
        <p:nvCxnSpPr>
          <p:cNvPr id="48" name="直線接點 47"/>
          <p:cNvCxnSpPr>
            <a:stCxn id="76" idx="2"/>
            <a:endCxn id="79" idx="0"/>
          </p:cNvCxnSpPr>
          <p:nvPr/>
        </p:nvCxnSpPr>
        <p:spPr bwMode="auto">
          <a:xfrm>
            <a:off x="4624388" y="3770313"/>
            <a:ext cx="0" cy="306387"/>
          </a:xfrm>
          <a:prstGeom prst="line">
            <a:avLst/>
          </a:prstGeom>
          <a:ln w="25400">
            <a:solidFill>
              <a:schemeClr val="bg1"/>
            </a:solidFill>
          </a:ln>
          <a:effectLst>
            <a:outerShdw blurRad="50800" dist="38100" dir="5400000" algn="t"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52" name="文字方塊 25"/>
          <p:cNvSpPr txBox="1"/>
          <p:nvPr/>
        </p:nvSpPr>
        <p:spPr bwMode="auto">
          <a:xfrm>
            <a:off x="2411413" y="5408613"/>
            <a:ext cx="1079500" cy="360362"/>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指尖創意</a:t>
            </a:r>
          </a:p>
        </p:txBody>
      </p:sp>
      <p:sp>
        <p:nvSpPr>
          <p:cNvPr id="56" name="文字方塊 24"/>
          <p:cNvSpPr txBox="1"/>
          <p:nvPr/>
        </p:nvSpPr>
        <p:spPr bwMode="auto">
          <a:xfrm>
            <a:off x="1331913" y="5012854"/>
            <a:ext cx="1079500" cy="360362"/>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天工開物</a:t>
            </a:r>
          </a:p>
        </p:txBody>
      </p:sp>
      <p:cxnSp>
        <p:nvCxnSpPr>
          <p:cNvPr id="57" name="直線接點 56"/>
          <p:cNvCxnSpPr>
            <a:stCxn id="79" idx="2"/>
            <a:endCxn id="52" idx="3"/>
          </p:cNvCxnSpPr>
          <p:nvPr/>
        </p:nvCxnSpPr>
        <p:spPr bwMode="auto">
          <a:xfrm flipH="1">
            <a:off x="3490913" y="4976813"/>
            <a:ext cx="1133475" cy="6111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58" name="文字方塊 26"/>
          <p:cNvSpPr txBox="1"/>
          <p:nvPr/>
        </p:nvSpPr>
        <p:spPr bwMode="auto">
          <a:xfrm>
            <a:off x="3492500" y="5803900"/>
            <a:ext cx="1079500" cy="360363"/>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頑石創意</a:t>
            </a:r>
          </a:p>
        </p:txBody>
      </p:sp>
      <p:cxnSp>
        <p:nvCxnSpPr>
          <p:cNvPr id="59" name="直線接點 58"/>
          <p:cNvCxnSpPr>
            <a:stCxn id="79" idx="2"/>
            <a:endCxn id="58" idx="0"/>
          </p:cNvCxnSpPr>
          <p:nvPr/>
        </p:nvCxnSpPr>
        <p:spPr bwMode="auto">
          <a:xfrm flipH="1">
            <a:off x="4032250" y="4976813"/>
            <a:ext cx="592138" cy="8270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60" name="文字方塊 27"/>
          <p:cNvSpPr txBox="1"/>
          <p:nvPr/>
        </p:nvSpPr>
        <p:spPr bwMode="auto">
          <a:xfrm>
            <a:off x="4787900" y="5803900"/>
            <a:ext cx="1079500" cy="360363"/>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研華科技</a:t>
            </a:r>
          </a:p>
        </p:txBody>
      </p:sp>
      <p:cxnSp>
        <p:nvCxnSpPr>
          <p:cNvPr id="61" name="直線接點 60"/>
          <p:cNvCxnSpPr>
            <a:stCxn id="79" idx="2"/>
            <a:endCxn id="60" idx="0"/>
          </p:cNvCxnSpPr>
          <p:nvPr/>
        </p:nvCxnSpPr>
        <p:spPr bwMode="auto">
          <a:xfrm>
            <a:off x="4624388" y="4976813"/>
            <a:ext cx="703262" cy="8270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2" name="直線接點 61"/>
          <p:cNvCxnSpPr>
            <a:stCxn id="79" idx="2"/>
            <a:endCxn id="89" idx="1"/>
          </p:cNvCxnSpPr>
          <p:nvPr/>
        </p:nvCxnSpPr>
        <p:spPr bwMode="auto">
          <a:xfrm>
            <a:off x="4624388" y="4976813"/>
            <a:ext cx="2324100" cy="21622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3" name="直線接點 62"/>
          <p:cNvCxnSpPr>
            <a:stCxn id="80" idx="1"/>
            <a:endCxn id="66" idx="3"/>
          </p:cNvCxnSpPr>
          <p:nvPr/>
        </p:nvCxnSpPr>
        <p:spPr bwMode="auto">
          <a:xfrm flipH="1">
            <a:off x="2195513" y="3140075"/>
            <a:ext cx="312737" cy="865188"/>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4" name="直線接點 63"/>
          <p:cNvCxnSpPr>
            <a:stCxn id="80" idx="1"/>
            <a:endCxn id="67" idx="3"/>
          </p:cNvCxnSpPr>
          <p:nvPr/>
        </p:nvCxnSpPr>
        <p:spPr bwMode="auto">
          <a:xfrm flipH="1" flipV="1">
            <a:off x="2195513" y="2276475"/>
            <a:ext cx="312737" cy="86360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5" name="直線接點 64"/>
          <p:cNvCxnSpPr>
            <a:stCxn id="80" idx="1"/>
            <a:endCxn id="68" idx="3"/>
          </p:cNvCxnSpPr>
          <p:nvPr/>
        </p:nvCxnSpPr>
        <p:spPr bwMode="auto">
          <a:xfrm flipH="1">
            <a:off x="2195513" y="3140075"/>
            <a:ext cx="312737"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66" name="文字方塊 50"/>
          <p:cNvSpPr txBox="1"/>
          <p:nvPr/>
        </p:nvSpPr>
        <p:spPr bwMode="auto">
          <a:xfrm>
            <a:off x="395288" y="3644900"/>
            <a:ext cx="1800225" cy="719138"/>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台灣創意設計中心</a:t>
            </a:r>
          </a:p>
        </p:txBody>
      </p:sp>
      <p:sp>
        <p:nvSpPr>
          <p:cNvPr id="67" name="文字方塊 53"/>
          <p:cNvSpPr txBox="1"/>
          <p:nvPr/>
        </p:nvSpPr>
        <p:spPr bwMode="auto">
          <a:xfrm>
            <a:off x="395288" y="1916113"/>
            <a:ext cx="1800225" cy="720725"/>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財團法人工業技術研究院</a:t>
            </a:r>
          </a:p>
        </p:txBody>
      </p:sp>
      <p:sp>
        <p:nvSpPr>
          <p:cNvPr id="68" name="文字方塊 55"/>
          <p:cNvSpPr txBox="1"/>
          <p:nvPr/>
        </p:nvSpPr>
        <p:spPr bwMode="auto">
          <a:xfrm>
            <a:off x="395288" y="2781300"/>
            <a:ext cx="1800225" cy="719138"/>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財團法人資訊工業策進會</a:t>
            </a:r>
          </a:p>
        </p:txBody>
      </p:sp>
      <p:cxnSp>
        <p:nvCxnSpPr>
          <p:cNvPr id="69" name="直線接點 68"/>
          <p:cNvCxnSpPr>
            <a:stCxn id="70" idx="1"/>
            <a:endCxn id="78" idx="3"/>
          </p:cNvCxnSpPr>
          <p:nvPr/>
        </p:nvCxnSpPr>
        <p:spPr bwMode="auto">
          <a:xfrm flipH="1" flipV="1">
            <a:off x="6840538" y="3140075"/>
            <a:ext cx="287337" cy="70167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0" name="文字方塊 62"/>
          <p:cNvSpPr txBox="1"/>
          <p:nvPr/>
        </p:nvSpPr>
        <p:spPr bwMode="auto">
          <a:xfrm>
            <a:off x="7127875" y="3571875"/>
            <a:ext cx="1620838" cy="541338"/>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內政部營建署</a:t>
            </a:r>
          </a:p>
        </p:txBody>
      </p:sp>
      <p:sp>
        <p:nvSpPr>
          <p:cNvPr id="71" name="文字方塊 58"/>
          <p:cNvSpPr txBox="1"/>
          <p:nvPr/>
        </p:nvSpPr>
        <p:spPr bwMode="auto">
          <a:xfrm>
            <a:off x="7127875" y="2168525"/>
            <a:ext cx="1620838" cy="539750"/>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教育部</a:t>
            </a:r>
          </a:p>
        </p:txBody>
      </p:sp>
      <p:sp>
        <p:nvSpPr>
          <p:cNvPr id="72" name="文字方塊 60"/>
          <p:cNvSpPr txBox="1"/>
          <p:nvPr/>
        </p:nvSpPr>
        <p:spPr bwMode="auto">
          <a:xfrm>
            <a:off x="7127875" y="2870200"/>
            <a:ext cx="1620838" cy="539750"/>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經濟部</a:t>
            </a:r>
          </a:p>
        </p:txBody>
      </p:sp>
      <p:cxnSp>
        <p:nvCxnSpPr>
          <p:cNvPr id="73" name="直線接點 72"/>
          <p:cNvCxnSpPr>
            <a:stCxn id="78" idx="3"/>
            <a:endCxn id="72" idx="1"/>
          </p:cNvCxnSpPr>
          <p:nvPr/>
        </p:nvCxnSpPr>
        <p:spPr bwMode="auto">
          <a:xfrm flipV="1">
            <a:off x="6840538" y="3140075"/>
            <a:ext cx="287337"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4" name="文字方塊 44"/>
          <p:cNvSpPr txBox="1"/>
          <p:nvPr/>
        </p:nvSpPr>
        <p:spPr bwMode="auto">
          <a:xfrm>
            <a:off x="5868988" y="5408613"/>
            <a:ext cx="1079500" cy="360362"/>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仁寶科技</a:t>
            </a:r>
          </a:p>
        </p:txBody>
      </p:sp>
      <p:cxnSp>
        <p:nvCxnSpPr>
          <p:cNvPr id="75" name="直線接點 74"/>
          <p:cNvCxnSpPr>
            <a:stCxn id="79" idx="2"/>
            <a:endCxn id="74" idx="1"/>
          </p:cNvCxnSpPr>
          <p:nvPr/>
        </p:nvCxnSpPr>
        <p:spPr bwMode="auto">
          <a:xfrm>
            <a:off x="4624388" y="4976813"/>
            <a:ext cx="1244600" cy="611187"/>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77" name="圓角矩形 76"/>
          <p:cNvSpPr/>
          <p:nvPr/>
        </p:nvSpPr>
        <p:spPr bwMode="auto">
          <a:xfrm>
            <a:off x="3859213" y="1341438"/>
            <a:ext cx="1530350" cy="900112"/>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kumimoji="0" lang="zh-TW" altLang="en-US" sz="2200" b="1" i="0" dirty="0">
                <a:solidFill>
                  <a:schemeClr val="bg1"/>
                </a:solidFill>
                <a:latin typeface="新細明體"/>
                <a:ea typeface="標楷體"/>
                <a:cs typeface="Times New Roman"/>
              </a:rPr>
              <a:t>國科會</a:t>
            </a:r>
            <a:endParaRPr kumimoji="0" lang="zh-TW" altLang="en-US" sz="2200" b="1" i="0" dirty="0">
              <a:solidFill>
                <a:schemeClr val="bg1"/>
              </a:solidFill>
              <a:latin typeface="新細明體"/>
              <a:cs typeface="新細明體"/>
            </a:endParaRPr>
          </a:p>
        </p:txBody>
      </p:sp>
      <p:sp>
        <p:nvSpPr>
          <p:cNvPr id="80" name="圓角矩形 79"/>
          <p:cNvSpPr/>
          <p:nvPr/>
        </p:nvSpPr>
        <p:spPr bwMode="auto">
          <a:xfrm>
            <a:off x="2508250" y="2511425"/>
            <a:ext cx="1079500" cy="1258888"/>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kumimoji="0" lang="zh-TW" altLang="en-US" sz="2200" b="1" i="0">
                <a:solidFill>
                  <a:schemeClr val="bg1"/>
                </a:solidFill>
                <a:latin typeface="新細明體"/>
                <a:ea typeface="標楷體"/>
                <a:cs typeface="Times New Roman"/>
              </a:rPr>
              <a:t>其它</a:t>
            </a:r>
            <a:endParaRPr kumimoji="0" lang="zh-TW" altLang="en-US" sz="2200" b="1" i="0">
              <a:solidFill>
                <a:schemeClr val="bg1"/>
              </a:solidFill>
              <a:latin typeface="新細明體"/>
              <a:cs typeface="新細明體"/>
            </a:endParaRPr>
          </a:p>
        </p:txBody>
      </p:sp>
      <p:cxnSp>
        <p:nvCxnSpPr>
          <p:cNvPr id="81" name="直線接點 80"/>
          <p:cNvCxnSpPr>
            <a:stCxn id="77" idx="2"/>
          </p:cNvCxnSpPr>
          <p:nvPr/>
        </p:nvCxnSpPr>
        <p:spPr bwMode="auto">
          <a:xfrm>
            <a:off x="4624388" y="2241550"/>
            <a:ext cx="0" cy="27622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2" name="直線接點 81"/>
          <p:cNvCxnSpPr>
            <a:stCxn id="76" idx="3"/>
            <a:endCxn id="78" idx="1"/>
          </p:cNvCxnSpPr>
          <p:nvPr/>
        </p:nvCxnSpPr>
        <p:spPr bwMode="auto">
          <a:xfrm>
            <a:off x="5389563" y="3140075"/>
            <a:ext cx="371475"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3" name="直線接點 82"/>
          <p:cNvCxnSpPr>
            <a:stCxn id="76" idx="1"/>
            <a:endCxn id="80" idx="3"/>
          </p:cNvCxnSpPr>
          <p:nvPr/>
        </p:nvCxnSpPr>
        <p:spPr bwMode="auto">
          <a:xfrm flipH="1">
            <a:off x="3587750" y="3140075"/>
            <a:ext cx="271463" cy="0"/>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6" name="直線接點 28"/>
          <p:cNvCxnSpPr>
            <a:stCxn id="85" idx="1"/>
            <a:endCxn id="77" idx="3"/>
          </p:cNvCxnSpPr>
          <p:nvPr/>
        </p:nvCxnSpPr>
        <p:spPr bwMode="auto">
          <a:xfrm flipH="1">
            <a:off x="5389563" y="1781920"/>
            <a:ext cx="1774725" cy="9574"/>
          </a:xfrm>
          <a:prstGeom prst="straightConnector1">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7" name="直線接點 86"/>
          <p:cNvCxnSpPr>
            <a:stCxn id="71" idx="1"/>
            <a:endCxn id="78" idx="3"/>
          </p:cNvCxnSpPr>
          <p:nvPr/>
        </p:nvCxnSpPr>
        <p:spPr bwMode="auto">
          <a:xfrm flipH="1">
            <a:off x="6840538" y="2438400"/>
            <a:ext cx="287337" cy="701675"/>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88" name="直線接點 87"/>
          <p:cNvCxnSpPr>
            <a:stCxn id="79" idx="2"/>
            <a:endCxn id="56" idx="3"/>
          </p:cNvCxnSpPr>
          <p:nvPr/>
        </p:nvCxnSpPr>
        <p:spPr bwMode="auto">
          <a:xfrm flipH="1">
            <a:off x="2411413" y="4976813"/>
            <a:ext cx="2212975" cy="216222"/>
          </a:xfrm>
          <a:prstGeom prst="line">
            <a:avLst/>
          </a:prstGeom>
          <a:ln w="25400">
            <a:solidFill>
              <a:schemeClr val="bg1"/>
            </a:solidFill>
          </a:ln>
        </p:spPr>
        <p:style>
          <a:lnRef idx="1">
            <a:schemeClr val="accent2"/>
          </a:lnRef>
          <a:fillRef idx="0">
            <a:schemeClr val="accent2"/>
          </a:fillRef>
          <a:effectRef idx="0">
            <a:schemeClr val="accent2"/>
          </a:effectRef>
          <a:fontRef idx="minor">
            <a:schemeClr val="tx1"/>
          </a:fontRef>
        </p:style>
      </p:cxnSp>
      <p:sp>
        <p:nvSpPr>
          <p:cNvPr id="89" name="文字方塊 44"/>
          <p:cNvSpPr txBox="1"/>
          <p:nvPr/>
        </p:nvSpPr>
        <p:spPr bwMode="auto">
          <a:xfrm>
            <a:off x="6948488" y="5012854"/>
            <a:ext cx="1079500" cy="360362"/>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400" i="0" dirty="0" smtClean="0">
                <a:solidFill>
                  <a:schemeClr val="bg1"/>
                </a:solidFill>
                <a:latin typeface="新細明體"/>
                <a:ea typeface="標楷體"/>
                <a:cs typeface="Times New Roman"/>
              </a:rPr>
              <a:t>智高實業</a:t>
            </a:r>
          </a:p>
        </p:txBody>
      </p:sp>
      <p:sp>
        <p:nvSpPr>
          <p:cNvPr id="41" name="文字方塊 27"/>
          <p:cNvSpPr txBox="1"/>
          <p:nvPr/>
        </p:nvSpPr>
        <p:spPr bwMode="auto">
          <a:xfrm>
            <a:off x="7668964" y="4526756"/>
            <a:ext cx="1079500" cy="360363"/>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美麗科技</a:t>
            </a:r>
          </a:p>
        </p:txBody>
      </p:sp>
      <p:sp>
        <p:nvSpPr>
          <p:cNvPr id="42" name="文字方塊 27"/>
          <p:cNvSpPr txBox="1"/>
          <p:nvPr/>
        </p:nvSpPr>
        <p:spPr bwMode="auto">
          <a:xfrm>
            <a:off x="395536" y="4526756"/>
            <a:ext cx="1079500" cy="360363"/>
          </a:xfrm>
          <a:prstGeom prst="rect">
            <a:avLst/>
          </a:prstGeom>
          <a:solidFill>
            <a:schemeClr val="accent5">
              <a:lumMod val="50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solidFill>
                  <a:schemeClr val="bg1"/>
                </a:solidFill>
                <a:latin typeface="新細明體"/>
                <a:ea typeface="標楷體"/>
                <a:cs typeface="Times New Roman"/>
              </a:rPr>
              <a:t>嘉捷科技</a:t>
            </a:r>
          </a:p>
        </p:txBody>
      </p:sp>
      <p:cxnSp>
        <p:nvCxnSpPr>
          <p:cNvPr id="3" name="直線接點 2"/>
          <p:cNvCxnSpPr>
            <a:stCxn id="42" idx="3"/>
            <a:endCxn id="79" idx="2"/>
          </p:cNvCxnSpPr>
          <p:nvPr/>
        </p:nvCxnSpPr>
        <p:spPr>
          <a:xfrm>
            <a:off x="1475036" y="4706938"/>
            <a:ext cx="3149352" cy="26987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79" idx="2"/>
            <a:endCxn id="41" idx="1"/>
          </p:cNvCxnSpPr>
          <p:nvPr/>
        </p:nvCxnSpPr>
        <p:spPr>
          <a:xfrm flipV="1">
            <a:off x="4624388" y="4706938"/>
            <a:ext cx="3044576" cy="26987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圓角矩形 78"/>
          <p:cNvSpPr/>
          <p:nvPr/>
        </p:nvSpPr>
        <p:spPr bwMode="auto">
          <a:xfrm>
            <a:off x="3859213" y="4076700"/>
            <a:ext cx="1530350" cy="900113"/>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kumimoji="0" lang="zh-TW" altLang="en-US" sz="2200" b="1" i="0" dirty="0">
                <a:solidFill>
                  <a:schemeClr val="bg1"/>
                </a:solidFill>
                <a:latin typeface="新細明體"/>
                <a:ea typeface="標楷體"/>
                <a:cs typeface="Times New Roman"/>
              </a:rPr>
              <a:t>私人企業</a:t>
            </a:r>
            <a:endParaRPr kumimoji="0" lang="en-US" altLang="zh-TW" sz="2200" b="1" i="0" dirty="0">
              <a:solidFill>
                <a:schemeClr val="bg1"/>
              </a:solidFill>
              <a:latin typeface="新細明體"/>
              <a:ea typeface="標楷體"/>
              <a:cs typeface="Times New Roman"/>
            </a:endParaRPr>
          </a:p>
          <a:p>
            <a:pPr algn="ctr" eaLnBrk="1" fontAlgn="auto" hangingPunct="1">
              <a:spcBef>
                <a:spcPts val="0"/>
              </a:spcBef>
              <a:spcAft>
                <a:spcPts val="0"/>
              </a:spcAft>
              <a:defRPr/>
            </a:pPr>
            <a:r>
              <a:rPr kumimoji="0" lang="zh-TW" altLang="en-US" sz="2200" b="1" i="0" dirty="0">
                <a:solidFill>
                  <a:schemeClr val="bg1"/>
                </a:solidFill>
                <a:latin typeface="新細明體"/>
                <a:ea typeface="標楷體"/>
                <a:cs typeface="Times New Roman"/>
              </a:rPr>
              <a:t>合作</a:t>
            </a:r>
            <a:endParaRPr kumimoji="0" lang="zh-TW" altLang="en-US" sz="2200" b="1" i="0" dirty="0">
              <a:solidFill>
                <a:schemeClr val="bg1"/>
              </a:solidFill>
              <a:latin typeface="新細明體"/>
              <a:cs typeface="新細明體"/>
            </a:endParaRPr>
          </a:p>
        </p:txBody>
      </p:sp>
      <p:sp>
        <p:nvSpPr>
          <p:cNvPr id="78" name="圓角矩形 77"/>
          <p:cNvSpPr/>
          <p:nvPr/>
        </p:nvSpPr>
        <p:spPr bwMode="auto">
          <a:xfrm>
            <a:off x="5761038" y="2511425"/>
            <a:ext cx="1079500" cy="1258888"/>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kumimoji="0" lang="zh-TW" altLang="en-US" sz="2200" b="1" i="0" dirty="0">
                <a:solidFill>
                  <a:schemeClr val="bg1"/>
                </a:solidFill>
                <a:latin typeface="新細明體"/>
                <a:ea typeface="標楷體"/>
                <a:cs typeface="Times New Roman"/>
              </a:rPr>
              <a:t>政府</a:t>
            </a:r>
            <a:endParaRPr kumimoji="0" lang="en-US" altLang="zh-TW" sz="2200" b="1" i="0" dirty="0">
              <a:solidFill>
                <a:schemeClr val="bg1"/>
              </a:solidFill>
              <a:latin typeface="新細明體"/>
              <a:ea typeface="標楷體"/>
              <a:cs typeface="Times New Roman"/>
            </a:endParaRPr>
          </a:p>
          <a:p>
            <a:pPr algn="ctr" eaLnBrk="1" fontAlgn="auto" hangingPunct="1">
              <a:spcBef>
                <a:spcPts val="0"/>
              </a:spcBef>
              <a:spcAft>
                <a:spcPts val="0"/>
              </a:spcAft>
              <a:defRPr/>
            </a:pPr>
            <a:r>
              <a:rPr kumimoji="0" lang="zh-TW" altLang="en-US" sz="2200" b="1" i="0" dirty="0">
                <a:solidFill>
                  <a:schemeClr val="bg1"/>
                </a:solidFill>
                <a:latin typeface="新細明體"/>
                <a:ea typeface="標楷體"/>
                <a:cs typeface="Times New Roman"/>
              </a:rPr>
              <a:t>補助</a:t>
            </a:r>
            <a:endParaRPr kumimoji="0" lang="zh-TW" altLang="en-US" sz="2200" b="1" i="0" dirty="0">
              <a:solidFill>
                <a:schemeClr val="bg1"/>
              </a:solidFill>
              <a:latin typeface="新細明體"/>
              <a:cs typeface="新細明體"/>
            </a:endParaRPr>
          </a:p>
        </p:txBody>
      </p:sp>
      <p:sp>
        <p:nvSpPr>
          <p:cNvPr id="85" name="文字方塊 22"/>
          <p:cNvSpPr txBox="1"/>
          <p:nvPr/>
        </p:nvSpPr>
        <p:spPr bwMode="auto">
          <a:xfrm>
            <a:off x="7164288" y="1556792"/>
            <a:ext cx="1584176" cy="450255"/>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lvl1pPr eaLnBrk="0" hangingPunct="0">
              <a:defRPr kumimoji="1" sz="2400" i="1">
                <a:solidFill>
                  <a:schemeClr val="tx1"/>
                </a:solidFill>
                <a:latin typeface="Times New Roman" pitchFamily="18" charset="0"/>
                <a:ea typeface="新細明體" pitchFamily="18" charset="-120"/>
              </a:defRPr>
            </a:lvl1pPr>
            <a:lvl2pPr marL="742950" indent="-285750" eaLnBrk="0" hangingPunct="0">
              <a:defRPr kumimoji="1" sz="2400" i="1">
                <a:solidFill>
                  <a:schemeClr val="tx1"/>
                </a:solidFill>
                <a:latin typeface="Times New Roman" pitchFamily="18" charset="0"/>
                <a:ea typeface="新細明體" pitchFamily="18" charset="-120"/>
              </a:defRPr>
            </a:lvl2pPr>
            <a:lvl3pPr marL="1143000" indent="-228600" eaLnBrk="0" hangingPunct="0">
              <a:defRPr kumimoji="1" sz="2400" i="1">
                <a:solidFill>
                  <a:schemeClr val="tx1"/>
                </a:solidFill>
                <a:latin typeface="Times New Roman" pitchFamily="18" charset="0"/>
                <a:ea typeface="新細明體" pitchFamily="18" charset="-120"/>
              </a:defRPr>
            </a:lvl3pPr>
            <a:lvl4pPr marL="1600200" indent="-228600" eaLnBrk="0" hangingPunct="0">
              <a:defRPr kumimoji="1" sz="2400" i="1">
                <a:solidFill>
                  <a:schemeClr val="tx1"/>
                </a:solidFill>
                <a:latin typeface="Times New Roman" pitchFamily="18" charset="0"/>
                <a:ea typeface="新細明體" pitchFamily="18" charset="-120"/>
              </a:defRPr>
            </a:lvl4pPr>
            <a:lvl5pPr marL="2057400" indent="-228600" eaLnBrk="0" hangingPunct="0">
              <a:defRPr kumimoji="1" sz="2400" i="1">
                <a:solidFill>
                  <a:schemeClr val="tx1"/>
                </a:solidFill>
                <a:latin typeface="Times New Roman" pitchFamily="18" charset="0"/>
                <a:ea typeface="新細明體" pitchFamily="18" charset="-120"/>
              </a:defRPr>
            </a:lvl5pPr>
            <a:lvl6pPr marL="25146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6pPr>
            <a:lvl7pPr marL="29718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7pPr>
            <a:lvl8pPr marL="34290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8pPr>
            <a:lvl9pPr marL="3886200" indent="-228600" algn="ctr" eaLnBrk="0" fontAlgn="base" hangingPunct="0">
              <a:spcBef>
                <a:spcPct val="0"/>
              </a:spcBef>
              <a:spcAft>
                <a:spcPct val="0"/>
              </a:spcAft>
              <a:defRPr kumimoji="1" sz="2400" i="1">
                <a:solidFill>
                  <a:schemeClr val="tx1"/>
                </a:solidFill>
                <a:latin typeface="Times New Roman" pitchFamily="18" charset="0"/>
                <a:ea typeface="新細明體" pitchFamily="18" charset="-120"/>
              </a:defRPr>
            </a:lvl9pPr>
          </a:lstStyle>
          <a:p>
            <a:pPr algn="ctr" eaLnBrk="1" fontAlgn="auto" hangingPunct="1">
              <a:spcBef>
                <a:spcPts val="0"/>
              </a:spcBef>
              <a:spcAft>
                <a:spcPts val="0"/>
              </a:spcAft>
              <a:defRPr/>
            </a:pPr>
            <a:r>
              <a:rPr kumimoji="0" lang="zh-TW" altLang="en-US" sz="1600" i="0" dirty="0" smtClean="0">
                <a:latin typeface="新細明體"/>
                <a:ea typeface="標楷體"/>
                <a:cs typeface="Times New Roman"/>
              </a:rPr>
              <a:t>國科會產學</a:t>
            </a:r>
          </a:p>
        </p:txBody>
      </p:sp>
      <p:sp>
        <p:nvSpPr>
          <p:cNvPr id="76" name="圓角矩形 75"/>
          <p:cNvSpPr/>
          <p:nvPr/>
        </p:nvSpPr>
        <p:spPr bwMode="auto">
          <a:xfrm>
            <a:off x="3859213" y="2511425"/>
            <a:ext cx="1530350" cy="1258888"/>
          </a:xfrm>
          <a:prstGeom prst="roundRect">
            <a:avLst/>
          </a:prstGeom>
          <a:ln/>
        </p:spPr>
        <p:style>
          <a:lnRef idx="2">
            <a:schemeClr val="accent5"/>
          </a:lnRef>
          <a:fillRef idx="1">
            <a:schemeClr val="lt1"/>
          </a:fillRef>
          <a:effectRef idx="0">
            <a:schemeClr val="accent5"/>
          </a:effectRef>
          <a:fontRef idx="minor">
            <a:schemeClr val="dk1"/>
          </a:fontRef>
        </p:style>
        <p:txBody>
          <a:bodyPr anchor="ctr"/>
          <a:lstStyle/>
          <a:p>
            <a:pPr algn="ctr" eaLnBrk="1" fontAlgn="auto" hangingPunct="1">
              <a:spcBef>
                <a:spcPts val="0"/>
              </a:spcBef>
              <a:spcAft>
                <a:spcPts val="0"/>
              </a:spcAft>
              <a:defRPr/>
            </a:pPr>
            <a:r>
              <a:rPr kumimoji="0" lang="zh-TW" altLang="en-US" sz="2200" b="1" i="0" dirty="0" smtClean="0">
                <a:solidFill>
                  <a:srgbClr val="0070C0"/>
                </a:solidFill>
                <a:latin typeface="新細明體"/>
                <a:ea typeface="標楷體"/>
                <a:cs typeface="Times New Roman"/>
              </a:rPr>
              <a:t>互動設計系所</a:t>
            </a:r>
            <a:endParaRPr kumimoji="0" lang="zh-TW" altLang="en-US" sz="2200" b="1" i="0" dirty="0">
              <a:solidFill>
                <a:srgbClr val="0070C0"/>
              </a:solidFill>
              <a:latin typeface="新細明體"/>
              <a:cs typeface="新細明體"/>
            </a:endParaRPr>
          </a:p>
        </p:txBody>
      </p:sp>
      <p:sp>
        <p:nvSpPr>
          <p:cNvPr id="46" name="投影片編號版面配置區 45"/>
          <p:cNvSpPr>
            <a:spLocks noGrp="1"/>
          </p:cNvSpPr>
          <p:nvPr>
            <p:ph type="sldNum" sz="quarter" idx="11"/>
          </p:nvPr>
        </p:nvSpPr>
        <p:spPr/>
        <p:txBody>
          <a:bodyPr/>
          <a:lstStyle/>
          <a:p>
            <a:pPr>
              <a:defRPr/>
            </a:pPr>
            <a:fld id="{A15628CA-A2DF-43AB-AC56-D2ADEEE47112}" type="slidenum">
              <a:rPr lang="zh-TW" altLang="en-US" smtClean="0"/>
              <a:pPr>
                <a:defRPr/>
              </a:pPr>
              <a:t>67</a:t>
            </a:fld>
            <a:endParaRPr lang="zh-TW" altLang="en-US"/>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國際化交流</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68</a:t>
            </a:fld>
            <a:endParaRPr lang="zh-TW" alt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69</a:t>
            </a:fld>
            <a:endParaRPr lang="en-US" altLang="zh-TW" smtClean="0"/>
          </a:p>
        </p:txBody>
      </p:sp>
      <p:sp>
        <p:nvSpPr>
          <p:cNvPr id="5"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學生出國研習</a:t>
            </a:r>
          </a:p>
        </p:txBody>
      </p:sp>
      <p:graphicFrame>
        <p:nvGraphicFramePr>
          <p:cNvPr id="9" name="表格 8"/>
          <p:cNvGraphicFramePr>
            <a:graphicFrameLocks noGrp="1"/>
          </p:cNvGraphicFramePr>
          <p:nvPr/>
        </p:nvGraphicFramePr>
        <p:xfrm>
          <a:off x="4427984" y="0"/>
          <a:ext cx="4716016" cy="6858008"/>
        </p:xfrm>
        <a:graphic>
          <a:graphicData uri="http://schemas.openxmlformats.org/drawingml/2006/table">
            <a:tbl>
              <a:tblPr>
                <a:tableStyleId>{69C7853C-536D-4A76-A0AE-DD22124D55A5}</a:tableStyleId>
              </a:tblPr>
              <a:tblGrid>
                <a:gridCol w="504056"/>
                <a:gridCol w="792088"/>
                <a:gridCol w="864096"/>
                <a:gridCol w="614204"/>
                <a:gridCol w="1941572"/>
              </a:tblGrid>
              <a:tr h="190401">
                <a:tc>
                  <a:txBody>
                    <a:bodyPr/>
                    <a:lstStyle/>
                    <a:p>
                      <a:pPr algn="ctr" fontAlgn="ctr"/>
                      <a:r>
                        <a:rPr lang="zh-TW" altLang="en-US" sz="1200" u="none" strike="noStrike" dirty="0">
                          <a:solidFill>
                            <a:sysClr val="windowText" lastClr="000000"/>
                          </a:solidFill>
                          <a:latin typeface="標楷體" pitchFamily="65" charset="-120"/>
                          <a:ea typeface="標楷體" pitchFamily="65" charset="-120"/>
                        </a:rPr>
                        <a:t>學年</a:t>
                      </a:r>
                      <a:endParaRPr lang="zh-TW" altLang="en-US" sz="1200" b="0" i="0" u="none" strike="noStrike" dirty="0">
                        <a:solidFill>
                          <a:sysClr val="windowText" lastClr="000000"/>
                        </a:solidFill>
                        <a:latin typeface="標楷體" pitchFamily="65" charset="-120"/>
                        <a:ea typeface="標楷體" pitchFamily="65" charset="-120"/>
                      </a:endParaRPr>
                    </a:p>
                  </a:txBody>
                  <a:tcPr marL="4724" marR="4724" marT="4724" marB="0" anchor="ctr">
                    <a:solidFill>
                      <a:srgbClr val="92D050"/>
                    </a:solidFill>
                  </a:tcPr>
                </a:tc>
                <a:tc>
                  <a:txBody>
                    <a:bodyPr/>
                    <a:lstStyle/>
                    <a:p>
                      <a:pPr algn="ctr" fontAlgn="t"/>
                      <a:r>
                        <a:rPr lang="zh-TW" altLang="en-US" sz="1200" u="none" strike="noStrike" dirty="0">
                          <a:solidFill>
                            <a:sysClr val="windowText" lastClr="000000"/>
                          </a:solidFill>
                          <a:latin typeface="標楷體" pitchFamily="65" charset="-120"/>
                          <a:ea typeface="標楷體" pitchFamily="65" charset="-120"/>
                        </a:rPr>
                        <a:t>姓名</a:t>
                      </a:r>
                      <a:endParaRPr lang="zh-TW" altLang="en-US" sz="1200" b="0" i="0" u="none" strike="noStrike" dirty="0">
                        <a:solidFill>
                          <a:sysClr val="windowText" lastClr="000000"/>
                        </a:solidFill>
                        <a:latin typeface="標楷體" pitchFamily="65" charset="-120"/>
                        <a:ea typeface="標楷體" pitchFamily="65" charset="-120"/>
                      </a:endParaRPr>
                    </a:p>
                  </a:txBody>
                  <a:tcPr marL="4724" marR="4724" marT="4724" marB="0" anchor="ctr">
                    <a:solidFill>
                      <a:srgbClr val="92D050"/>
                    </a:solidFill>
                  </a:tcPr>
                </a:tc>
                <a:tc>
                  <a:txBody>
                    <a:bodyPr/>
                    <a:lstStyle/>
                    <a:p>
                      <a:pPr algn="ctr" fontAlgn="t"/>
                      <a:r>
                        <a:rPr lang="zh-TW" altLang="en-US" sz="1200" u="none" strike="noStrike" dirty="0">
                          <a:solidFill>
                            <a:sysClr val="windowText" lastClr="000000"/>
                          </a:solidFill>
                          <a:latin typeface="標楷體" pitchFamily="65" charset="-120"/>
                          <a:ea typeface="標楷體" pitchFamily="65" charset="-120"/>
                        </a:rPr>
                        <a:t>系所</a:t>
                      </a:r>
                      <a:endParaRPr lang="zh-TW" altLang="en-US" sz="1200" b="0" i="0" u="none" strike="noStrike" dirty="0">
                        <a:solidFill>
                          <a:sysClr val="windowText" lastClr="000000"/>
                        </a:solidFill>
                        <a:latin typeface="標楷體" pitchFamily="65" charset="-120"/>
                        <a:ea typeface="標楷體" pitchFamily="65" charset="-120"/>
                      </a:endParaRPr>
                    </a:p>
                  </a:txBody>
                  <a:tcPr marL="4724" marR="4724" marT="4724" marB="0" anchor="ctr">
                    <a:solidFill>
                      <a:srgbClr val="92D050"/>
                    </a:solidFill>
                  </a:tcPr>
                </a:tc>
                <a:tc>
                  <a:txBody>
                    <a:bodyPr/>
                    <a:lstStyle/>
                    <a:p>
                      <a:pPr algn="ctr" fontAlgn="t"/>
                      <a:r>
                        <a:rPr lang="zh-TW" altLang="en-US" sz="1200" u="none" strike="noStrike" dirty="0">
                          <a:solidFill>
                            <a:sysClr val="windowText" lastClr="000000"/>
                          </a:solidFill>
                          <a:latin typeface="標楷體" pitchFamily="65" charset="-120"/>
                          <a:ea typeface="標楷體" pitchFamily="65" charset="-120"/>
                        </a:rPr>
                        <a:t>前往</a:t>
                      </a:r>
                      <a:endParaRPr lang="zh-TW" altLang="en-US" sz="1200" b="0" i="0" u="none" strike="noStrike" dirty="0">
                        <a:solidFill>
                          <a:sysClr val="windowText" lastClr="000000"/>
                        </a:solidFill>
                        <a:latin typeface="標楷體" pitchFamily="65" charset="-120"/>
                        <a:ea typeface="標楷體" pitchFamily="65" charset="-120"/>
                      </a:endParaRPr>
                    </a:p>
                  </a:txBody>
                  <a:tcPr marL="4724" marR="4724" marT="4724" marB="0" anchor="ctr">
                    <a:solidFill>
                      <a:srgbClr val="92D050"/>
                    </a:solidFill>
                  </a:tcPr>
                </a:tc>
                <a:tc>
                  <a:txBody>
                    <a:bodyPr/>
                    <a:lstStyle/>
                    <a:p>
                      <a:pPr algn="ctr" fontAlgn="t"/>
                      <a:r>
                        <a:rPr lang="zh-TW" altLang="en-US" sz="1200" u="none" strike="noStrike" dirty="0">
                          <a:solidFill>
                            <a:sysClr val="windowText" lastClr="000000"/>
                          </a:solidFill>
                          <a:latin typeface="標楷體" pitchFamily="65" charset="-120"/>
                          <a:ea typeface="標楷體" pitchFamily="65" charset="-120"/>
                        </a:rPr>
                        <a:t>前往學校</a:t>
                      </a:r>
                      <a:r>
                        <a:rPr lang="en-US" altLang="zh-TW" sz="1200" u="none" strike="noStrike" dirty="0">
                          <a:solidFill>
                            <a:sysClr val="windowText" lastClr="000000"/>
                          </a:solidFill>
                          <a:latin typeface="標楷體" pitchFamily="65" charset="-120"/>
                          <a:ea typeface="標楷體" pitchFamily="65" charset="-120"/>
                        </a:rPr>
                        <a:t>/</a:t>
                      </a:r>
                      <a:r>
                        <a:rPr lang="zh-TW" altLang="en-US" sz="1200" u="none" strike="noStrike" dirty="0">
                          <a:solidFill>
                            <a:sysClr val="windowText" lastClr="000000"/>
                          </a:solidFill>
                          <a:latin typeface="標楷體" pitchFamily="65" charset="-120"/>
                          <a:ea typeface="標楷體" pitchFamily="65" charset="-120"/>
                        </a:rPr>
                        <a:t>系所</a:t>
                      </a:r>
                      <a:endParaRPr lang="zh-TW" altLang="en-US" sz="1200" b="0" i="0" u="none" strike="noStrike" dirty="0">
                        <a:solidFill>
                          <a:sysClr val="windowText" lastClr="000000"/>
                        </a:solidFill>
                        <a:latin typeface="標楷體" pitchFamily="65" charset="-120"/>
                        <a:ea typeface="標楷體" pitchFamily="65" charset="-120"/>
                      </a:endParaRPr>
                    </a:p>
                  </a:txBody>
                  <a:tcPr marL="4724" marR="4724" marT="4724" marB="0" anchor="ctr">
                    <a:solidFill>
                      <a:srgbClr val="92D050"/>
                    </a:solidFill>
                  </a:tcPr>
                </a:tc>
              </a:tr>
              <a:tr h="189356">
                <a:tc rowSpan="9">
                  <a:txBody>
                    <a:bodyPr/>
                    <a:lstStyle/>
                    <a:p>
                      <a:pPr algn="ctr" fontAlgn="ctr"/>
                      <a:r>
                        <a:rPr lang="en-US" altLang="zh-TW" sz="1200" u="none" strike="noStrike" dirty="0">
                          <a:latin typeface="標楷體" pitchFamily="65" charset="-120"/>
                          <a:ea typeface="標楷體" pitchFamily="65" charset="-120"/>
                        </a:rPr>
                        <a:t>98</a:t>
                      </a: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謝宜蓁</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日本</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名古屋工業大學</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陳韻如</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創新所</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柏林藝術學院</a:t>
                      </a:r>
                      <a:r>
                        <a:rPr lang="en-US" altLang="zh-TW" sz="1200" u="none" strike="noStrike">
                          <a:latin typeface="標楷體" pitchFamily="65" charset="-120"/>
                          <a:ea typeface="標楷體" pitchFamily="65" charset="-120"/>
                        </a:rPr>
                        <a:t>(</a:t>
                      </a:r>
                      <a:r>
                        <a:rPr lang="zh-TW" altLang="en-US" sz="1200" u="none" strike="noStrike">
                          <a:latin typeface="標楷體" pitchFamily="65" charset="-120"/>
                          <a:ea typeface="標楷體" pitchFamily="65" charset="-120"/>
                        </a:rPr>
                        <a:t>設計系</a:t>
                      </a:r>
                      <a:r>
                        <a:rPr lang="en-US" altLang="zh-TW" sz="1200" u="none" strike="noStrike">
                          <a:latin typeface="標楷體" pitchFamily="65" charset="-120"/>
                          <a:ea typeface="標楷體" pitchFamily="65" charset="-120"/>
                        </a:rPr>
                        <a:t>)</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戴薇</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dirty="0" err="1">
                          <a:latin typeface="標楷體" pitchFamily="65" charset="-120"/>
                          <a:ea typeface="標楷體" pitchFamily="65" charset="-120"/>
                        </a:rPr>
                        <a:t>Fachhochschule</a:t>
                      </a:r>
                      <a:r>
                        <a:rPr lang="en-US" sz="1200" u="none" strike="noStrike" dirty="0">
                          <a:latin typeface="標楷體" pitchFamily="65" charset="-120"/>
                          <a:ea typeface="標楷體" pitchFamily="65" charset="-120"/>
                        </a:rPr>
                        <a:t> Trier</a:t>
                      </a:r>
                      <a:endParaRPr 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鐘凰郡</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建都所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中國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西南交通大學</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湯芸孟</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創新所</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柏林藝術學院</a:t>
                      </a:r>
                      <a:r>
                        <a:rPr lang="en-US" altLang="zh-TW" sz="1200" u="none" strike="noStrike">
                          <a:latin typeface="標楷體" pitchFamily="65" charset="-120"/>
                          <a:ea typeface="標楷體" pitchFamily="65" charset="-120"/>
                        </a:rPr>
                        <a:t>(</a:t>
                      </a:r>
                      <a:r>
                        <a:rPr lang="zh-TW" altLang="en-US" sz="1200" u="none" strike="noStrike">
                          <a:latin typeface="標楷體" pitchFamily="65" charset="-120"/>
                          <a:ea typeface="標楷體" pitchFamily="65" charset="-120"/>
                        </a:rPr>
                        <a:t>工設系</a:t>
                      </a:r>
                      <a:r>
                        <a:rPr lang="en-US" altLang="zh-TW" sz="1200" u="none" strike="noStrike">
                          <a:latin typeface="標楷體" pitchFamily="65" charset="-120"/>
                          <a:ea typeface="標楷體" pitchFamily="65" charset="-120"/>
                        </a:rPr>
                        <a:t>)</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張育萱</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創新所</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德國</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dirty="0" err="1">
                          <a:latin typeface="標楷體" pitchFamily="65" charset="-120"/>
                          <a:ea typeface="標楷體" pitchFamily="65" charset="-120"/>
                        </a:rPr>
                        <a:t>Fachhochschule</a:t>
                      </a:r>
                      <a:r>
                        <a:rPr lang="en-US" sz="1200" u="none" strike="noStrike" dirty="0">
                          <a:latin typeface="標楷體" pitchFamily="65" charset="-120"/>
                          <a:ea typeface="標楷體" pitchFamily="65" charset="-120"/>
                        </a:rPr>
                        <a:t> </a:t>
                      </a:r>
                      <a:r>
                        <a:rPr lang="en-US" sz="1200" u="none" strike="noStrike" dirty="0" smtClean="0">
                          <a:latin typeface="標楷體" pitchFamily="65" charset="-120"/>
                          <a:ea typeface="標楷體" pitchFamily="65" charset="-120"/>
                        </a:rPr>
                        <a:t>Trier</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沈承穎</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創設班</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dirty="0" err="1">
                          <a:latin typeface="標楷體" pitchFamily="65" charset="-120"/>
                          <a:ea typeface="標楷體" pitchFamily="65" charset="-120"/>
                        </a:rPr>
                        <a:t>Fachhochschule</a:t>
                      </a:r>
                      <a:r>
                        <a:rPr lang="en-US" sz="1200" u="none" strike="noStrike" dirty="0">
                          <a:latin typeface="標楷體" pitchFamily="65" charset="-120"/>
                          <a:ea typeface="標楷體" pitchFamily="65" charset="-120"/>
                        </a:rPr>
                        <a:t> </a:t>
                      </a:r>
                      <a:r>
                        <a:rPr lang="en-US" sz="1200" u="none" strike="noStrike" dirty="0" smtClean="0">
                          <a:latin typeface="標楷體" pitchFamily="65" charset="-120"/>
                          <a:ea typeface="標楷體" pitchFamily="65" charset="-120"/>
                        </a:rPr>
                        <a:t>Trier</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倪苑茹</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dirty="0" err="1">
                          <a:latin typeface="標楷體" pitchFamily="65" charset="-120"/>
                          <a:ea typeface="標楷體" pitchFamily="65" charset="-120"/>
                        </a:rPr>
                        <a:t>Fachhochschule</a:t>
                      </a:r>
                      <a:r>
                        <a:rPr lang="en-US" sz="1200" u="none" strike="noStrike" dirty="0">
                          <a:latin typeface="標楷體" pitchFamily="65" charset="-120"/>
                          <a:ea typeface="標楷體" pitchFamily="65" charset="-120"/>
                        </a:rPr>
                        <a:t> </a:t>
                      </a:r>
                      <a:r>
                        <a:rPr lang="en-US" sz="1200" u="none" strike="noStrike" dirty="0" smtClean="0">
                          <a:latin typeface="標楷體" pitchFamily="65" charset="-120"/>
                          <a:ea typeface="標楷體" pitchFamily="65" charset="-120"/>
                        </a:rPr>
                        <a:t>Trier</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張滋倪</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捷克科技大學</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rowSpan="11">
                  <a:txBody>
                    <a:bodyPr/>
                    <a:lstStyle/>
                    <a:p>
                      <a:pPr algn="ctr" fontAlgn="ctr"/>
                      <a:r>
                        <a:rPr lang="en-US" altLang="zh-TW" sz="1200" u="none" strike="noStrike">
                          <a:latin typeface="標楷體" pitchFamily="65" charset="-120"/>
                          <a:ea typeface="標楷體" pitchFamily="65" charset="-120"/>
                        </a:rPr>
                        <a:t>99</a:t>
                      </a:r>
                      <a:endParaRPr lang="en-US" altLang="zh-TW"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蘇修白</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捷克科技大學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林卉堯</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b="0" i="0" u="none" strike="noStrike" dirty="0" smtClean="0">
                          <a:solidFill>
                            <a:srgbClr val="000000"/>
                          </a:solidFill>
                          <a:latin typeface="標楷體" pitchFamily="65" charset="-120"/>
                          <a:ea typeface="標楷體" pitchFamily="65" charset="-120"/>
                        </a:rPr>
                        <a:t>互動所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rowSpan="2">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a:latin typeface="標楷體" pitchFamily="65" charset="-120"/>
                          <a:ea typeface="標楷體" pitchFamily="65" charset="-120"/>
                        </a:rPr>
                        <a:t>Fachhochschule Trier</a:t>
                      </a:r>
                      <a:endParaRPr 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吳亭瑩</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vMerge="1">
                  <a:txBody>
                    <a:bodyPr/>
                    <a:lstStyle/>
                    <a:p>
                      <a:endParaRPr lang="zh-TW" altLang="en-US"/>
                    </a:p>
                  </a:txBody>
                  <a:tcPr/>
                </a:tc>
                <a:tc>
                  <a:txBody>
                    <a:bodyPr/>
                    <a:lstStyle/>
                    <a:p>
                      <a:pPr algn="ctr" fontAlgn="t"/>
                      <a:r>
                        <a:rPr lang="en-US" sz="1200" u="none" strike="noStrike">
                          <a:latin typeface="標楷體" pitchFamily="65" charset="-120"/>
                          <a:ea typeface="標楷體" pitchFamily="65" charset="-120"/>
                        </a:rPr>
                        <a:t>Fachhochschule Trier</a:t>
                      </a:r>
                      <a:endParaRPr 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盧晴</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建築系</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中國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西南交通大學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90914">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張佑瑄</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創新所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英國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英國</a:t>
                      </a:r>
                      <a:r>
                        <a:rPr lang="en-US" sz="1200" u="none" strike="noStrike">
                          <a:latin typeface="標楷體" pitchFamily="65" charset="-120"/>
                          <a:ea typeface="標楷體" pitchFamily="65" charset="-120"/>
                        </a:rPr>
                        <a:t>Brunel University</a:t>
                      </a:r>
                      <a:endParaRPr 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黃文諭</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建築系</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rowSpan="3">
                  <a:txBody>
                    <a:bodyPr/>
                    <a:lstStyle/>
                    <a:p>
                      <a:pPr algn="ctr" fontAlgn="t"/>
                      <a:r>
                        <a:rPr lang="zh-TW" altLang="en-US" sz="1200" u="none" strike="noStrike" dirty="0">
                          <a:latin typeface="標楷體" pitchFamily="65" charset="-120"/>
                          <a:ea typeface="標楷體" pitchFamily="65" charset="-120"/>
                        </a:rPr>
                        <a:t>中國</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rowSpan="3">
                  <a:txBody>
                    <a:bodyPr/>
                    <a:lstStyle/>
                    <a:p>
                      <a:pPr algn="ctr" fontAlgn="t"/>
                      <a:r>
                        <a:rPr lang="zh-TW" altLang="en-US" sz="1200" u="none" strike="noStrike">
                          <a:latin typeface="標楷體" pitchFamily="65" charset="-120"/>
                          <a:ea typeface="標楷體" pitchFamily="65" charset="-120"/>
                        </a:rPr>
                        <a:t>西南交通大學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陳怡君</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建都所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vMerge="1">
                  <a:txBody>
                    <a:bodyPr/>
                    <a:lstStyle/>
                    <a:p>
                      <a:endParaRPr lang="zh-TW" altLang="en-US"/>
                    </a:p>
                  </a:txBody>
                  <a:tcPr/>
                </a:tc>
                <a:tc vMerge="1">
                  <a:txBody>
                    <a:bodyPr/>
                    <a:lstStyle/>
                    <a:p>
                      <a:endParaRPr lang="zh-TW" altLang="en-US"/>
                    </a:p>
                  </a:txBody>
                  <a:tcP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詹崴崴</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建都所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vMerge="1">
                  <a:txBody>
                    <a:bodyPr/>
                    <a:lstStyle/>
                    <a:p>
                      <a:endParaRPr lang="zh-TW" altLang="en-US"/>
                    </a:p>
                  </a:txBody>
                  <a:tcPr/>
                </a:tc>
                <a:tc vMerge="1">
                  <a:txBody>
                    <a:bodyPr/>
                    <a:lstStyle/>
                    <a:p>
                      <a:endParaRPr lang="zh-TW" altLang="en-US"/>
                    </a:p>
                  </a:txBody>
                  <a:tcPr/>
                </a:tc>
              </a:tr>
              <a:tr h="190914">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王家皓</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紐西蘭</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en-US" sz="1200" u="none" strike="noStrike">
                          <a:latin typeface="標楷體" pitchFamily="65" charset="-120"/>
                          <a:ea typeface="標楷體" pitchFamily="65" charset="-120"/>
                        </a:rPr>
                        <a:t>UNITEC</a:t>
                      </a:r>
                      <a:endParaRPr lang="en-US" sz="1200" b="0" i="0" u="none" strike="noStrike">
                        <a:solidFill>
                          <a:srgbClr val="000000"/>
                        </a:solidFill>
                        <a:latin typeface="標楷體" pitchFamily="65" charset="-120"/>
                        <a:ea typeface="標楷體" pitchFamily="65" charset="-120"/>
                      </a:endParaRPr>
                    </a:p>
                  </a:txBody>
                  <a:tcPr marL="4724" marR="4724" marT="4724" marB="0" anchor="ctr"/>
                </a:tc>
              </a:tr>
              <a:tr h="190914">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黃致禎</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捷克科技大學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90914">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蔡亞蓁</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捷克科技大學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rowSpan="5">
                  <a:txBody>
                    <a:bodyPr/>
                    <a:lstStyle/>
                    <a:p>
                      <a:pPr algn="ctr" fontAlgn="ctr"/>
                      <a:r>
                        <a:rPr lang="en-US" altLang="zh-TW" sz="1200" u="none" strike="noStrike">
                          <a:latin typeface="標楷體" pitchFamily="65" charset="-120"/>
                          <a:ea typeface="標楷體" pitchFamily="65" charset="-120"/>
                        </a:rPr>
                        <a:t>100</a:t>
                      </a:r>
                      <a:endParaRPr lang="en-US" altLang="zh-TW"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游佩榕</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捷克科技大學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a:latin typeface="標楷體" pitchFamily="65" charset="-120"/>
                          <a:ea typeface="標楷體" pitchFamily="65" charset="-120"/>
                        </a:rPr>
                        <a:t>陳怡靜</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dirty="0">
                          <a:latin typeface="標楷體" pitchFamily="65" charset="-120"/>
                          <a:ea typeface="標楷體" pitchFamily="65" charset="-120"/>
                        </a:rPr>
                        <a:t>創設班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solidFill>
                      <a:schemeClr val="accent6">
                        <a:lumMod val="40000"/>
                        <a:lumOff val="60000"/>
                      </a:schemeClr>
                    </a:solidFill>
                  </a:tcPr>
                </a:tc>
                <a:tc>
                  <a:txBody>
                    <a:bodyPr/>
                    <a:lstStyle/>
                    <a:p>
                      <a:pPr algn="ctr" fontAlgn="t"/>
                      <a:r>
                        <a:rPr lang="zh-TW" altLang="en-US" sz="1200" u="none" strike="noStrike">
                          <a:latin typeface="標楷體" pitchFamily="65" charset="-120"/>
                          <a:ea typeface="標楷體" pitchFamily="65" charset="-120"/>
                        </a:rPr>
                        <a:t>捷克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捷克科技大學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吳嫻君</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創新所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rowSpan="3">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rowSpan="3">
                  <a:txBody>
                    <a:bodyPr/>
                    <a:lstStyle/>
                    <a:p>
                      <a:pPr algn="ctr" fontAlgn="t"/>
                      <a:r>
                        <a:rPr lang="zh-TW" altLang="en-US" sz="1200" u="none" strike="noStrike">
                          <a:latin typeface="標楷體" pitchFamily="65" charset="-120"/>
                          <a:ea typeface="標楷體" pitchFamily="65" charset="-120"/>
                        </a:rPr>
                        <a:t>柏林藝術學院</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李尚翰</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工設系</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vMerge="1">
                  <a:txBody>
                    <a:bodyPr/>
                    <a:lstStyle/>
                    <a:p>
                      <a:endParaRPr lang="zh-TW" altLang="en-US"/>
                    </a:p>
                  </a:txBody>
                  <a:tcPr/>
                </a:tc>
                <a:tc vMerge="1">
                  <a:txBody>
                    <a:bodyPr/>
                    <a:lstStyle/>
                    <a:p>
                      <a:endParaRPr lang="zh-TW" altLang="en-US"/>
                    </a:p>
                  </a:txBody>
                  <a:tcP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黃郁純</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互動所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vMerge="1">
                  <a:txBody>
                    <a:bodyPr/>
                    <a:lstStyle/>
                    <a:p>
                      <a:endParaRPr lang="zh-TW" altLang="en-US"/>
                    </a:p>
                  </a:txBody>
                  <a:tcPr/>
                </a:tc>
                <a:tc vMerge="1">
                  <a:txBody>
                    <a:bodyPr/>
                    <a:lstStyle/>
                    <a:p>
                      <a:endParaRPr lang="zh-TW" altLang="en-US"/>
                    </a:p>
                  </a:txBody>
                  <a:tcPr/>
                </a:tc>
              </a:tr>
              <a:tr h="189356">
                <a:tc rowSpan="10">
                  <a:txBody>
                    <a:bodyPr/>
                    <a:lstStyle/>
                    <a:p>
                      <a:pPr algn="ctr" fontAlgn="ctr"/>
                      <a:r>
                        <a:rPr lang="en-US" altLang="zh-TW" sz="1200" u="none" strike="noStrike" dirty="0">
                          <a:latin typeface="標楷體" pitchFamily="65" charset="-120"/>
                          <a:ea typeface="標楷體" pitchFamily="65" charset="-120"/>
                        </a:rPr>
                        <a:t>101</a:t>
                      </a: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林育民</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dirty="0">
                          <a:latin typeface="標楷體" pitchFamily="65" charset="-120"/>
                          <a:ea typeface="標楷體" pitchFamily="65" charset="-120"/>
                        </a:rPr>
                        <a:t>建都所</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中國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algn="ctr" fontAlgn="t"/>
                      <a:r>
                        <a:rPr lang="zh-TW" altLang="en-US" sz="1200" u="none" strike="noStrike">
                          <a:latin typeface="標楷體" pitchFamily="65" charset="-120"/>
                          <a:ea typeface="標楷體" pitchFamily="65" charset="-120"/>
                        </a:rPr>
                        <a:t>天津大學</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黃久庭</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rowSpan="2">
                  <a:txBody>
                    <a:bodyPr/>
                    <a:lstStyle/>
                    <a:p>
                      <a:pPr algn="ctr" fontAlgn="t"/>
                      <a:r>
                        <a:rPr lang="zh-TW" altLang="en-US" sz="1200" u="none" strike="noStrike">
                          <a:latin typeface="標楷體" pitchFamily="65" charset="-120"/>
                          <a:ea typeface="標楷體" pitchFamily="65" charset="-120"/>
                        </a:rPr>
                        <a:t>工設系</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rowSpan="2">
                  <a:txBody>
                    <a:bodyPr/>
                    <a:lstStyle/>
                    <a:p>
                      <a:pPr algn="ctr" fontAlgn="t"/>
                      <a:r>
                        <a:rPr lang="zh-TW" altLang="en-US" sz="1200" u="none" strike="noStrike">
                          <a:latin typeface="標楷體" pitchFamily="65" charset="-120"/>
                          <a:ea typeface="標楷體" pitchFamily="65" charset="-120"/>
                        </a:rPr>
                        <a:t>德國</a:t>
                      </a:r>
                      <a:endParaRPr lang="zh-TW" altLang="en-US" sz="1200" b="0" i="0" u="none" strike="noStrike">
                        <a:solidFill>
                          <a:srgbClr val="000000"/>
                        </a:solidFill>
                        <a:latin typeface="標楷體" pitchFamily="65" charset="-120"/>
                        <a:ea typeface="標楷體" pitchFamily="65" charset="-120"/>
                      </a:endParaRPr>
                    </a:p>
                  </a:txBody>
                  <a:tcPr marL="4724" marR="4724" marT="4724" marB="0" anchor="ctr"/>
                </a:tc>
                <a:tc rowSpan="2">
                  <a:txBody>
                    <a:bodyPr/>
                    <a:lstStyle/>
                    <a:p>
                      <a:pPr algn="ctr" fontAlgn="t"/>
                      <a:r>
                        <a:rPr lang="en-US" sz="1200" u="none" strike="noStrike" dirty="0">
                          <a:latin typeface="標楷體" pitchFamily="65" charset="-120"/>
                          <a:ea typeface="標楷體" pitchFamily="65" charset="-120"/>
                        </a:rPr>
                        <a:t>FH Trier</a:t>
                      </a:r>
                      <a:endParaRPr lang="en-US" sz="1200" b="0" i="0" u="none" strike="noStrike" dirty="0">
                        <a:solidFill>
                          <a:srgbClr val="000000"/>
                        </a:solidFill>
                        <a:latin typeface="標楷體" pitchFamily="65" charset="-120"/>
                        <a:ea typeface="標楷體" pitchFamily="65" charset="-120"/>
                      </a:endParaRPr>
                    </a:p>
                  </a:txBody>
                  <a:tcPr marL="4724" marR="4724" marT="4724" marB="0" anchor="ctr"/>
                </a:tc>
              </a:tr>
              <a:tr h="189356">
                <a:tc vMerge="1">
                  <a:txBody>
                    <a:bodyPr/>
                    <a:lstStyle/>
                    <a:p>
                      <a:endParaRPr lang="zh-TW" altLang="en-US"/>
                    </a:p>
                  </a:txBody>
                  <a:tcPr/>
                </a:tc>
                <a:tc>
                  <a:txBody>
                    <a:bodyPr/>
                    <a:lstStyle/>
                    <a:p>
                      <a:pPr algn="ctr" fontAlgn="t"/>
                      <a:r>
                        <a:rPr lang="zh-TW" altLang="en-US" sz="1200" u="none" strike="noStrike" dirty="0">
                          <a:latin typeface="標楷體" pitchFamily="65" charset="-120"/>
                          <a:ea typeface="標楷體" pitchFamily="65" charset="-120"/>
                        </a:rPr>
                        <a:t>邱紹琦</a:t>
                      </a:r>
                      <a:endParaRPr lang="zh-TW" altLang="en-US" sz="1200" b="0" i="0" u="none" strike="noStrike" dirty="0">
                        <a:solidFill>
                          <a:srgbClr val="000000"/>
                        </a:solidFill>
                        <a:latin typeface="標楷體" pitchFamily="65" charset="-120"/>
                        <a:ea typeface="標楷體" pitchFamily="65" charset="-120"/>
                      </a:endParaRPr>
                    </a:p>
                  </a:txBody>
                  <a:tcPr marL="4724" marR="4724" marT="4724" marB="0" anchor="ct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194201">
                <a:tc vMerge="1">
                  <a:txBody>
                    <a:bodyPr/>
                    <a:lstStyle/>
                    <a:p>
                      <a:pPr algn="ctr" fontAlgn="ct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林卉</a:t>
                      </a:r>
                      <a:r>
                        <a:rPr lang="zh-TW" altLang="en-US" sz="1200" u="none" strike="noStrike" kern="1200" dirty="0" smtClean="0">
                          <a:solidFill>
                            <a:schemeClr val="dk1"/>
                          </a:solidFill>
                          <a:latin typeface="標楷體" pitchFamily="65" charset="-120"/>
                          <a:ea typeface="標楷體" pitchFamily="65" charset="-120"/>
                          <a:cs typeface="+mn-cs"/>
                        </a:rPr>
                        <a:t>堯</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smtClean="0">
                          <a:solidFill>
                            <a:schemeClr val="dk1"/>
                          </a:solidFill>
                          <a:latin typeface="標楷體" pitchFamily="65" charset="-120"/>
                          <a:ea typeface="標楷體" pitchFamily="65" charset="-120"/>
                          <a:cs typeface="+mn-cs"/>
                        </a:rPr>
                        <a:t>互動所</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德國</a:t>
                      </a: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波茨坦應用科學大學</a:t>
                      </a:r>
                    </a:p>
                  </a:txBody>
                  <a:tcPr marL="9525" marR="9525" marT="9525" marB="0" anchor="ctr"/>
                </a:tc>
              </a:tr>
              <a:tr h="194201">
                <a:tc vMerge="1">
                  <a:txBody>
                    <a:bodyPr/>
                    <a:lstStyle/>
                    <a:p>
                      <a:pPr algn="ctr" fontAlgn="ct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smtClean="0">
                          <a:solidFill>
                            <a:schemeClr val="dk1"/>
                          </a:solidFill>
                          <a:latin typeface="標楷體" pitchFamily="65" charset="-120"/>
                          <a:ea typeface="標楷體" pitchFamily="65" charset="-120"/>
                          <a:cs typeface="+mn-cs"/>
                        </a:rPr>
                        <a:t>蔡雅安</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建築</a:t>
                      </a:r>
                      <a:r>
                        <a:rPr lang="zh-TW" altLang="en-US" sz="1200" u="none" strike="noStrike" kern="1200" dirty="0" smtClean="0">
                          <a:solidFill>
                            <a:schemeClr val="dk1"/>
                          </a:solidFill>
                          <a:latin typeface="標楷體" pitchFamily="65" charset="-120"/>
                          <a:ea typeface="標楷體" pitchFamily="65" charset="-120"/>
                          <a:cs typeface="+mn-cs"/>
                        </a:rPr>
                        <a:t>系</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波蘭</a:t>
                      </a: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華沙科技大學</a:t>
                      </a:r>
                    </a:p>
                  </a:txBody>
                  <a:tcPr marL="9525" marR="9525" marT="9525" marB="0" anchor="ctr"/>
                </a:tc>
              </a:tr>
              <a:tr h="194201">
                <a:tc vMerge="1">
                  <a:txBody>
                    <a:bodyPr/>
                    <a:lstStyle/>
                    <a:p>
                      <a:pPr algn="ctr" fontAlgn="ct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smtClean="0">
                          <a:solidFill>
                            <a:schemeClr val="dk1"/>
                          </a:solidFill>
                          <a:latin typeface="標楷體" pitchFamily="65" charset="-120"/>
                          <a:ea typeface="標楷體" pitchFamily="65" charset="-120"/>
                          <a:cs typeface="+mn-cs"/>
                        </a:rPr>
                        <a:t>李怡靜</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工設</a:t>
                      </a:r>
                      <a:r>
                        <a:rPr lang="zh-TW" altLang="en-US" sz="1200" u="none" strike="noStrike" kern="1200" dirty="0" smtClean="0">
                          <a:solidFill>
                            <a:schemeClr val="dk1"/>
                          </a:solidFill>
                          <a:latin typeface="標楷體" pitchFamily="65" charset="-120"/>
                          <a:ea typeface="標楷體" pitchFamily="65" charset="-120"/>
                          <a:cs typeface="+mn-cs"/>
                        </a:rPr>
                        <a:t>系</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德國</a:t>
                      </a: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特萊爾專業技術學院</a:t>
                      </a:r>
                    </a:p>
                  </a:txBody>
                  <a:tcPr marL="9525" marR="9525" marT="9525" marB="0" anchor="ctr"/>
                </a:tc>
              </a:tr>
              <a:tr h="194201">
                <a:tc vMerge="1">
                  <a:txBody>
                    <a:bodyPr/>
                    <a:lstStyle/>
                    <a:p>
                      <a:pPr algn="ctr" fontAlgn="ctr"/>
                      <a:endParaRPr lang="en-US" altLang="zh-TW" sz="1200" b="0" i="0" u="none" strike="noStrike" dirty="0">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盧</a:t>
                      </a:r>
                      <a:r>
                        <a:rPr lang="zh-TW" altLang="en-US" sz="1200" u="none" strike="noStrike" kern="1200" dirty="0" smtClean="0">
                          <a:solidFill>
                            <a:schemeClr val="dk1"/>
                          </a:solidFill>
                          <a:latin typeface="標楷體" pitchFamily="65" charset="-120"/>
                          <a:ea typeface="標楷體" pitchFamily="65" charset="-120"/>
                          <a:cs typeface="+mn-cs"/>
                        </a:rPr>
                        <a:t>晴</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建築</a:t>
                      </a:r>
                      <a:r>
                        <a:rPr lang="zh-TW" altLang="en-US" sz="1200" u="none" strike="noStrike" kern="1200" dirty="0" smtClean="0">
                          <a:solidFill>
                            <a:schemeClr val="dk1"/>
                          </a:solidFill>
                          <a:latin typeface="標楷體" pitchFamily="65" charset="-120"/>
                          <a:ea typeface="標楷體" pitchFamily="65" charset="-120"/>
                          <a:cs typeface="+mn-cs"/>
                        </a:rPr>
                        <a:t>系</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愛爾蘭</a:t>
                      </a:r>
                    </a:p>
                  </a:txBody>
                  <a:tcPr marL="9525" marR="9525" marT="9525" marB="0" anchor="ctr"/>
                </a:tc>
                <a:tc>
                  <a:txBody>
                    <a:bodyPr/>
                    <a:lstStyle/>
                    <a:p>
                      <a:pPr marL="0" algn="ctr" defTabSz="914400" rtl="0" eaLnBrk="1" fontAlgn="t" latinLnBrk="0" hangingPunct="1"/>
                      <a:r>
                        <a:rPr lang="en-US" sz="1000" u="none" strike="noStrike" kern="1200" dirty="0">
                          <a:solidFill>
                            <a:schemeClr val="dk1"/>
                          </a:solidFill>
                          <a:latin typeface="標楷體" pitchFamily="65" charset="-120"/>
                          <a:ea typeface="標楷體" pitchFamily="65" charset="-120"/>
                          <a:cs typeface="+mn-cs"/>
                        </a:rPr>
                        <a:t>Institute of Technology, Sligo</a:t>
                      </a:r>
                    </a:p>
                  </a:txBody>
                  <a:tcPr marL="9525" marR="9525" marT="9525" marB="0" anchor="ctr"/>
                </a:tc>
              </a:tr>
              <a:tr h="194201">
                <a:tc vMerge="1">
                  <a:txBody>
                    <a:bodyPr/>
                    <a:lstStyle/>
                    <a:p>
                      <a:pPr algn="ctr" fontAlgn="ctr"/>
                      <a:endParaRPr lang="en-US" altLang="zh-TW"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許庭</a:t>
                      </a:r>
                      <a:r>
                        <a:rPr lang="zh-TW" altLang="en-US" sz="1200" u="none" strike="noStrike" kern="1200" dirty="0" smtClean="0">
                          <a:solidFill>
                            <a:schemeClr val="dk1"/>
                          </a:solidFill>
                          <a:latin typeface="標楷體" pitchFamily="65" charset="-120"/>
                          <a:ea typeface="標楷體" pitchFamily="65" charset="-120"/>
                          <a:cs typeface="+mn-cs"/>
                        </a:rPr>
                        <a:t>榕</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solidFill>
                      <a:schemeClr val="accent6">
                        <a:lumMod val="40000"/>
                        <a:lumOff val="60000"/>
                      </a:schemeClr>
                    </a:solidFill>
                  </a:tcPr>
                </a:tc>
                <a:tc>
                  <a:txBody>
                    <a:bodyPr/>
                    <a:lstStyle/>
                    <a:p>
                      <a:pPr marL="0" algn="ctr" defTabSz="914400" rtl="0" eaLnBrk="1" fontAlgn="t" latinLnBrk="0" hangingPunct="1"/>
                      <a:r>
                        <a:rPr lang="zh-TW" altLang="en-US" sz="1200" u="none" strike="noStrike" kern="1200" dirty="0" smtClean="0">
                          <a:solidFill>
                            <a:schemeClr val="dk1"/>
                          </a:solidFill>
                          <a:latin typeface="標楷體" pitchFamily="65" charset="-120"/>
                          <a:ea typeface="標楷體" pitchFamily="65" charset="-120"/>
                          <a:cs typeface="+mn-cs"/>
                        </a:rPr>
                        <a:t>創設班</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solidFill>
                      <a:schemeClr val="accent6">
                        <a:lumMod val="40000"/>
                        <a:lumOff val="60000"/>
                      </a:schemeClr>
                    </a:solidFill>
                  </a:tcP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愛爾蘭</a:t>
                      </a:r>
                    </a:p>
                  </a:txBody>
                  <a:tcPr marL="9525" marR="9525" marT="9525" marB="0" anchor="ctr"/>
                </a:tc>
                <a:tc>
                  <a:txBody>
                    <a:bodyPr/>
                    <a:lstStyle/>
                    <a:p>
                      <a:pPr marL="0" algn="ctr" defTabSz="914400" rtl="0" eaLnBrk="1" fontAlgn="t" latinLnBrk="0" hangingPunct="1"/>
                      <a:r>
                        <a:rPr lang="en-US" sz="1000" u="none" strike="noStrike" kern="1200" dirty="0">
                          <a:solidFill>
                            <a:schemeClr val="dk1"/>
                          </a:solidFill>
                          <a:latin typeface="標楷體" pitchFamily="65" charset="-120"/>
                          <a:ea typeface="標楷體" pitchFamily="65" charset="-120"/>
                          <a:cs typeface="+mn-cs"/>
                        </a:rPr>
                        <a:t>Institute of Technology, Sligo</a:t>
                      </a:r>
                    </a:p>
                  </a:txBody>
                  <a:tcPr marL="9525" marR="9525" marT="9525" marB="0" anchor="ctr"/>
                </a:tc>
              </a:tr>
              <a:tr h="194201">
                <a:tc vMerge="1">
                  <a:txBody>
                    <a:bodyPr/>
                    <a:lstStyle/>
                    <a:p>
                      <a:pPr algn="ctr" fontAlgn="ctr"/>
                      <a:endParaRPr lang="en-US" altLang="zh-TW"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何孟</a:t>
                      </a:r>
                      <a:r>
                        <a:rPr lang="zh-TW" altLang="en-US" sz="1200" u="none" strike="noStrike" kern="1200" dirty="0" smtClean="0">
                          <a:solidFill>
                            <a:schemeClr val="dk1"/>
                          </a:solidFill>
                          <a:latin typeface="標楷體" pitchFamily="65" charset="-120"/>
                          <a:ea typeface="標楷體" pitchFamily="65" charset="-120"/>
                          <a:cs typeface="+mn-cs"/>
                        </a:rPr>
                        <a:t>璉</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solidFill>
                      <a:schemeClr val="accent6">
                        <a:lumMod val="40000"/>
                        <a:lumOff val="60000"/>
                      </a:schemeClr>
                    </a:solidFill>
                  </a:tcPr>
                </a:tc>
                <a:tc>
                  <a:txBody>
                    <a:bodyPr/>
                    <a:lstStyle/>
                    <a:p>
                      <a:pPr marL="0" algn="ctr" defTabSz="914400" rtl="0" eaLnBrk="1" fontAlgn="t" latinLnBrk="0" hangingPunct="1"/>
                      <a:r>
                        <a:rPr lang="zh-TW" altLang="en-US" sz="1200" u="none" strike="noStrike" kern="1200" dirty="0" smtClean="0">
                          <a:solidFill>
                            <a:schemeClr val="dk1"/>
                          </a:solidFill>
                          <a:latin typeface="標楷體" pitchFamily="65" charset="-120"/>
                          <a:ea typeface="標楷體" pitchFamily="65" charset="-120"/>
                          <a:cs typeface="+mn-cs"/>
                        </a:rPr>
                        <a:t>創設班</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solidFill>
                      <a:schemeClr val="accent6">
                        <a:lumMod val="40000"/>
                        <a:lumOff val="60000"/>
                      </a:schemeClr>
                    </a:solidFill>
                  </a:tcP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愛爾蘭</a:t>
                      </a:r>
                    </a:p>
                  </a:txBody>
                  <a:tcPr marL="9525" marR="9525" marT="9525" marB="0" anchor="ctr"/>
                </a:tc>
                <a:tc>
                  <a:txBody>
                    <a:bodyPr/>
                    <a:lstStyle/>
                    <a:p>
                      <a:pPr marL="0" algn="ctr" defTabSz="914400" rtl="0" eaLnBrk="1" fontAlgn="t" latinLnBrk="0" hangingPunct="1"/>
                      <a:r>
                        <a:rPr lang="en-US" sz="1000" u="none" strike="noStrike" kern="1200" dirty="0">
                          <a:solidFill>
                            <a:schemeClr val="dk1"/>
                          </a:solidFill>
                          <a:latin typeface="標楷體" pitchFamily="65" charset="-120"/>
                          <a:ea typeface="標楷體" pitchFamily="65" charset="-120"/>
                          <a:cs typeface="+mn-cs"/>
                        </a:rPr>
                        <a:t>Institute of Technology, Sligo</a:t>
                      </a:r>
                    </a:p>
                  </a:txBody>
                  <a:tcPr marL="9525" marR="9525" marT="9525" marB="0" anchor="ctr"/>
                </a:tc>
              </a:tr>
              <a:tr h="194201">
                <a:tc vMerge="1">
                  <a:txBody>
                    <a:bodyPr/>
                    <a:lstStyle/>
                    <a:p>
                      <a:pPr algn="ctr" fontAlgn="ctr"/>
                      <a:endParaRPr lang="en-US" altLang="zh-TW" sz="1200" b="0" i="0" u="none" strike="noStrike">
                        <a:solidFill>
                          <a:srgbClr val="000000"/>
                        </a:solidFill>
                        <a:latin typeface="標楷體" pitchFamily="65" charset="-120"/>
                        <a:ea typeface="標楷體" pitchFamily="65" charset="-120"/>
                      </a:endParaRPr>
                    </a:p>
                  </a:txBody>
                  <a:tcPr marL="4724" marR="4724" marT="4724"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梁惠</a:t>
                      </a:r>
                      <a:r>
                        <a:rPr lang="zh-TW" altLang="en-US" sz="1200" u="none" strike="noStrike" kern="1200" dirty="0" smtClean="0">
                          <a:solidFill>
                            <a:schemeClr val="dk1"/>
                          </a:solidFill>
                          <a:latin typeface="標楷體" pitchFamily="65" charset="-120"/>
                          <a:ea typeface="標楷體" pitchFamily="65" charset="-120"/>
                          <a:cs typeface="+mn-cs"/>
                        </a:rPr>
                        <a:t>閔</a:t>
                      </a:r>
                      <a:endParaRPr lang="en-US" altLang="zh-TW"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建築</a:t>
                      </a:r>
                      <a:r>
                        <a:rPr lang="zh-TW" altLang="en-US" sz="1200" u="none" strike="noStrike" kern="1200" dirty="0" smtClean="0">
                          <a:solidFill>
                            <a:schemeClr val="dk1"/>
                          </a:solidFill>
                          <a:latin typeface="標楷體" pitchFamily="65" charset="-120"/>
                          <a:ea typeface="標楷體" pitchFamily="65" charset="-120"/>
                          <a:cs typeface="+mn-cs"/>
                        </a:rPr>
                        <a:t>系</a:t>
                      </a:r>
                      <a:endParaRPr lang="zh-TW" altLang="en-US" sz="1200" u="none" strike="noStrike" kern="1200" dirty="0">
                        <a:solidFill>
                          <a:schemeClr val="dk1"/>
                        </a:solidFill>
                        <a:latin typeface="標楷體" pitchFamily="65" charset="-120"/>
                        <a:ea typeface="標楷體" pitchFamily="65" charset="-120"/>
                        <a:cs typeface="+mn-cs"/>
                      </a:endParaRP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韓國</a:t>
                      </a:r>
                    </a:p>
                  </a:txBody>
                  <a:tcPr marL="9525" marR="9525" marT="9525" marB="0" anchor="ctr"/>
                </a:tc>
                <a:tc>
                  <a:txBody>
                    <a:bodyPr/>
                    <a:lstStyle/>
                    <a:p>
                      <a:pPr marL="0" algn="ctr" defTabSz="914400" rtl="0" eaLnBrk="1" fontAlgn="t" latinLnBrk="0" hangingPunct="1"/>
                      <a:r>
                        <a:rPr lang="zh-TW" altLang="en-US" sz="1200" u="none" strike="noStrike" kern="1200" dirty="0">
                          <a:solidFill>
                            <a:schemeClr val="dk1"/>
                          </a:solidFill>
                          <a:latin typeface="標楷體" pitchFamily="65" charset="-120"/>
                          <a:ea typeface="標楷體" pitchFamily="65" charset="-120"/>
                          <a:cs typeface="+mn-cs"/>
                        </a:rPr>
                        <a:t>韓國梨花女子大學</a:t>
                      </a:r>
                    </a:p>
                  </a:txBody>
                  <a:tcPr marL="9525" marR="9525" marT="9525" marB="0" anchor="ctr"/>
                </a:tc>
              </a:tr>
            </a:tbl>
          </a:graphicData>
        </a:graphic>
      </p:graphicFrame>
      <p:sp>
        <p:nvSpPr>
          <p:cNvPr id="10" name="文字方塊 9"/>
          <p:cNvSpPr txBox="1"/>
          <p:nvPr/>
        </p:nvSpPr>
        <p:spPr>
          <a:xfrm>
            <a:off x="395536" y="1196752"/>
            <a:ext cx="3960440" cy="2677656"/>
          </a:xfrm>
          <a:prstGeom prst="rect">
            <a:avLst/>
          </a:prstGeom>
          <a:noFill/>
        </p:spPr>
        <p:txBody>
          <a:bodyPr wrap="square" rtlCol="0">
            <a:spAutoFit/>
          </a:bodyPr>
          <a:lstStyle/>
          <a:p>
            <a:pPr>
              <a:buFont typeface="Arial" pitchFamily="34" charset="0"/>
              <a:buChar char="•"/>
            </a:pPr>
            <a:r>
              <a:rPr lang="en-US" altLang="zh-TW" sz="2400" dirty="0" smtClean="0">
                <a:latin typeface="標楷體" pitchFamily="65" charset="-120"/>
                <a:ea typeface="標楷體" pitchFamily="65" charset="-120"/>
              </a:rPr>
              <a:t>98~101</a:t>
            </a:r>
            <a:r>
              <a:rPr lang="zh-TW" altLang="en-US" sz="2400" dirty="0" smtClean="0">
                <a:latin typeface="標楷體" pitchFamily="65" charset="-120"/>
                <a:ea typeface="標楷體" pitchFamily="65" charset="-120"/>
              </a:rPr>
              <a:t>學年本院學生出國研習之交換學生共計</a:t>
            </a:r>
            <a:r>
              <a:rPr lang="en-US" altLang="zh-TW" sz="2400" dirty="0" smtClean="0">
                <a:solidFill>
                  <a:srgbClr val="FF0000"/>
                </a:solidFill>
                <a:latin typeface="標楷體" pitchFamily="65" charset="-120"/>
                <a:ea typeface="標楷體" pitchFamily="65" charset="-120"/>
              </a:rPr>
              <a:t>35</a:t>
            </a:r>
            <a:r>
              <a:rPr lang="zh-TW" altLang="en-US" sz="2400" dirty="0" smtClean="0">
                <a:solidFill>
                  <a:srgbClr val="FF0000"/>
                </a:solidFill>
                <a:latin typeface="標楷體" pitchFamily="65" charset="-120"/>
                <a:ea typeface="標楷體" pitchFamily="65" charset="-120"/>
              </a:rPr>
              <a:t>人</a:t>
            </a:r>
            <a:r>
              <a:rPr lang="zh-TW" altLang="en-US" sz="2400" dirty="0" smtClean="0">
                <a:latin typeface="標楷體" pitchFamily="65" charset="-120"/>
                <a:ea typeface="標楷體" pitchFamily="65" charset="-120"/>
              </a:rPr>
              <a:t>。</a:t>
            </a:r>
            <a:endParaRPr lang="en-US" altLang="zh-TW" sz="2400" dirty="0" smtClean="0">
              <a:latin typeface="標楷體" pitchFamily="65" charset="-120"/>
              <a:ea typeface="標楷體" pitchFamily="65" charset="-120"/>
            </a:endParaRPr>
          </a:p>
          <a:p>
            <a:pPr>
              <a:buFont typeface="Arial" pitchFamily="34" charset="0"/>
              <a:buChar char="•"/>
            </a:pPr>
            <a:endParaRPr lang="en-US" altLang="zh-TW" sz="2400" dirty="0" smtClean="0">
              <a:latin typeface="標楷體" pitchFamily="65" charset="-120"/>
              <a:ea typeface="標楷體" pitchFamily="65" charset="-120"/>
            </a:endParaRPr>
          </a:p>
          <a:p>
            <a:pPr>
              <a:buFont typeface="Arial" pitchFamily="34" charset="0"/>
              <a:buChar char="•"/>
            </a:pPr>
            <a:endParaRPr lang="en-US" altLang="zh-TW" sz="2400" dirty="0" smtClean="0">
              <a:latin typeface="標楷體" pitchFamily="65" charset="-120"/>
              <a:ea typeface="標楷體" pitchFamily="65" charset="-120"/>
            </a:endParaRPr>
          </a:p>
          <a:p>
            <a:pPr>
              <a:buFont typeface="Arial" pitchFamily="34" charset="0"/>
              <a:buChar char="•"/>
            </a:pPr>
            <a:r>
              <a:rPr lang="en-US" altLang="zh-TW" sz="2400" dirty="0" smtClean="0">
                <a:latin typeface="標楷體" pitchFamily="65" charset="-120"/>
                <a:ea typeface="標楷體" pitchFamily="65" charset="-120"/>
              </a:rPr>
              <a:t>98~101</a:t>
            </a:r>
            <a:r>
              <a:rPr lang="zh-TW" altLang="en-US" sz="2400" dirty="0" smtClean="0">
                <a:latin typeface="標楷體" pitchFamily="65" charset="-120"/>
                <a:ea typeface="標楷體" pitchFamily="65" charset="-120"/>
              </a:rPr>
              <a:t>學年獲「</a:t>
            </a:r>
            <a:r>
              <a:rPr lang="zh-TW" altLang="zh-TW" sz="2400" dirty="0" smtClean="0">
                <a:solidFill>
                  <a:srgbClr val="FF0000"/>
                </a:solidFill>
                <a:latin typeface="標楷體" pitchFamily="65" charset="-120"/>
                <a:ea typeface="標楷體" pitchFamily="65" charset="-120"/>
              </a:rPr>
              <a:t>教育部藝術與設計菁英海外培訓計畫</a:t>
            </a:r>
            <a:r>
              <a:rPr lang="zh-TW" altLang="en-US" sz="2400" dirty="0" smtClean="0">
                <a:latin typeface="標楷體" pitchFamily="65" charset="-120"/>
                <a:ea typeface="標楷體" pitchFamily="65" charset="-120"/>
              </a:rPr>
              <a:t>」共計</a:t>
            </a:r>
            <a:r>
              <a:rPr lang="en-US" altLang="zh-TW" sz="2400" dirty="0" smtClean="0">
                <a:solidFill>
                  <a:srgbClr val="FF0000"/>
                </a:solidFill>
                <a:latin typeface="標楷體" pitchFamily="65" charset="-120"/>
                <a:ea typeface="標楷體" pitchFamily="65" charset="-120"/>
              </a:rPr>
              <a:t>2</a:t>
            </a:r>
            <a:r>
              <a:rPr lang="zh-TW" altLang="en-US" sz="2400" dirty="0" smtClean="0">
                <a:solidFill>
                  <a:srgbClr val="FF0000"/>
                </a:solidFill>
                <a:latin typeface="標楷體" pitchFamily="65" charset="-120"/>
                <a:ea typeface="標楷體" pitchFamily="65" charset="-120"/>
              </a:rPr>
              <a:t>人</a:t>
            </a:r>
          </a:p>
        </p:txBody>
      </p:sp>
      <p:graphicFrame>
        <p:nvGraphicFramePr>
          <p:cNvPr id="12" name="表格 11"/>
          <p:cNvGraphicFramePr>
            <a:graphicFrameLocks noGrp="1"/>
          </p:cNvGraphicFramePr>
          <p:nvPr/>
        </p:nvGraphicFramePr>
        <p:xfrm>
          <a:off x="179512" y="4077072"/>
          <a:ext cx="4104458" cy="1083543"/>
        </p:xfrm>
        <a:graphic>
          <a:graphicData uri="http://schemas.openxmlformats.org/drawingml/2006/table">
            <a:tbl>
              <a:tblPr>
                <a:tableStyleId>{08FB837D-C827-4EFA-A057-4D05807E0F7C}</a:tableStyleId>
              </a:tblPr>
              <a:tblGrid>
                <a:gridCol w="594912"/>
                <a:gridCol w="594912"/>
                <a:gridCol w="594912"/>
                <a:gridCol w="766920"/>
                <a:gridCol w="1552802"/>
              </a:tblGrid>
              <a:tr h="230103">
                <a:tc>
                  <a:txBody>
                    <a:bodyPr/>
                    <a:lstStyle/>
                    <a:p>
                      <a:pPr algn="ctr">
                        <a:spcAft>
                          <a:spcPts val="0"/>
                        </a:spcAft>
                      </a:pPr>
                      <a:r>
                        <a:rPr lang="zh-TW" sz="1400" kern="100" dirty="0">
                          <a:latin typeface="標楷體" pitchFamily="65" charset="-120"/>
                          <a:ea typeface="標楷體" pitchFamily="65" charset="-120"/>
                        </a:rPr>
                        <a:t>學年度</a:t>
                      </a:r>
                      <a:endParaRPr lang="zh-TW" sz="1400" kern="100" dirty="0">
                        <a:solidFill>
                          <a:schemeClr val="bg1"/>
                        </a:solidFill>
                        <a:latin typeface="標楷體" pitchFamily="65" charset="-120"/>
                        <a:ea typeface="標楷體" pitchFamily="65" charset="-120"/>
                        <a:cs typeface="新細明體"/>
                      </a:endParaRPr>
                    </a:p>
                  </a:txBody>
                  <a:tcPr marL="16027" marR="16027" marT="0" marB="0" anchor="ctr">
                    <a:solidFill>
                      <a:schemeClr val="accent6">
                        <a:lumMod val="75000"/>
                      </a:schemeClr>
                    </a:solidFill>
                  </a:tcPr>
                </a:tc>
                <a:tc>
                  <a:txBody>
                    <a:bodyPr/>
                    <a:lstStyle/>
                    <a:p>
                      <a:pPr algn="ctr">
                        <a:spcAft>
                          <a:spcPts val="0"/>
                        </a:spcAft>
                      </a:pPr>
                      <a:r>
                        <a:rPr lang="zh-TW" altLang="en-US" sz="1400" kern="100" dirty="0" smtClean="0">
                          <a:latin typeface="標楷體" pitchFamily="65" charset="-120"/>
                          <a:ea typeface="標楷體" pitchFamily="65" charset="-120"/>
                        </a:rPr>
                        <a:t>系所</a:t>
                      </a:r>
                      <a:endParaRPr lang="zh-TW" sz="1400" kern="100" dirty="0">
                        <a:solidFill>
                          <a:schemeClr val="bg1"/>
                        </a:solidFill>
                        <a:latin typeface="標楷體" pitchFamily="65" charset="-120"/>
                        <a:ea typeface="標楷體" pitchFamily="65" charset="-120"/>
                        <a:cs typeface="新細明體"/>
                      </a:endParaRPr>
                    </a:p>
                  </a:txBody>
                  <a:tcPr marL="16027" marR="16027" marT="0" marB="0" anchor="ctr">
                    <a:solidFill>
                      <a:schemeClr val="accent6">
                        <a:lumMod val="75000"/>
                      </a:schemeClr>
                    </a:solidFill>
                  </a:tcPr>
                </a:tc>
                <a:tc>
                  <a:txBody>
                    <a:bodyPr/>
                    <a:lstStyle/>
                    <a:p>
                      <a:pPr algn="ctr">
                        <a:spcAft>
                          <a:spcPts val="0"/>
                        </a:spcAft>
                      </a:pPr>
                      <a:r>
                        <a:rPr lang="zh-TW" altLang="en-US" sz="1400" kern="100" dirty="0" smtClean="0">
                          <a:latin typeface="標楷體" pitchFamily="65" charset="-120"/>
                          <a:ea typeface="標楷體" pitchFamily="65" charset="-120"/>
                        </a:rPr>
                        <a:t>姓名</a:t>
                      </a:r>
                      <a:endParaRPr lang="zh-TW" sz="1400" kern="100" dirty="0">
                        <a:solidFill>
                          <a:schemeClr val="bg1"/>
                        </a:solidFill>
                        <a:latin typeface="標楷體" pitchFamily="65" charset="-120"/>
                        <a:ea typeface="標楷體" pitchFamily="65" charset="-120"/>
                        <a:cs typeface="新細明體"/>
                      </a:endParaRPr>
                    </a:p>
                  </a:txBody>
                  <a:tcPr marL="16027" marR="16027" marT="0" marB="0" anchor="ctr">
                    <a:solidFill>
                      <a:schemeClr val="accent6">
                        <a:lumMod val="75000"/>
                      </a:schemeClr>
                    </a:solidFill>
                  </a:tcPr>
                </a:tc>
                <a:tc>
                  <a:txBody>
                    <a:bodyPr/>
                    <a:lstStyle/>
                    <a:p>
                      <a:pPr algn="ctr">
                        <a:spcAft>
                          <a:spcPts val="0"/>
                        </a:spcAft>
                      </a:pPr>
                      <a:r>
                        <a:rPr lang="zh-TW" sz="1400" kern="100" dirty="0">
                          <a:latin typeface="標楷體" pitchFamily="65" charset="-120"/>
                          <a:ea typeface="標楷體" pitchFamily="65" charset="-120"/>
                        </a:rPr>
                        <a:t>留學國家</a:t>
                      </a:r>
                      <a:endParaRPr lang="zh-TW" sz="1400" kern="100" dirty="0">
                        <a:solidFill>
                          <a:schemeClr val="bg1"/>
                        </a:solidFill>
                        <a:latin typeface="標楷體" pitchFamily="65" charset="-120"/>
                        <a:ea typeface="標楷體" pitchFamily="65" charset="-120"/>
                        <a:cs typeface="新細明體"/>
                      </a:endParaRPr>
                    </a:p>
                  </a:txBody>
                  <a:tcPr marL="16027" marR="16027" marT="0" marB="0" anchor="ctr">
                    <a:solidFill>
                      <a:schemeClr val="accent6">
                        <a:lumMod val="75000"/>
                      </a:schemeClr>
                    </a:solidFill>
                  </a:tcPr>
                </a:tc>
                <a:tc>
                  <a:txBody>
                    <a:bodyPr/>
                    <a:lstStyle/>
                    <a:p>
                      <a:pPr algn="ctr">
                        <a:spcAft>
                          <a:spcPts val="0"/>
                        </a:spcAft>
                      </a:pPr>
                      <a:r>
                        <a:rPr lang="zh-TW" sz="1400" kern="100" dirty="0">
                          <a:latin typeface="標楷體" pitchFamily="65" charset="-120"/>
                          <a:ea typeface="標楷體" pitchFamily="65" charset="-120"/>
                        </a:rPr>
                        <a:t>學校</a:t>
                      </a:r>
                      <a:endParaRPr lang="zh-TW" sz="1400" kern="100" dirty="0">
                        <a:solidFill>
                          <a:schemeClr val="bg1"/>
                        </a:solidFill>
                        <a:latin typeface="標楷體" pitchFamily="65" charset="-120"/>
                        <a:ea typeface="標楷體" pitchFamily="65" charset="-120"/>
                        <a:cs typeface="新細明體"/>
                      </a:endParaRPr>
                    </a:p>
                  </a:txBody>
                  <a:tcPr marL="16027" marR="16027" marT="0" marB="0" anchor="ctr">
                    <a:solidFill>
                      <a:schemeClr val="accent6">
                        <a:lumMod val="75000"/>
                      </a:schemeClr>
                    </a:solidFill>
                  </a:tcPr>
                </a:tc>
              </a:tr>
              <a:tr h="230103">
                <a:tc>
                  <a:txBody>
                    <a:bodyPr/>
                    <a:lstStyle/>
                    <a:p>
                      <a:pPr algn="ctr">
                        <a:spcAft>
                          <a:spcPts val="0"/>
                        </a:spcAft>
                      </a:pPr>
                      <a:r>
                        <a:rPr lang="en-US" sz="1400" kern="100" dirty="0" smtClean="0">
                          <a:latin typeface="標楷體" pitchFamily="65" charset="-120"/>
                          <a:ea typeface="標楷體" pitchFamily="65" charset="-120"/>
                        </a:rPr>
                        <a:t>99</a:t>
                      </a:r>
                      <a:endParaRPr lang="zh-TW" sz="1400" kern="100" dirty="0">
                        <a:latin typeface="標楷體" pitchFamily="65" charset="-120"/>
                        <a:ea typeface="標楷體" pitchFamily="65" charset="-120"/>
                        <a:cs typeface="新細明體"/>
                      </a:endParaRPr>
                    </a:p>
                  </a:txBody>
                  <a:tcPr marL="16027" marR="1602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u="none" strike="noStrike" kern="1200" dirty="0" smtClean="0">
                          <a:latin typeface="標楷體" pitchFamily="65" charset="-120"/>
                          <a:ea typeface="標楷體" pitchFamily="65" charset="-120"/>
                        </a:rPr>
                        <a:t>互動所</a:t>
                      </a:r>
                      <a:endParaRPr lang="zh-TW" altLang="en-US" sz="1400" u="none" strike="noStrike" kern="1200" dirty="0" smtClean="0">
                        <a:solidFill>
                          <a:schemeClr val="dk1"/>
                        </a:solidFill>
                        <a:latin typeface="標楷體" pitchFamily="65" charset="-120"/>
                        <a:ea typeface="標楷體" pitchFamily="65" charset="-120"/>
                        <a:cs typeface="+mn-cs"/>
                      </a:endParaRPr>
                    </a:p>
                  </a:txBody>
                  <a:tcPr marL="16027" marR="16027" marT="0" marB="0" anchor="ctr"/>
                </a:tc>
                <a:tc>
                  <a:txBody>
                    <a:bodyPr/>
                    <a:lstStyle/>
                    <a:p>
                      <a:pPr algn="ctr">
                        <a:spcAft>
                          <a:spcPts val="0"/>
                        </a:spcAft>
                      </a:pPr>
                      <a:r>
                        <a:rPr lang="zh-TW" sz="1400" kern="100" dirty="0">
                          <a:latin typeface="標楷體" pitchFamily="65" charset="-120"/>
                          <a:ea typeface="標楷體" pitchFamily="65" charset="-120"/>
                        </a:rPr>
                        <a:t>蘇鏡澄</a:t>
                      </a:r>
                      <a:endParaRPr lang="zh-TW" sz="1400" kern="100" dirty="0">
                        <a:latin typeface="標楷體" pitchFamily="65" charset="-120"/>
                        <a:ea typeface="標楷體" pitchFamily="65" charset="-120"/>
                        <a:cs typeface="新細明體"/>
                      </a:endParaRPr>
                    </a:p>
                  </a:txBody>
                  <a:tcPr marL="16027" marR="16027" marT="0" marB="0" anchor="ctr"/>
                </a:tc>
                <a:tc>
                  <a:txBody>
                    <a:bodyPr/>
                    <a:lstStyle/>
                    <a:p>
                      <a:pPr algn="ctr">
                        <a:spcAft>
                          <a:spcPts val="0"/>
                        </a:spcAft>
                      </a:pPr>
                      <a:r>
                        <a:rPr lang="zh-TW" sz="1400" kern="100" dirty="0">
                          <a:latin typeface="標楷體" pitchFamily="65" charset="-120"/>
                          <a:ea typeface="標楷體" pitchFamily="65" charset="-120"/>
                        </a:rPr>
                        <a:t>美國</a:t>
                      </a:r>
                      <a:endParaRPr lang="zh-TW" sz="1400" kern="100" dirty="0">
                        <a:latin typeface="標楷體" pitchFamily="65" charset="-120"/>
                        <a:ea typeface="標楷體" pitchFamily="65" charset="-120"/>
                        <a:cs typeface="新細明體"/>
                      </a:endParaRPr>
                    </a:p>
                  </a:txBody>
                  <a:tcPr marL="16027" marR="16027" marT="0" marB="0" anchor="ctr"/>
                </a:tc>
                <a:tc>
                  <a:txBody>
                    <a:bodyPr/>
                    <a:lstStyle/>
                    <a:p>
                      <a:pPr algn="ctr">
                        <a:spcAft>
                          <a:spcPts val="0"/>
                        </a:spcAft>
                      </a:pPr>
                      <a:r>
                        <a:rPr lang="en-US" sz="1400" kern="100" dirty="0">
                          <a:latin typeface="標楷體" pitchFamily="65" charset="-120"/>
                          <a:ea typeface="標楷體" pitchFamily="65" charset="-120"/>
                        </a:rPr>
                        <a:t>Savannah College of Art and Design</a:t>
                      </a:r>
                      <a:endParaRPr lang="zh-TW" sz="1400" kern="100" dirty="0">
                        <a:latin typeface="標楷體" pitchFamily="65" charset="-120"/>
                        <a:ea typeface="標楷體" pitchFamily="65" charset="-120"/>
                        <a:cs typeface="新細明體"/>
                      </a:endParaRPr>
                    </a:p>
                  </a:txBody>
                  <a:tcPr marL="16027" marR="16027" marT="0" marB="0" anchor="ctr"/>
                </a:tc>
              </a:tr>
              <a:tr h="230103">
                <a:tc>
                  <a:txBody>
                    <a:bodyPr/>
                    <a:lstStyle/>
                    <a:p>
                      <a:pPr algn="ctr">
                        <a:spcAft>
                          <a:spcPts val="0"/>
                        </a:spcAft>
                      </a:pPr>
                      <a:r>
                        <a:rPr lang="en-US" sz="1400" kern="100" dirty="0" smtClean="0">
                          <a:latin typeface="標楷體" pitchFamily="65" charset="-120"/>
                          <a:ea typeface="標楷體" pitchFamily="65" charset="-120"/>
                        </a:rPr>
                        <a:t>100</a:t>
                      </a:r>
                      <a:endParaRPr lang="zh-TW" sz="1400" kern="100" dirty="0">
                        <a:latin typeface="標楷體" pitchFamily="65" charset="-120"/>
                        <a:ea typeface="標楷體" pitchFamily="65" charset="-120"/>
                        <a:cs typeface="新細明體"/>
                      </a:endParaRPr>
                    </a:p>
                  </a:txBody>
                  <a:tcPr marL="16027" marR="1602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u="none" strike="noStrike" kern="1200" dirty="0" smtClean="0">
                          <a:latin typeface="標楷體" pitchFamily="65" charset="-120"/>
                          <a:ea typeface="標楷體" pitchFamily="65" charset="-120"/>
                        </a:rPr>
                        <a:t>互動所</a:t>
                      </a:r>
                      <a:endParaRPr lang="zh-TW" altLang="en-US" sz="1400" u="none" strike="noStrike" kern="1200" dirty="0" smtClean="0">
                        <a:solidFill>
                          <a:schemeClr val="dk1"/>
                        </a:solidFill>
                        <a:latin typeface="標楷體" pitchFamily="65" charset="-120"/>
                        <a:ea typeface="標楷體" pitchFamily="65" charset="-120"/>
                        <a:cs typeface="+mn-cs"/>
                      </a:endParaRPr>
                    </a:p>
                  </a:txBody>
                  <a:tcPr marL="16027" marR="16027" marT="0" marB="0" anchor="ctr"/>
                </a:tc>
                <a:tc>
                  <a:txBody>
                    <a:bodyPr/>
                    <a:lstStyle/>
                    <a:p>
                      <a:pPr algn="ctr">
                        <a:spcAft>
                          <a:spcPts val="0"/>
                        </a:spcAft>
                      </a:pPr>
                      <a:r>
                        <a:rPr lang="zh-TW" sz="1400" kern="100" dirty="0">
                          <a:latin typeface="標楷體" pitchFamily="65" charset="-120"/>
                          <a:ea typeface="標楷體" pitchFamily="65" charset="-120"/>
                        </a:rPr>
                        <a:t>李京玲</a:t>
                      </a:r>
                      <a:endParaRPr lang="zh-TW" sz="1400" kern="100" dirty="0">
                        <a:latin typeface="標楷體" pitchFamily="65" charset="-120"/>
                        <a:ea typeface="標楷體" pitchFamily="65" charset="-120"/>
                        <a:cs typeface="新細明體"/>
                      </a:endParaRPr>
                    </a:p>
                  </a:txBody>
                  <a:tcPr marL="16027" marR="16027" marT="0" marB="0" anchor="ctr"/>
                </a:tc>
                <a:tc>
                  <a:txBody>
                    <a:bodyPr/>
                    <a:lstStyle/>
                    <a:p>
                      <a:pPr algn="ctr">
                        <a:spcAft>
                          <a:spcPts val="0"/>
                        </a:spcAft>
                      </a:pPr>
                      <a:r>
                        <a:rPr lang="zh-TW" sz="1400" kern="100">
                          <a:latin typeface="標楷體" pitchFamily="65" charset="-120"/>
                          <a:ea typeface="標楷體" pitchFamily="65" charset="-120"/>
                        </a:rPr>
                        <a:t>英國</a:t>
                      </a:r>
                      <a:endParaRPr lang="zh-TW" sz="1400" kern="100">
                        <a:latin typeface="標楷體" pitchFamily="65" charset="-120"/>
                        <a:ea typeface="標楷體" pitchFamily="65" charset="-120"/>
                        <a:cs typeface="新細明體"/>
                      </a:endParaRPr>
                    </a:p>
                  </a:txBody>
                  <a:tcPr marL="16027" marR="16027" marT="0" marB="0" anchor="ctr"/>
                </a:tc>
                <a:tc>
                  <a:txBody>
                    <a:bodyPr/>
                    <a:lstStyle/>
                    <a:p>
                      <a:pPr algn="ctr">
                        <a:spcAft>
                          <a:spcPts val="0"/>
                        </a:spcAft>
                      </a:pPr>
                      <a:r>
                        <a:rPr lang="en-US" sz="1400" kern="100" dirty="0">
                          <a:latin typeface="標楷體" pitchFamily="65" charset="-120"/>
                          <a:ea typeface="標楷體" pitchFamily="65" charset="-120"/>
                        </a:rPr>
                        <a:t>Royal College of Art</a:t>
                      </a:r>
                      <a:endParaRPr lang="zh-TW" sz="1400" kern="100" dirty="0">
                        <a:latin typeface="標楷體" pitchFamily="65" charset="-120"/>
                        <a:ea typeface="標楷體" pitchFamily="65" charset="-120"/>
                        <a:cs typeface="新細明體"/>
                      </a:endParaRPr>
                    </a:p>
                  </a:txBody>
                  <a:tcPr marL="16027" marR="16027" marT="0" marB="0" anchor="ctr"/>
                </a:tc>
              </a:tr>
            </a:tbl>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直線接點 7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3016" name="Line 2"/>
          <p:cNvSpPr>
            <a:spLocks noChangeShapeType="1"/>
          </p:cNvSpPr>
          <p:nvPr/>
        </p:nvSpPr>
        <p:spPr bwMode="invGray">
          <a:xfrm>
            <a:off x="490538" y="1071563"/>
            <a:ext cx="0" cy="0"/>
          </a:xfrm>
          <a:prstGeom prst="line">
            <a:avLst/>
          </a:prstGeom>
          <a:noFill/>
          <a:ln w="9525">
            <a:solidFill>
              <a:schemeClr val="tx1"/>
            </a:solidFill>
            <a:round/>
            <a:headEnd/>
            <a:tailEnd/>
          </a:ln>
        </p:spPr>
        <p:txBody>
          <a:bodyPr wrap="none" anchor="ctr"/>
          <a:lstStyle/>
          <a:p>
            <a:endParaRPr lang="zh-TW" altLang="en-US"/>
          </a:p>
        </p:txBody>
      </p:sp>
      <p:grpSp>
        <p:nvGrpSpPr>
          <p:cNvPr id="3" name="群組 74"/>
          <p:cNvGrpSpPr/>
          <p:nvPr/>
        </p:nvGrpSpPr>
        <p:grpSpPr>
          <a:xfrm>
            <a:off x="1650597" y="1071563"/>
            <a:ext cx="6102350" cy="5482993"/>
            <a:chOff x="1565275" y="798513"/>
            <a:chExt cx="6584950" cy="5916612"/>
          </a:xfrm>
        </p:grpSpPr>
        <p:sp>
          <p:nvSpPr>
            <p:cNvPr id="43009" name="Rectangle 1"/>
            <p:cNvSpPr>
              <a:spLocks noChangeArrowheads="1"/>
            </p:cNvSpPr>
            <p:nvPr/>
          </p:nvSpPr>
          <p:spPr bwMode="auto">
            <a:xfrm>
              <a:off x="3389313" y="2192338"/>
              <a:ext cx="3289300" cy="3044825"/>
            </a:xfrm>
            <a:prstGeom prst="rect">
              <a:avLst/>
            </a:prstGeom>
            <a:noFill/>
            <a:ln w="9525">
              <a:noFill/>
              <a:miter lim="800000"/>
              <a:headEnd/>
              <a:tailEnd/>
            </a:ln>
          </p:spPr>
          <p:txBody>
            <a:bodyPr wrap="none" anchor="ctr">
              <a:spAutoFit/>
            </a:bodyPr>
            <a:lstStyle/>
            <a:p>
              <a:r>
                <a:rPr lang="en-US" altLang="zh-TW">
                  <a:solidFill>
                    <a:srgbClr val="444444"/>
                  </a:solidFill>
                  <a:latin typeface="華康中圓體" pitchFamily="49" charset="-120"/>
                  <a:ea typeface="華康中圓體" pitchFamily="49" charset="-120"/>
                  <a:cs typeface="Times New Roman" pitchFamily="18" charset="0"/>
                </a:rPr>
                <a:t>1.</a:t>
              </a:r>
              <a:r>
                <a:rPr lang="zh-TW" altLang="en-US">
                  <a:solidFill>
                    <a:srgbClr val="444444"/>
                  </a:solidFill>
                  <a:latin typeface="華康中圓體" pitchFamily="49" charset="-120"/>
                  <a:ea typeface="華康中圓體" pitchFamily="49" charset="-120"/>
                  <a:cs typeface="Times New Roman" pitchFamily="18" charset="0"/>
                </a:rPr>
                <a:t>創意思維與多元思考</a:t>
              </a:r>
              <a:br>
                <a:rPr lang="zh-TW" altLang="en-US">
                  <a:solidFill>
                    <a:srgbClr val="444444"/>
                  </a:solidFill>
                  <a:latin typeface="華康中圓體" pitchFamily="49" charset="-120"/>
                  <a:ea typeface="華康中圓體" pitchFamily="49" charset="-120"/>
                  <a:cs typeface="Times New Roman" pitchFamily="18" charset="0"/>
                </a:rPr>
              </a:br>
              <a:r>
                <a:rPr lang="en-US" altLang="zh-TW">
                  <a:solidFill>
                    <a:srgbClr val="444444"/>
                  </a:solidFill>
                  <a:latin typeface="華康中圓體" pitchFamily="49" charset="-120"/>
                  <a:ea typeface="華康中圓體" pitchFamily="49" charset="-120"/>
                  <a:cs typeface="Times New Roman" pitchFamily="18" charset="0"/>
                </a:rPr>
                <a:t>2.</a:t>
              </a:r>
              <a:r>
                <a:rPr lang="zh-TW" altLang="en-US">
                  <a:solidFill>
                    <a:srgbClr val="444444"/>
                  </a:solidFill>
                  <a:latin typeface="華康中圓體" pitchFamily="49" charset="-120"/>
                  <a:ea typeface="華康中圓體" pitchFamily="49" charset="-120"/>
                  <a:cs typeface="Times New Roman" pitchFamily="18" charset="0"/>
                </a:rPr>
                <a:t>設計趨勢與宏觀視野</a:t>
              </a:r>
              <a:endParaRPr lang="zh-TW" altLang="en-US">
                <a:latin typeface="華康中圓體" pitchFamily="49" charset="-120"/>
                <a:ea typeface="華康中圓體" pitchFamily="49" charset="-120"/>
                <a:cs typeface="新細明體" charset="-120"/>
              </a:endParaRPr>
            </a:p>
            <a:p>
              <a:pPr eaLnBrk="0" hangingPunct="0"/>
              <a:r>
                <a:rPr lang="en-US" altLang="zh-TW">
                  <a:solidFill>
                    <a:srgbClr val="444444"/>
                  </a:solidFill>
                  <a:latin typeface="華康中圓體" pitchFamily="49" charset="-120"/>
                  <a:ea typeface="華康中圓體" pitchFamily="49" charset="-120"/>
                  <a:cs typeface="Times New Roman" pitchFamily="18" charset="0"/>
                </a:rPr>
                <a:t>3.</a:t>
              </a:r>
              <a:r>
                <a:rPr lang="zh-TW" altLang="en-US">
                  <a:solidFill>
                    <a:srgbClr val="444444"/>
                  </a:solidFill>
                  <a:latin typeface="華康中圓體" pitchFamily="49" charset="-120"/>
                  <a:ea typeface="華康中圓體" pitchFamily="49" charset="-120"/>
                  <a:cs typeface="Times New Roman" pitchFamily="18" charset="0"/>
                </a:rPr>
                <a:t>設計專業知識與運用</a:t>
              </a:r>
              <a:endParaRPr lang="zh-TW" altLang="en-US">
                <a:latin typeface="華康中圓體" pitchFamily="49" charset="-120"/>
                <a:ea typeface="華康中圓體" pitchFamily="49" charset="-120"/>
                <a:cs typeface="新細明體" charset="-120"/>
              </a:endParaRPr>
            </a:p>
            <a:p>
              <a:pPr eaLnBrk="0" hangingPunct="0"/>
              <a:r>
                <a:rPr lang="en-US" altLang="zh-TW">
                  <a:solidFill>
                    <a:srgbClr val="444444"/>
                  </a:solidFill>
                  <a:latin typeface="華康中圓體" pitchFamily="49" charset="-120"/>
                  <a:ea typeface="華康中圓體" pitchFamily="49" charset="-120"/>
                  <a:cs typeface="Times New Roman" pitchFamily="18" charset="0"/>
                </a:rPr>
                <a:t>4.</a:t>
              </a:r>
              <a:r>
                <a:rPr lang="zh-TW" altLang="en-US">
                  <a:solidFill>
                    <a:srgbClr val="444444"/>
                  </a:solidFill>
                  <a:latin typeface="華康中圓體" pitchFamily="49" charset="-120"/>
                  <a:ea typeface="華康中圓體" pitchFamily="49" charset="-120"/>
                  <a:cs typeface="Times New Roman" pitchFamily="18" charset="0"/>
                </a:rPr>
                <a:t>設計實務技能與應用</a:t>
              </a:r>
              <a:endParaRPr lang="zh-TW" altLang="en-US">
                <a:latin typeface="華康中圓體" pitchFamily="49" charset="-120"/>
                <a:ea typeface="華康中圓體" pitchFamily="49" charset="-120"/>
                <a:cs typeface="新細明體" charset="-120"/>
              </a:endParaRPr>
            </a:p>
            <a:p>
              <a:pPr eaLnBrk="0" hangingPunct="0"/>
              <a:r>
                <a:rPr lang="en-US" altLang="zh-TW">
                  <a:solidFill>
                    <a:srgbClr val="444444"/>
                  </a:solidFill>
                  <a:latin typeface="華康中圓體" pitchFamily="49" charset="-120"/>
                  <a:ea typeface="華康中圓體" pitchFamily="49" charset="-120"/>
                  <a:cs typeface="Times New Roman" pitchFamily="18" charset="0"/>
                </a:rPr>
                <a:t>5.</a:t>
              </a:r>
              <a:r>
                <a:rPr lang="zh-TW" altLang="en-US">
                  <a:solidFill>
                    <a:srgbClr val="444444"/>
                  </a:solidFill>
                  <a:latin typeface="華康中圓體" pitchFamily="49" charset="-120"/>
                  <a:ea typeface="華康中圓體" pitchFamily="49" charset="-120"/>
                  <a:cs typeface="Times New Roman" pitchFamily="18" charset="0"/>
                </a:rPr>
                <a:t>數位設計操作與應用</a:t>
              </a:r>
              <a:endParaRPr lang="zh-TW" altLang="en-US">
                <a:latin typeface="華康中圓體" pitchFamily="49" charset="-120"/>
                <a:ea typeface="華康中圓體" pitchFamily="49" charset="-120"/>
                <a:cs typeface="新細明體" charset="-120"/>
              </a:endParaRPr>
            </a:p>
            <a:p>
              <a:pPr eaLnBrk="0" hangingPunct="0"/>
              <a:r>
                <a:rPr lang="en-US" altLang="zh-TW">
                  <a:solidFill>
                    <a:srgbClr val="444444"/>
                  </a:solidFill>
                  <a:latin typeface="華康中圓體" pitchFamily="49" charset="-120"/>
                  <a:ea typeface="華康中圓體" pitchFamily="49" charset="-120"/>
                  <a:cs typeface="Times New Roman" pitchFamily="18" charset="0"/>
                </a:rPr>
                <a:t>6.</a:t>
              </a:r>
              <a:r>
                <a:rPr lang="zh-TW" altLang="en-US">
                  <a:solidFill>
                    <a:srgbClr val="444444"/>
                  </a:solidFill>
                  <a:latin typeface="華康中圓體" pitchFamily="49" charset="-120"/>
                  <a:ea typeface="華康中圓體" pitchFamily="49" charset="-120"/>
                  <a:cs typeface="Times New Roman" pitchFamily="18" charset="0"/>
                </a:rPr>
                <a:t>設計專案規劃與執行</a:t>
              </a:r>
              <a:br>
                <a:rPr lang="zh-TW" altLang="en-US">
                  <a:solidFill>
                    <a:srgbClr val="444444"/>
                  </a:solidFill>
                  <a:latin typeface="華康中圓體" pitchFamily="49" charset="-120"/>
                  <a:ea typeface="華康中圓體" pitchFamily="49" charset="-120"/>
                  <a:cs typeface="Times New Roman" pitchFamily="18" charset="0"/>
                </a:rPr>
              </a:br>
              <a:r>
                <a:rPr lang="en-US" altLang="zh-TW">
                  <a:solidFill>
                    <a:srgbClr val="444444"/>
                  </a:solidFill>
                  <a:latin typeface="華康中圓體" pitchFamily="49" charset="-120"/>
                  <a:ea typeface="華康中圓體" pitchFamily="49" charset="-120"/>
                  <a:cs typeface="Times New Roman" pitchFamily="18" charset="0"/>
                </a:rPr>
                <a:t>7.</a:t>
              </a:r>
              <a:r>
                <a:rPr lang="zh-TW" altLang="en-US">
                  <a:solidFill>
                    <a:srgbClr val="444444"/>
                  </a:solidFill>
                  <a:latin typeface="華康中圓體" pitchFamily="49" charset="-120"/>
                  <a:ea typeface="華康中圓體" pitchFamily="49" charset="-120"/>
                  <a:cs typeface="Times New Roman" pitchFamily="18" charset="0"/>
                </a:rPr>
                <a:t>協調溝通與團隊合作</a:t>
              </a:r>
              <a:br>
                <a:rPr lang="zh-TW" altLang="en-US">
                  <a:solidFill>
                    <a:srgbClr val="444444"/>
                  </a:solidFill>
                  <a:latin typeface="華康中圓體" pitchFamily="49" charset="-120"/>
                  <a:ea typeface="華康中圓體" pitchFamily="49" charset="-120"/>
                  <a:cs typeface="Times New Roman" pitchFamily="18" charset="0"/>
                </a:rPr>
              </a:br>
              <a:r>
                <a:rPr lang="en-US" altLang="zh-TW">
                  <a:solidFill>
                    <a:srgbClr val="444444"/>
                  </a:solidFill>
                  <a:latin typeface="華康中圓體" pitchFamily="49" charset="-120"/>
                  <a:ea typeface="華康中圓體" pitchFamily="49" charset="-120"/>
                  <a:cs typeface="Times New Roman" pitchFamily="18" charset="0"/>
                </a:rPr>
                <a:t>8.</a:t>
              </a:r>
              <a:r>
                <a:rPr lang="zh-TW" altLang="en-US">
                  <a:solidFill>
                    <a:srgbClr val="444444"/>
                  </a:solidFill>
                  <a:latin typeface="華康中圓體" pitchFamily="49" charset="-120"/>
                  <a:ea typeface="華康中圓體" pitchFamily="49" charset="-120"/>
                  <a:cs typeface="Times New Roman" pitchFamily="18" charset="0"/>
                </a:rPr>
                <a:t>自主學習與專業倫理</a:t>
              </a:r>
              <a:endParaRPr lang="zh-TW" altLang="en-US">
                <a:latin typeface="華康中圓體" pitchFamily="49" charset="-120"/>
                <a:ea typeface="華康中圓體" pitchFamily="49" charset="-120"/>
                <a:cs typeface="新細明體" charset="-120"/>
              </a:endParaRPr>
            </a:p>
          </p:txBody>
        </p:sp>
        <p:sp>
          <p:nvSpPr>
            <p:cNvPr id="43010" name="Oval 3"/>
            <p:cNvSpPr>
              <a:spLocks noChangeArrowheads="1"/>
            </p:cNvSpPr>
            <p:nvPr/>
          </p:nvSpPr>
          <p:spPr bwMode="gray">
            <a:xfrm>
              <a:off x="2403475" y="1633538"/>
              <a:ext cx="4938713" cy="4938712"/>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w="9525">
              <a:noFill/>
              <a:round/>
              <a:headEnd/>
              <a:tailEnd/>
            </a:ln>
          </p:spPr>
          <p:txBody>
            <a:bodyPr wrap="none" anchor="ctr"/>
            <a:lstStyle/>
            <a:p>
              <a:endParaRPr kumimoji="0" lang="zh-TW" altLang="en-US"/>
            </a:p>
          </p:txBody>
        </p:sp>
        <p:sp>
          <p:nvSpPr>
            <p:cNvPr id="43011" name="Oval 4"/>
            <p:cNvSpPr>
              <a:spLocks noChangeArrowheads="1"/>
            </p:cNvSpPr>
            <p:nvPr/>
          </p:nvSpPr>
          <p:spPr bwMode="gray">
            <a:xfrm>
              <a:off x="3054350" y="2265363"/>
              <a:ext cx="3629025" cy="3624262"/>
            </a:xfrm>
            <a:prstGeom prst="ellipse">
              <a:avLst/>
            </a:prstGeom>
            <a:gradFill rotWithShape="1">
              <a:gsLst>
                <a:gs pos="0">
                  <a:srgbClr val="A1A1A1"/>
                </a:gs>
                <a:gs pos="50000">
                  <a:srgbClr val="FFFFFF"/>
                </a:gs>
                <a:gs pos="100000">
                  <a:srgbClr val="A1A1A1"/>
                </a:gs>
              </a:gsLst>
              <a:lin ang="2700000" scaled="1"/>
            </a:gradFill>
            <a:ln w="9525">
              <a:noFill/>
              <a:round/>
              <a:headEnd/>
              <a:tailEnd/>
            </a:ln>
            <a:effectLst>
              <a:prstShdw prst="shdw17" dist="17961" dir="2700000">
                <a:srgbClr val="999999"/>
              </a:prstShdw>
            </a:effectLst>
          </p:spPr>
          <p:txBody>
            <a:bodyPr wrap="none" anchor="ctr"/>
            <a:lstStyle/>
            <a:p>
              <a:endParaRPr lang="en-US" altLang="zh-TW" dirty="0">
                <a:solidFill>
                  <a:srgbClr val="444444"/>
                </a:solidFill>
                <a:latin typeface="華康中圓體" pitchFamily="49" charset="-120"/>
                <a:ea typeface="華康中圓體" pitchFamily="49" charset="-120"/>
                <a:cs typeface="Times New Roman" pitchFamily="18" charset="0"/>
              </a:endParaRPr>
            </a:p>
            <a:p>
              <a:endParaRPr lang="en-US" altLang="zh-TW" dirty="0">
                <a:solidFill>
                  <a:srgbClr val="444444"/>
                </a:solidFill>
                <a:latin typeface="華康中圓體" pitchFamily="49" charset="-120"/>
                <a:ea typeface="華康中圓體" pitchFamily="49" charset="-120"/>
                <a:cs typeface="Times New Roman" pitchFamily="18" charset="0"/>
              </a:endParaRPr>
            </a:p>
          </p:txBody>
        </p:sp>
        <p:grpSp>
          <p:nvGrpSpPr>
            <p:cNvPr id="4" name="群組 141"/>
            <p:cNvGrpSpPr>
              <a:grpSpLocks/>
            </p:cNvGrpSpPr>
            <p:nvPr/>
          </p:nvGrpSpPr>
          <p:grpSpPr bwMode="auto">
            <a:xfrm>
              <a:off x="3995738" y="798513"/>
              <a:ext cx="1720850" cy="1701800"/>
              <a:chOff x="3771439" y="939539"/>
              <a:chExt cx="2153376" cy="2128239"/>
            </a:xfrm>
          </p:grpSpPr>
          <p:grpSp>
            <p:nvGrpSpPr>
              <p:cNvPr id="5" name="Group 9"/>
              <p:cNvGrpSpPr>
                <a:grpSpLocks/>
              </p:cNvGrpSpPr>
              <p:nvPr/>
            </p:nvGrpSpPr>
            <p:grpSpPr bwMode="auto">
              <a:xfrm>
                <a:off x="3771439" y="939539"/>
                <a:ext cx="2153376" cy="2128239"/>
                <a:chOff x="437" y="1700"/>
                <a:chExt cx="1110" cy="1096"/>
              </a:xfrm>
            </p:grpSpPr>
            <p:grpSp>
              <p:nvGrpSpPr>
                <p:cNvPr id="6" name="Group 10"/>
                <p:cNvGrpSpPr>
                  <a:grpSpLocks/>
                </p:cNvGrpSpPr>
                <p:nvPr/>
              </p:nvGrpSpPr>
              <p:grpSpPr bwMode="auto">
                <a:xfrm>
                  <a:off x="437" y="1700"/>
                  <a:ext cx="1110" cy="1096"/>
                  <a:chOff x="437" y="1700"/>
                  <a:chExt cx="1110" cy="1096"/>
                </a:xfrm>
              </p:grpSpPr>
              <p:sp>
                <p:nvSpPr>
                  <p:cNvPr id="43082" name="Oval 11"/>
                  <p:cNvSpPr>
                    <a:spLocks noChangeArrowheads="1"/>
                  </p:cNvSpPr>
                  <p:nvPr/>
                </p:nvSpPr>
                <p:spPr bwMode="gray">
                  <a:xfrm>
                    <a:off x="437" y="1700"/>
                    <a:ext cx="1110" cy="1096"/>
                  </a:xfrm>
                  <a:prstGeom prst="ellipse">
                    <a:avLst/>
                  </a:prstGeom>
                  <a:solidFill>
                    <a:srgbClr val="3333CC">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83" name="Oval 12"/>
                  <p:cNvSpPr>
                    <a:spLocks noChangeArrowheads="1"/>
                  </p:cNvSpPr>
                  <p:nvPr/>
                </p:nvSpPr>
                <p:spPr bwMode="gray">
                  <a:xfrm>
                    <a:off x="462" y="1725"/>
                    <a:ext cx="1062" cy="1048"/>
                  </a:xfrm>
                  <a:prstGeom prst="ellipse">
                    <a:avLst/>
                  </a:prstGeom>
                  <a:solidFill>
                    <a:schemeClr val="accent1">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nvGrpSpPr>
                <p:cNvPr id="7" name="Group 13"/>
                <p:cNvGrpSpPr>
                  <a:grpSpLocks/>
                </p:cNvGrpSpPr>
                <p:nvPr/>
              </p:nvGrpSpPr>
              <p:grpSpPr bwMode="auto">
                <a:xfrm>
                  <a:off x="486" y="1748"/>
                  <a:ext cx="1026" cy="1014"/>
                  <a:chOff x="437" y="1700"/>
                  <a:chExt cx="1110" cy="1096"/>
                </a:xfrm>
              </p:grpSpPr>
              <p:sp>
                <p:nvSpPr>
                  <p:cNvPr id="43080" name="Oval 14"/>
                  <p:cNvSpPr>
                    <a:spLocks noChangeArrowheads="1"/>
                  </p:cNvSpPr>
                  <p:nvPr/>
                </p:nvSpPr>
                <p:spPr bwMode="gray">
                  <a:xfrm>
                    <a:off x="437" y="1700"/>
                    <a:ext cx="1110" cy="1096"/>
                  </a:xfrm>
                  <a:prstGeom prst="ellipse">
                    <a:avLst/>
                  </a:prstGeom>
                  <a:solidFill>
                    <a:schemeClr val="accent1">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81" name="Oval 15"/>
                  <p:cNvSpPr>
                    <a:spLocks noChangeArrowheads="1"/>
                  </p:cNvSpPr>
                  <p:nvPr/>
                </p:nvSpPr>
                <p:spPr bwMode="gray">
                  <a:xfrm>
                    <a:off x="462" y="1725"/>
                    <a:ext cx="1062" cy="1048"/>
                  </a:xfrm>
                  <a:prstGeom prst="ellipse">
                    <a:avLst/>
                  </a:prstGeom>
                  <a:solidFill>
                    <a:srgbClr val="3333CC">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grpSp>
            <p:nvGrpSpPr>
              <p:cNvPr id="8" name="Group 30"/>
              <p:cNvGrpSpPr>
                <a:grpSpLocks/>
              </p:cNvGrpSpPr>
              <p:nvPr/>
            </p:nvGrpSpPr>
            <p:grpSpPr bwMode="auto">
              <a:xfrm>
                <a:off x="3869892" y="1006570"/>
                <a:ext cx="1935524" cy="1910388"/>
                <a:chOff x="708" y="2203"/>
                <a:chExt cx="751" cy="741"/>
              </a:xfrm>
            </p:grpSpPr>
            <p:sp>
              <p:nvSpPr>
                <p:cNvPr id="43076" name="Oval 31"/>
                <p:cNvSpPr>
                  <a:spLocks noChangeArrowheads="1"/>
                </p:cNvSpPr>
                <p:nvPr/>
              </p:nvSpPr>
              <p:spPr bwMode="gray">
                <a:xfrm>
                  <a:off x="728" y="2235"/>
                  <a:ext cx="716" cy="709"/>
                </a:xfrm>
                <a:prstGeom prst="ellipse">
                  <a:avLst/>
                </a:prstGeom>
                <a:solidFill>
                  <a:srgbClr val="00B050"/>
                </a:solidFill>
                <a:ln w="38100" algn="ctr">
                  <a:solidFill>
                    <a:srgbClr val="F8F8F8">
                      <a:alpha val="79999"/>
                    </a:srgbClr>
                  </a:solidFill>
                  <a:round/>
                  <a:headEnd/>
                  <a:tailEnd/>
                </a:ln>
              </p:spPr>
              <p:txBody>
                <a:bodyPr wrap="none" anchor="ctr"/>
                <a:lstStyle/>
                <a:p>
                  <a:endParaRPr kumimoji="0" lang="zh-TW" altLang="en-US" sz="1600">
                    <a:latin typeface="華康中圓體" pitchFamily="49" charset="-120"/>
                    <a:ea typeface="華康中圓體" pitchFamily="49" charset="-120"/>
                  </a:endParaRPr>
                </a:p>
              </p:txBody>
            </p:sp>
            <p:pic>
              <p:nvPicPr>
                <p:cNvPr id="43077" name="Picture 32"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43075" name="Rectangle 33"/>
              <p:cNvSpPr>
                <a:spLocks noChangeArrowheads="1"/>
              </p:cNvSpPr>
              <p:nvPr/>
            </p:nvSpPr>
            <p:spPr bwMode="gray">
              <a:xfrm>
                <a:off x="3907597" y="1630425"/>
                <a:ext cx="1914577" cy="731524"/>
              </a:xfrm>
              <a:prstGeom prst="rect">
                <a:avLst/>
              </a:prstGeom>
              <a:noFill/>
              <a:ln w="9525" algn="ctr">
                <a:noFill/>
                <a:miter lim="800000"/>
                <a:headEnd/>
                <a:tailEnd/>
              </a:ln>
            </p:spPr>
            <p:txBody>
              <a:bodyPr>
                <a:spAutoFit/>
              </a:bodyPr>
              <a:lstStyle/>
              <a:p>
                <a:pPr algn="ctr"/>
                <a:r>
                  <a:rPr kumimoji="0" lang="en-US" altLang="zh-TW" sz="1600" b="1">
                    <a:solidFill>
                      <a:srgbClr val="F8F8F8"/>
                    </a:solidFill>
                    <a:latin typeface="華康中圓體" pitchFamily="49" charset="-120"/>
                    <a:ea typeface="華康中圓體" pitchFamily="49" charset="-120"/>
                    <a:cs typeface="Arial" charset="0"/>
                  </a:rPr>
                  <a:t> </a:t>
                </a:r>
                <a:r>
                  <a:rPr kumimoji="0" lang="zh-TW" altLang="en-US" sz="1600" b="1">
                    <a:solidFill>
                      <a:srgbClr val="F8F8F8"/>
                    </a:solidFill>
                    <a:latin typeface="華康中圓體" pitchFamily="49" charset="-120"/>
                    <a:ea typeface="華康中圓體" pitchFamily="49" charset="-120"/>
                    <a:cs typeface="Arial" charset="0"/>
                  </a:rPr>
                  <a:t>永續環境</a:t>
                </a:r>
                <a:endParaRPr kumimoji="0" lang="en-US" altLang="zh-TW" sz="1600" b="1">
                  <a:solidFill>
                    <a:srgbClr val="F8F8F8"/>
                  </a:solidFill>
                  <a:latin typeface="華康中圓體" pitchFamily="49" charset="-120"/>
                  <a:ea typeface="華康中圓體" pitchFamily="49" charset="-120"/>
                  <a:cs typeface="Arial" charset="0"/>
                </a:endParaRPr>
              </a:p>
              <a:p>
                <a:pPr algn="ctr"/>
                <a:r>
                  <a:rPr kumimoji="0" lang="zh-TW" altLang="en-US" sz="1600" b="1">
                    <a:solidFill>
                      <a:srgbClr val="F8F8F8"/>
                    </a:solidFill>
                    <a:latin typeface="華康中圓體" pitchFamily="49" charset="-120"/>
                    <a:ea typeface="華康中圓體" pitchFamily="49" charset="-120"/>
                    <a:cs typeface="Arial" charset="0"/>
                  </a:rPr>
                  <a:t>設計</a:t>
                </a:r>
                <a:endParaRPr kumimoji="0" lang="en-US" altLang="zh-TW" sz="1600" b="1">
                  <a:solidFill>
                    <a:srgbClr val="F8F8F8"/>
                  </a:solidFill>
                  <a:latin typeface="華康中圓體" pitchFamily="49" charset="-120"/>
                  <a:ea typeface="華康中圓體" pitchFamily="49" charset="-120"/>
                  <a:cs typeface="Arial" charset="0"/>
                </a:endParaRPr>
              </a:p>
            </p:txBody>
          </p:sp>
        </p:grpSp>
        <p:grpSp>
          <p:nvGrpSpPr>
            <p:cNvPr id="9" name="群組 139"/>
            <p:cNvGrpSpPr>
              <a:grpSpLocks/>
            </p:cNvGrpSpPr>
            <p:nvPr/>
          </p:nvGrpSpPr>
          <p:grpSpPr bwMode="auto">
            <a:xfrm>
              <a:off x="1565275" y="2552700"/>
              <a:ext cx="1720850" cy="1701800"/>
              <a:chOff x="1911325" y="4110950"/>
              <a:chExt cx="2153376" cy="2128239"/>
            </a:xfrm>
          </p:grpSpPr>
          <p:grpSp>
            <p:nvGrpSpPr>
              <p:cNvPr id="10" name="Group 16"/>
              <p:cNvGrpSpPr>
                <a:grpSpLocks/>
              </p:cNvGrpSpPr>
              <p:nvPr/>
            </p:nvGrpSpPr>
            <p:grpSpPr bwMode="auto">
              <a:xfrm>
                <a:off x="1911325" y="4110950"/>
                <a:ext cx="2153376" cy="2128239"/>
                <a:chOff x="437" y="1700"/>
                <a:chExt cx="1110" cy="1096"/>
              </a:xfrm>
            </p:grpSpPr>
            <p:grpSp>
              <p:nvGrpSpPr>
                <p:cNvPr id="11" name="Group 17"/>
                <p:cNvGrpSpPr>
                  <a:grpSpLocks/>
                </p:cNvGrpSpPr>
                <p:nvPr/>
              </p:nvGrpSpPr>
              <p:grpSpPr bwMode="auto">
                <a:xfrm>
                  <a:off x="437" y="1700"/>
                  <a:ext cx="1110" cy="1096"/>
                  <a:chOff x="437" y="1700"/>
                  <a:chExt cx="1110" cy="1096"/>
                </a:xfrm>
              </p:grpSpPr>
              <p:sp>
                <p:nvSpPr>
                  <p:cNvPr id="43071" name="Oval 18"/>
                  <p:cNvSpPr>
                    <a:spLocks noChangeArrowheads="1"/>
                  </p:cNvSpPr>
                  <p:nvPr/>
                </p:nvSpPr>
                <p:spPr bwMode="gray">
                  <a:xfrm>
                    <a:off x="437" y="1700"/>
                    <a:ext cx="1110" cy="1096"/>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72" name="Oval 19"/>
                  <p:cNvSpPr>
                    <a:spLocks noChangeArrowheads="1"/>
                  </p:cNvSpPr>
                  <p:nvPr/>
                </p:nvSpPr>
                <p:spPr bwMode="gray">
                  <a:xfrm>
                    <a:off x="462" y="1725"/>
                    <a:ext cx="1062" cy="1048"/>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nvGrpSpPr>
                <p:cNvPr id="12" name="Group 20"/>
                <p:cNvGrpSpPr>
                  <a:grpSpLocks/>
                </p:cNvGrpSpPr>
                <p:nvPr/>
              </p:nvGrpSpPr>
              <p:grpSpPr bwMode="auto">
                <a:xfrm>
                  <a:off x="486" y="1748"/>
                  <a:ext cx="1026" cy="1014"/>
                  <a:chOff x="437" y="1700"/>
                  <a:chExt cx="1110" cy="1096"/>
                </a:xfrm>
              </p:grpSpPr>
              <p:sp>
                <p:nvSpPr>
                  <p:cNvPr id="43069" name="Oval 21"/>
                  <p:cNvSpPr>
                    <a:spLocks noChangeArrowheads="1"/>
                  </p:cNvSpPr>
                  <p:nvPr/>
                </p:nvSpPr>
                <p:spPr bwMode="gray">
                  <a:xfrm>
                    <a:off x="437" y="1700"/>
                    <a:ext cx="1110" cy="1096"/>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70" name="Oval 22"/>
                  <p:cNvSpPr>
                    <a:spLocks noChangeArrowheads="1"/>
                  </p:cNvSpPr>
                  <p:nvPr/>
                </p:nvSpPr>
                <p:spPr bwMode="gray">
                  <a:xfrm>
                    <a:off x="462" y="1725"/>
                    <a:ext cx="1062" cy="1048"/>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grpSp>
            <p:nvGrpSpPr>
              <p:cNvPr id="13" name="群組 138"/>
              <p:cNvGrpSpPr>
                <a:grpSpLocks/>
              </p:cNvGrpSpPr>
              <p:nvPr/>
            </p:nvGrpSpPr>
            <p:grpSpPr bwMode="auto">
              <a:xfrm>
                <a:off x="2005588" y="4192644"/>
                <a:ext cx="1935524" cy="1910388"/>
                <a:chOff x="2005588" y="4192644"/>
                <a:chExt cx="1935524" cy="1910388"/>
              </a:xfrm>
            </p:grpSpPr>
            <p:grpSp>
              <p:nvGrpSpPr>
                <p:cNvPr id="14" name="Group 34"/>
                <p:cNvGrpSpPr>
                  <a:grpSpLocks/>
                </p:cNvGrpSpPr>
                <p:nvPr/>
              </p:nvGrpSpPr>
              <p:grpSpPr bwMode="auto">
                <a:xfrm>
                  <a:off x="2005588" y="4192644"/>
                  <a:ext cx="1935524" cy="1910388"/>
                  <a:chOff x="708" y="2203"/>
                  <a:chExt cx="751" cy="741"/>
                </a:xfrm>
              </p:grpSpPr>
              <p:sp>
                <p:nvSpPr>
                  <p:cNvPr id="127" name="Oval 35"/>
                  <p:cNvSpPr>
                    <a:spLocks noChangeArrowheads="1"/>
                  </p:cNvSpPr>
                  <p:nvPr/>
                </p:nvSpPr>
                <p:spPr bwMode="gray">
                  <a:xfrm>
                    <a:off x="728" y="2235"/>
                    <a:ext cx="717" cy="708"/>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headEnd/>
                    <a:tailEnd/>
                  </a:ln>
                  <a:effectLst/>
                </p:spPr>
                <p:txBody>
                  <a:bodyPr wrap="none" anchor="ctr"/>
                  <a:lstStyle/>
                  <a:p>
                    <a:pPr>
                      <a:defRPr/>
                    </a:pPr>
                    <a:endParaRPr kumimoji="0" lang="zh-TW" altLang="en-US" sz="1600">
                      <a:latin typeface="華康中圓體" pitchFamily="49" charset="-120"/>
                      <a:ea typeface="華康中圓體" pitchFamily="49" charset="-120"/>
                    </a:endParaRPr>
                  </a:p>
                </p:txBody>
              </p:sp>
              <p:pic>
                <p:nvPicPr>
                  <p:cNvPr id="43066" name="Picture 36"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43064" name="Rectangle 37"/>
                <p:cNvSpPr>
                  <a:spLocks noChangeArrowheads="1"/>
                </p:cNvSpPr>
                <p:nvPr/>
              </p:nvSpPr>
              <p:spPr bwMode="gray">
                <a:xfrm>
                  <a:off x="2026535" y="4795553"/>
                  <a:ext cx="1914577" cy="731524"/>
                </a:xfrm>
                <a:prstGeom prst="rect">
                  <a:avLst/>
                </a:prstGeom>
                <a:noFill/>
                <a:ln w="9525" algn="ctr">
                  <a:noFill/>
                  <a:miter lim="800000"/>
                  <a:headEnd/>
                  <a:tailEnd/>
                </a:ln>
              </p:spPr>
              <p:txBody>
                <a:bodyPr>
                  <a:spAutoFit/>
                </a:bodyPr>
                <a:lstStyle/>
                <a:p>
                  <a:pPr algn="ctr"/>
                  <a:r>
                    <a:rPr kumimoji="0" lang="en-US" altLang="zh-TW" sz="1600" b="1">
                      <a:solidFill>
                        <a:srgbClr val="F8F8F8"/>
                      </a:solidFill>
                      <a:latin typeface="華康中圓體" pitchFamily="49" charset="-120"/>
                      <a:ea typeface="華康中圓體" pitchFamily="49" charset="-120"/>
                      <a:cs typeface="Arial" charset="0"/>
                    </a:rPr>
                    <a:t> </a:t>
                  </a:r>
                  <a:r>
                    <a:rPr kumimoji="0" lang="zh-TW" altLang="en-US" sz="1600" b="1">
                      <a:solidFill>
                        <a:srgbClr val="F8F8F8"/>
                      </a:solidFill>
                      <a:latin typeface="華康中圓體" pitchFamily="49" charset="-120"/>
                      <a:ea typeface="華康中圓體" pitchFamily="49" charset="-120"/>
                      <a:cs typeface="Arial" charset="0"/>
                    </a:rPr>
                    <a:t>工業與創新</a:t>
                  </a:r>
                  <a:endParaRPr kumimoji="0" lang="en-US" altLang="zh-TW" sz="1600" b="1">
                    <a:solidFill>
                      <a:srgbClr val="F8F8F8"/>
                    </a:solidFill>
                    <a:latin typeface="華康中圓體" pitchFamily="49" charset="-120"/>
                    <a:ea typeface="華康中圓體" pitchFamily="49" charset="-120"/>
                    <a:cs typeface="Arial" charset="0"/>
                  </a:endParaRPr>
                </a:p>
                <a:p>
                  <a:pPr algn="ctr"/>
                  <a:r>
                    <a:rPr kumimoji="0" lang="zh-TW" altLang="en-US" sz="1600" b="1">
                      <a:solidFill>
                        <a:srgbClr val="F8F8F8"/>
                      </a:solidFill>
                      <a:latin typeface="華康中圓體" pitchFamily="49" charset="-120"/>
                      <a:ea typeface="華康中圓體" pitchFamily="49" charset="-120"/>
                      <a:cs typeface="Arial" charset="0"/>
                    </a:rPr>
                    <a:t>設計</a:t>
                  </a:r>
                  <a:endParaRPr kumimoji="0" lang="en-US" altLang="zh-TW" sz="1600" b="1">
                    <a:solidFill>
                      <a:srgbClr val="F8F8F8"/>
                    </a:solidFill>
                    <a:latin typeface="華康中圓體" pitchFamily="49" charset="-120"/>
                    <a:ea typeface="華康中圓體" pitchFamily="49" charset="-120"/>
                    <a:cs typeface="Arial" charset="0"/>
                  </a:endParaRPr>
                </a:p>
              </p:txBody>
            </p:sp>
          </p:grpSp>
        </p:grpSp>
        <p:sp>
          <p:nvSpPr>
            <p:cNvPr id="43018" name="矩形 140"/>
            <p:cNvSpPr>
              <a:spLocks noChangeArrowheads="1"/>
            </p:cNvSpPr>
            <p:nvPr/>
          </p:nvSpPr>
          <p:spPr bwMode="auto">
            <a:xfrm>
              <a:off x="3603804" y="2463201"/>
              <a:ext cx="2717800" cy="2557300"/>
            </a:xfrm>
            <a:prstGeom prst="rect">
              <a:avLst/>
            </a:prstGeom>
            <a:noFill/>
            <a:ln w="9525">
              <a:noFill/>
              <a:miter lim="800000"/>
              <a:headEnd/>
              <a:tailEnd/>
            </a:ln>
          </p:spPr>
          <p:txBody>
            <a:bodyPr>
              <a:spAutoFit/>
            </a:bodyPr>
            <a:lstStyle/>
            <a:p>
              <a:pPr algn="ctr"/>
              <a:r>
                <a:rPr lang="zh-TW" altLang="en-US" sz="2000" u="sng" dirty="0" smtClean="0">
                  <a:latin typeface="華康中圓體" pitchFamily="49" charset="-120"/>
                  <a:ea typeface="華康中圓體" pitchFamily="49" charset="-120"/>
                  <a:cs typeface="Times New Roman" pitchFamily="18" charset="0"/>
                </a:rPr>
                <a:t>核心能力</a:t>
              </a:r>
              <a:endParaRPr lang="en-US" altLang="zh-TW" sz="2000" u="sng" dirty="0">
                <a:latin typeface="華康中圓體" pitchFamily="49" charset="-120"/>
                <a:ea typeface="華康中圓體" pitchFamily="49" charset="-120"/>
                <a:cs typeface="Times New Roman" pitchFamily="18" charset="0"/>
              </a:endParaRPr>
            </a:p>
            <a:p>
              <a:pPr algn="ctr">
                <a:spcBef>
                  <a:spcPts val="400"/>
                </a:spcBef>
              </a:pPr>
              <a:r>
                <a:rPr lang="zh-TW" altLang="en-US" dirty="0" smtClean="0">
                  <a:solidFill>
                    <a:srgbClr val="0070C0"/>
                  </a:solidFill>
                  <a:latin typeface="華康中圓體" pitchFamily="49" charset="-120"/>
                  <a:ea typeface="華康中圓體" pitchFamily="49" charset="-120"/>
                  <a:cs typeface="Times New Roman" pitchFamily="18" charset="0"/>
                </a:rPr>
                <a:t>多元整合、創意思維</a:t>
              </a:r>
              <a:endParaRPr lang="en-US" altLang="zh-TW" dirty="0">
                <a:solidFill>
                  <a:srgbClr val="0070C0"/>
                </a:solidFill>
                <a:latin typeface="華康中圓體" pitchFamily="49" charset="-120"/>
                <a:ea typeface="華康中圓體" pitchFamily="49" charset="-120"/>
                <a:cs typeface="Times New Roman" pitchFamily="18" charset="0"/>
              </a:endParaRPr>
            </a:p>
            <a:p>
              <a:pPr algn="ctr" eaLnBrk="0" hangingPunct="0">
                <a:spcBef>
                  <a:spcPts val="400"/>
                </a:spcBef>
              </a:pPr>
              <a:r>
                <a:rPr kumimoji="0" lang="zh-TW" altLang="en-US" dirty="0" smtClean="0">
                  <a:solidFill>
                    <a:srgbClr val="0070C0"/>
                  </a:solidFill>
                  <a:latin typeface="華康中圓體" pitchFamily="49" charset="-120"/>
                  <a:ea typeface="華康中圓體" pitchFamily="49" charset="-120"/>
                </a:rPr>
                <a:t>自主學習與專業倫理</a:t>
              </a:r>
            </a:p>
            <a:p>
              <a:pPr algn="ctr" eaLnBrk="0" hangingPunct="0">
                <a:spcBef>
                  <a:spcPts val="400"/>
                </a:spcBef>
              </a:pPr>
              <a:r>
                <a:rPr lang="zh-TW" altLang="en-US" dirty="0" smtClean="0">
                  <a:solidFill>
                    <a:srgbClr val="0070C0"/>
                  </a:solidFill>
                  <a:latin typeface="華康中圓體" pitchFamily="49" charset="-120"/>
                  <a:ea typeface="華康中圓體" pitchFamily="49" charset="-120"/>
                  <a:cs typeface="Times New Roman" pitchFamily="18" charset="0"/>
                </a:rPr>
                <a:t>設計素養與實務應用</a:t>
              </a:r>
              <a:endParaRPr lang="zh-TW" altLang="en-US" dirty="0">
                <a:solidFill>
                  <a:srgbClr val="0070C0"/>
                </a:solidFill>
                <a:latin typeface="華康中圓體" pitchFamily="49" charset="-120"/>
                <a:ea typeface="華康中圓體" pitchFamily="49" charset="-120"/>
                <a:cs typeface="新細明體" charset="-120"/>
              </a:endParaRPr>
            </a:p>
            <a:p>
              <a:pPr algn="ctr" eaLnBrk="0" hangingPunct="0">
                <a:spcBef>
                  <a:spcPts val="400"/>
                </a:spcBef>
              </a:pPr>
              <a:r>
                <a:rPr lang="zh-TW" altLang="en-US" dirty="0" smtClean="0">
                  <a:solidFill>
                    <a:srgbClr val="0070C0"/>
                  </a:solidFill>
                  <a:latin typeface="華康中圓體" pitchFamily="49" charset="-120"/>
                  <a:ea typeface="華康中圓體" pitchFamily="49" charset="-120"/>
                  <a:cs typeface="Times New Roman" pitchFamily="18" charset="0"/>
                </a:rPr>
                <a:t>數位科技與設計應用</a:t>
              </a:r>
              <a:endParaRPr lang="zh-TW" altLang="en-US" dirty="0">
                <a:solidFill>
                  <a:srgbClr val="0070C0"/>
                </a:solidFill>
                <a:latin typeface="華康中圓體" pitchFamily="49" charset="-120"/>
                <a:ea typeface="華康中圓體" pitchFamily="49" charset="-120"/>
                <a:cs typeface="新細明體" charset="-120"/>
              </a:endParaRPr>
            </a:p>
            <a:p>
              <a:pPr algn="ctr" eaLnBrk="0" hangingPunct="0">
                <a:spcBef>
                  <a:spcPts val="400"/>
                </a:spcBef>
              </a:pPr>
              <a:r>
                <a:rPr lang="zh-TW" altLang="en-US" dirty="0" smtClean="0">
                  <a:solidFill>
                    <a:srgbClr val="0070C0"/>
                  </a:solidFill>
                  <a:latin typeface="華康中圓體" pitchFamily="49" charset="-120"/>
                  <a:ea typeface="華康中圓體" pitchFamily="49" charset="-120"/>
                  <a:cs typeface="Times New Roman" pitchFamily="18" charset="0"/>
                </a:rPr>
                <a:t>專案開發規劃</a:t>
              </a:r>
              <a:r>
                <a:rPr lang="zh-TW" altLang="en-US" dirty="0">
                  <a:solidFill>
                    <a:srgbClr val="0070C0"/>
                  </a:solidFill>
                  <a:latin typeface="華康中圓體" pitchFamily="49" charset="-120"/>
                  <a:ea typeface="華康中圓體" pitchFamily="49" charset="-120"/>
                  <a:cs typeface="Times New Roman" pitchFamily="18" charset="0"/>
                </a:rPr>
                <a:t>與執行</a:t>
              </a:r>
              <a:endParaRPr lang="en-US" altLang="zh-TW" dirty="0">
                <a:solidFill>
                  <a:srgbClr val="0070C0"/>
                </a:solidFill>
                <a:latin typeface="華康中圓體" pitchFamily="49" charset="-120"/>
                <a:ea typeface="華康中圓體" pitchFamily="49" charset="-120"/>
                <a:cs typeface="Times New Roman" pitchFamily="18" charset="0"/>
              </a:endParaRPr>
            </a:p>
            <a:p>
              <a:pPr algn="ctr" eaLnBrk="0" hangingPunct="0">
                <a:spcBef>
                  <a:spcPts val="400"/>
                </a:spcBef>
              </a:pPr>
              <a:r>
                <a:rPr lang="zh-TW" altLang="en-US" dirty="0">
                  <a:solidFill>
                    <a:srgbClr val="0070C0"/>
                  </a:solidFill>
                  <a:latin typeface="華康中圓體" pitchFamily="49" charset="-120"/>
                  <a:ea typeface="華康中圓體" pitchFamily="49" charset="-120"/>
                  <a:cs typeface="Times New Roman" pitchFamily="18" charset="0"/>
                </a:rPr>
                <a:t>協調溝通與團隊</a:t>
              </a:r>
              <a:r>
                <a:rPr lang="zh-TW" altLang="en-US" dirty="0" smtClean="0">
                  <a:solidFill>
                    <a:srgbClr val="0070C0"/>
                  </a:solidFill>
                  <a:latin typeface="華康中圓體" pitchFamily="49" charset="-120"/>
                  <a:ea typeface="華康中圓體" pitchFamily="49" charset="-120"/>
                  <a:cs typeface="Times New Roman" pitchFamily="18" charset="0"/>
                </a:rPr>
                <a:t>合作</a:t>
              </a:r>
              <a:endParaRPr lang="en-US" altLang="zh-TW" dirty="0">
                <a:solidFill>
                  <a:srgbClr val="0070C0"/>
                </a:solidFill>
                <a:latin typeface="華康中圓體" pitchFamily="49" charset="-120"/>
                <a:ea typeface="華康中圓體" pitchFamily="49" charset="-120"/>
                <a:cs typeface="Times New Roman" pitchFamily="18" charset="0"/>
              </a:endParaRPr>
            </a:p>
          </p:txBody>
        </p:sp>
        <p:grpSp>
          <p:nvGrpSpPr>
            <p:cNvPr id="15" name="群組 142"/>
            <p:cNvGrpSpPr>
              <a:grpSpLocks/>
            </p:cNvGrpSpPr>
            <p:nvPr/>
          </p:nvGrpSpPr>
          <p:grpSpPr bwMode="auto">
            <a:xfrm>
              <a:off x="2493963" y="5013325"/>
              <a:ext cx="1720850" cy="1701800"/>
              <a:chOff x="6133400" y="4110950"/>
              <a:chExt cx="2153376" cy="2128239"/>
            </a:xfrm>
          </p:grpSpPr>
          <p:grpSp>
            <p:nvGrpSpPr>
              <p:cNvPr id="16" name="Group 23"/>
              <p:cNvGrpSpPr>
                <a:grpSpLocks/>
              </p:cNvGrpSpPr>
              <p:nvPr/>
            </p:nvGrpSpPr>
            <p:grpSpPr bwMode="auto">
              <a:xfrm>
                <a:off x="6133400" y="4110950"/>
                <a:ext cx="2153376" cy="2128239"/>
                <a:chOff x="437" y="1700"/>
                <a:chExt cx="1110" cy="1096"/>
              </a:xfrm>
            </p:grpSpPr>
            <p:grpSp>
              <p:nvGrpSpPr>
                <p:cNvPr id="17" name="Group 24"/>
                <p:cNvGrpSpPr>
                  <a:grpSpLocks/>
                </p:cNvGrpSpPr>
                <p:nvPr/>
              </p:nvGrpSpPr>
              <p:grpSpPr bwMode="auto">
                <a:xfrm>
                  <a:off x="437" y="1700"/>
                  <a:ext cx="1110" cy="1096"/>
                  <a:chOff x="437" y="1700"/>
                  <a:chExt cx="1110" cy="1096"/>
                </a:xfrm>
              </p:grpSpPr>
              <p:sp>
                <p:nvSpPr>
                  <p:cNvPr id="43059" name="Oval 25"/>
                  <p:cNvSpPr>
                    <a:spLocks noChangeArrowheads="1"/>
                  </p:cNvSpPr>
                  <p:nvPr/>
                </p:nvSpPr>
                <p:spPr bwMode="gray">
                  <a:xfrm>
                    <a:off x="437" y="1700"/>
                    <a:ext cx="1110" cy="1096"/>
                  </a:xfrm>
                  <a:prstGeom prst="ellipse">
                    <a:avLst/>
                  </a:prstGeom>
                  <a:solidFill>
                    <a:schemeClr val="hlink">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60" name="Oval 26"/>
                  <p:cNvSpPr>
                    <a:spLocks noChangeArrowheads="1"/>
                  </p:cNvSpPr>
                  <p:nvPr/>
                </p:nvSpPr>
                <p:spPr bwMode="gray">
                  <a:xfrm>
                    <a:off x="462" y="1725"/>
                    <a:ext cx="1062" cy="1048"/>
                  </a:xfrm>
                  <a:prstGeom prst="ellipse">
                    <a:avLst/>
                  </a:prstGeom>
                  <a:solidFill>
                    <a:srgbClr val="817E00">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nvGrpSpPr>
                <p:cNvPr id="18" name="Group 27"/>
                <p:cNvGrpSpPr>
                  <a:grpSpLocks/>
                </p:cNvGrpSpPr>
                <p:nvPr/>
              </p:nvGrpSpPr>
              <p:grpSpPr bwMode="auto">
                <a:xfrm>
                  <a:off x="486" y="1748"/>
                  <a:ext cx="1026" cy="1014"/>
                  <a:chOff x="437" y="1700"/>
                  <a:chExt cx="1110" cy="1096"/>
                </a:xfrm>
              </p:grpSpPr>
              <p:sp>
                <p:nvSpPr>
                  <p:cNvPr id="43057" name="Oval 28"/>
                  <p:cNvSpPr>
                    <a:spLocks noChangeArrowheads="1"/>
                  </p:cNvSpPr>
                  <p:nvPr/>
                </p:nvSpPr>
                <p:spPr bwMode="gray">
                  <a:xfrm>
                    <a:off x="437" y="1700"/>
                    <a:ext cx="1110" cy="1096"/>
                  </a:xfrm>
                  <a:prstGeom prst="ellipse">
                    <a:avLst/>
                  </a:prstGeom>
                  <a:solidFill>
                    <a:srgbClr val="817E00">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58" name="Oval 29"/>
                  <p:cNvSpPr>
                    <a:spLocks noChangeArrowheads="1"/>
                  </p:cNvSpPr>
                  <p:nvPr/>
                </p:nvSpPr>
                <p:spPr bwMode="gray">
                  <a:xfrm>
                    <a:off x="462" y="1725"/>
                    <a:ext cx="1062" cy="1048"/>
                  </a:xfrm>
                  <a:prstGeom prst="ellipse">
                    <a:avLst/>
                  </a:prstGeom>
                  <a:solidFill>
                    <a:srgbClr val="817E00">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grpSp>
            <p:nvGrpSpPr>
              <p:cNvPr id="19" name="Group 38"/>
              <p:cNvGrpSpPr>
                <a:grpSpLocks/>
              </p:cNvGrpSpPr>
              <p:nvPr/>
            </p:nvGrpSpPr>
            <p:grpSpPr bwMode="auto">
              <a:xfrm>
                <a:off x="6267463" y="4192644"/>
                <a:ext cx="1935524" cy="1910388"/>
                <a:chOff x="708" y="2203"/>
                <a:chExt cx="751" cy="741"/>
              </a:xfrm>
            </p:grpSpPr>
            <p:sp>
              <p:nvSpPr>
                <p:cNvPr id="43053" name="Oval 39"/>
                <p:cNvSpPr>
                  <a:spLocks noChangeArrowheads="1"/>
                </p:cNvSpPr>
                <p:nvPr/>
              </p:nvSpPr>
              <p:spPr bwMode="gray">
                <a:xfrm>
                  <a:off x="728" y="2235"/>
                  <a:ext cx="716" cy="709"/>
                </a:xfrm>
                <a:prstGeom prst="ellipse">
                  <a:avLst/>
                </a:prstGeom>
                <a:gradFill rotWithShape="1">
                  <a:gsLst>
                    <a:gs pos="0">
                      <a:srgbClr val="0099CC"/>
                    </a:gs>
                    <a:gs pos="100000">
                      <a:srgbClr val="003141"/>
                    </a:gs>
                  </a:gsLst>
                  <a:lin ang="5400000" scaled="1"/>
                </a:gradFill>
                <a:ln w="38100" algn="ctr">
                  <a:solidFill>
                    <a:srgbClr val="F8F8F8">
                      <a:alpha val="79999"/>
                    </a:srgbClr>
                  </a:solidFill>
                  <a:round/>
                  <a:headEnd/>
                  <a:tailEnd/>
                </a:ln>
              </p:spPr>
              <p:txBody>
                <a:bodyPr wrap="none" anchor="ctr"/>
                <a:lstStyle/>
                <a:p>
                  <a:endParaRPr kumimoji="0" lang="zh-TW" altLang="en-US" sz="1600">
                    <a:latin typeface="華康中圓體" pitchFamily="49" charset="-120"/>
                    <a:ea typeface="華康中圓體" pitchFamily="49" charset="-120"/>
                  </a:endParaRPr>
                </a:p>
              </p:txBody>
            </p:sp>
            <p:pic>
              <p:nvPicPr>
                <p:cNvPr id="43054" name="Picture 40"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grpSp>
            <p:nvGrpSpPr>
              <p:cNvPr id="20" name="Group 41"/>
              <p:cNvGrpSpPr>
                <a:grpSpLocks/>
              </p:cNvGrpSpPr>
              <p:nvPr/>
            </p:nvGrpSpPr>
            <p:grpSpPr bwMode="auto">
              <a:xfrm>
                <a:off x="6244421" y="4192644"/>
                <a:ext cx="1935524" cy="1910388"/>
                <a:chOff x="708" y="2203"/>
                <a:chExt cx="751" cy="741"/>
              </a:xfrm>
            </p:grpSpPr>
            <p:sp>
              <p:nvSpPr>
                <p:cNvPr id="148" name="Oval 42"/>
                <p:cNvSpPr>
                  <a:spLocks noChangeArrowheads="1"/>
                </p:cNvSpPr>
                <p:nvPr/>
              </p:nvSpPr>
              <p:spPr bwMode="gray">
                <a:xfrm>
                  <a:off x="728" y="2235"/>
                  <a:ext cx="716" cy="708"/>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headEnd/>
                  <a:tailEnd/>
                </a:ln>
                <a:effectLst/>
              </p:spPr>
              <p:txBody>
                <a:bodyPr wrap="none" anchor="ctr"/>
                <a:lstStyle/>
                <a:p>
                  <a:pPr>
                    <a:defRPr/>
                  </a:pPr>
                  <a:endParaRPr kumimoji="0" lang="zh-TW" altLang="en-US" sz="1600">
                    <a:latin typeface="華康中圓體" pitchFamily="49" charset="-120"/>
                    <a:ea typeface="華康中圓體" pitchFamily="49" charset="-120"/>
                  </a:endParaRPr>
                </a:p>
              </p:txBody>
            </p:sp>
            <p:pic>
              <p:nvPicPr>
                <p:cNvPr id="43052" name="Picture 43"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43050" name="Rectangle 44"/>
              <p:cNvSpPr>
                <a:spLocks noChangeArrowheads="1"/>
              </p:cNvSpPr>
              <p:nvPr/>
            </p:nvSpPr>
            <p:spPr bwMode="gray">
              <a:xfrm>
                <a:off x="6246515" y="4810215"/>
                <a:ext cx="1914577" cy="731524"/>
              </a:xfrm>
              <a:prstGeom prst="rect">
                <a:avLst/>
              </a:prstGeom>
              <a:noFill/>
              <a:ln w="9525" algn="ctr">
                <a:noFill/>
                <a:miter lim="800000"/>
                <a:headEnd/>
                <a:tailEnd/>
              </a:ln>
            </p:spPr>
            <p:txBody>
              <a:bodyPr>
                <a:spAutoFit/>
              </a:bodyPr>
              <a:lstStyle/>
              <a:p>
                <a:pPr algn="ctr"/>
                <a:r>
                  <a:rPr kumimoji="0" lang="en-US" altLang="zh-TW" sz="1600" b="1">
                    <a:solidFill>
                      <a:srgbClr val="F8F8F8"/>
                    </a:solidFill>
                    <a:latin typeface="華康中圓體" pitchFamily="49" charset="-120"/>
                    <a:ea typeface="華康中圓體" pitchFamily="49" charset="-120"/>
                    <a:cs typeface="Arial" charset="0"/>
                  </a:rPr>
                  <a:t> </a:t>
                </a:r>
                <a:r>
                  <a:rPr kumimoji="0" lang="zh-TW" altLang="en-US" sz="1600" b="1">
                    <a:solidFill>
                      <a:srgbClr val="F8F8F8"/>
                    </a:solidFill>
                    <a:latin typeface="華康中圓體" pitchFamily="49" charset="-120"/>
                    <a:ea typeface="華康中圓體" pitchFamily="49" charset="-120"/>
                    <a:cs typeface="Arial" charset="0"/>
                  </a:rPr>
                  <a:t>互動媒體</a:t>
                </a:r>
                <a:endParaRPr kumimoji="0" lang="en-US" altLang="zh-TW" sz="1600" b="1">
                  <a:solidFill>
                    <a:srgbClr val="F8F8F8"/>
                  </a:solidFill>
                  <a:latin typeface="華康中圓體" pitchFamily="49" charset="-120"/>
                  <a:ea typeface="華康中圓體" pitchFamily="49" charset="-120"/>
                  <a:cs typeface="Arial" charset="0"/>
                </a:endParaRPr>
              </a:p>
              <a:p>
                <a:pPr algn="ctr"/>
                <a:r>
                  <a:rPr kumimoji="0" lang="zh-TW" altLang="en-US" sz="1600" b="1">
                    <a:solidFill>
                      <a:srgbClr val="F8F8F8"/>
                    </a:solidFill>
                    <a:latin typeface="華康中圓體" pitchFamily="49" charset="-120"/>
                    <a:ea typeface="華康中圓體" pitchFamily="49" charset="-120"/>
                    <a:cs typeface="Arial" charset="0"/>
                  </a:rPr>
                  <a:t>設計</a:t>
                </a:r>
                <a:endParaRPr kumimoji="0" lang="en-US" altLang="zh-TW" sz="1600" b="1">
                  <a:solidFill>
                    <a:srgbClr val="F8F8F8"/>
                  </a:solidFill>
                  <a:latin typeface="華康中圓體" pitchFamily="49" charset="-120"/>
                  <a:ea typeface="華康中圓體" pitchFamily="49" charset="-120"/>
                  <a:cs typeface="Arial" charset="0"/>
                </a:endParaRPr>
              </a:p>
            </p:txBody>
          </p:sp>
        </p:grpSp>
        <p:grpSp>
          <p:nvGrpSpPr>
            <p:cNvPr id="21" name="群組 73"/>
            <p:cNvGrpSpPr>
              <a:grpSpLocks/>
            </p:cNvGrpSpPr>
            <p:nvPr/>
          </p:nvGrpSpPr>
          <p:grpSpPr bwMode="auto">
            <a:xfrm>
              <a:off x="6429375" y="2571750"/>
              <a:ext cx="1720850" cy="1701800"/>
              <a:chOff x="6500826" y="2571744"/>
              <a:chExt cx="1721392" cy="1701298"/>
            </a:xfrm>
          </p:grpSpPr>
          <p:grpSp>
            <p:nvGrpSpPr>
              <p:cNvPr id="22" name="Group 16"/>
              <p:cNvGrpSpPr>
                <a:grpSpLocks/>
              </p:cNvGrpSpPr>
              <p:nvPr/>
            </p:nvGrpSpPr>
            <p:grpSpPr bwMode="auto">
              <a:xfrm>
                <a:off x="6500826" y="2571744"/>
                <a:ext cx="1721392" cy="1701298"/>
                <a:chOff x="437" y="1700"/>
                <a:chExt cx="1110" cy="1096"/>
              </a:xfrm>
            </p:grpSpPr>
            <p:grpSp>
              <p:nvGrpSpPr>
                <p:cNvPr id="23" name="Group 17"/>
                <p:cNvGrpSpPr>
                  <a:grpSpLocks/>
                </p:cNvGrpSpPr>
                <p:nvPr/>
              </p:nvGrpSpPr>
              <p:grpSpPr bwMode="auto">
                <a:xfrm>
                  <a:off x="437" y="1700"/>
                  <a:ext cx="1110" cy="1096"/>
                  <a:chOff x="437" y="1700"/>
                  <a:chExt cx="1110" cy="1096"/>
                </a:xfrm>
              </p:grpSpPr>
              <p:sp>
                <p:nvSpPr>
                  <p:cNvPr id="43045" name="Oval 18"/>
                  <p:cNvSpPr>
                    <a:spLocks noChangeArrowheads="1"/>
                  </p:cNvSpPr>
                  <p:nvPr/>
                </p:nvSpPr>
                <p:spPr bwMode="gray">
                  <a:xfrm>
                    <a:off x="437" y="1700"/>
                    <a:ext cx="1110" cy="1096"/>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46" name="Oval 19"/>
                  <p:cNvSpPr>
                    <a:spLocks noChangeArrowheads="1"/>
                  </p:cNvSpPr>
                  <p:nvPr/>
                </p:nvSpPr>
                <p:spPr bwMode="gray">
                  <a:xfrm>
                    <a:off x="462" y="1725"/>
                    <a:ext cx="1062" cy="1048"/>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nvGrpSpPr>
                <p:cNvPr id="24" name="Group 20"/>
                <p:cNvGrpSpPr>
                  <a:grpSpLocks/>
                </p:cNvGrpSpPr>
                <p:nvPr/>
              </p:nvGrpSpPr>
              <p:grpSpPr bwMode="auto">
                <a:xfrm>
                  <a:off x="486" y="1748"/>
                  <a:ext cx="1026" cy="1014"/>
                  <a:chOff x="437" y="1700"/>
                  <a:chExt cx="1110" cy="1096"/>
                </a:xfrm>
              </p:grpSpPr>
              <p:sp>
                <p:nvSpPr>
                  <p:cNvPr id="167" name="Oval 21"/>
                  <p:cNvSpPr>
                    <a:spLocks noChangeArrowheads="1"/>
                  </p:cNvSpPr>
                  <p:nvPr/>
                </p:nvSpPr>
                <p:spPr bwMode="gray">
                  <a:xfrm>
                    <a:off x="437" y="1700"/>
                    <a:ext cx="1110" cy="1096"/>
                  </a:xfrm>
                  <a:prstGeom prst="ellipse">
                    <a:avLst/>
                  </a:prstGeom>
                  <a:solidFill>
                    <a:schemeClr val="accent2">
                      <a:alpha val="10196"/>
                    </a:schemeClr>
                  </a:solidFill>
                  <a:ln w="57150">
                    <a:noFill/>
                    <a:round/>
                    <a:headEnd/>
                    <a:tailEnd/>
                  </a:ln>
                  <a:effectLst>
                    <a:glow rad="101600">
                      <a:srgbClr val="CC99FF">
                        <a:alpha val="60000"/>
                      </a:srgbClr>
                    </a:glow>
                  </a:effectLst>
                </p:spPr>
                <p:txBody>
                  <a:bodyPr wrap="none" anchor="ctr"/>
                  <a:lstStyle/>
                  <a:p>
                    <a:pPr>
                      <a:defRPr/>
                    </a:pPr>
                    <a:endParaRPr kumimoji="0" lang="zh-TW" altLang="en-US" sz="1600">
                      <a:latin typeface="華康中圓體" pitchFamily="49" charset="-120"/>
                      <a:ea typeface="華康中圓體" pitchFamily="49" charset="-120"/>
                    </a:endParaRPr>
                  </a:p>
                </p:txBody>
              </p:sp>
              <p:sp>
                <p:nvSpPr>
                  <p:cNvPr id="43044" name="Oval 22"/>
                  <p:cNvSpPr>
                    <a:spLocks noChangeArrowheads="1"/>
                  </p:cNvSpPr>
                  <p:nvPr/>
                </p:nvSpPr>
                <p:spPr bwMode="gray">
                  <a:xfrm>
                    <a:off x="462" y="1725"/>
                    <a:ext cx="1062" cy="1048"/>
                  </a:xfrm>
                  <a:prstGeom prst="ellipse">
                    <a:avLst/>
                  </a:prstGeom>
                  <a:solidFill>
                    <a:schemeClr val="accent2">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grpSp>
            <p:nvGrpSpPr>
              <p:cNvPr id="25" name="群組 138"/>
              <p:cNvGrpSpPr>
                <a:grpSpLocks/>
              </p:cNvGrpSpPr>
              <p:nvPr/>
            </p:nvGrpSpPr>
            <p:grpSpPr bwMode="auto">
              <a:xfrm>
                <a:off x="6576179" y="2637050"/>
                <a:ext cx="1547243" cy="1527150"/>
                <a:chOff x="2005588" y="4192644"/>
                <a:chExt cx="1935524" cy="1910388"/>
              </a:xfrm>
            </p:grpSpPr>
            <p:grpSp>
              <p:nvGrpSpPr>
                <p:cNvPr id="26" name="Group 34"/>
                <p:cNvGrpSpPr>
                  <a:grpSpLocks/>
                </p:cNvGrpSpPr>
                <p:nvPr/>
              </p:nvGrpSpPr>
              <p:grpSpPr bwMode="auto">
                <a:xfrm>
                  <a:off x="2005588" y="4192644"/>
                  <a:ext cx="1935524" cy="1910388"/>
                  <a:chOff x="708" y="2203"/>
                  <a:chExt cx="751" cy="741"/>
                </a:xfrm>
              </p:grpSpPr>
              <p:sp>
                <p:nvSpPr>
                  <p:cNvPr id="43037" name="Oval 35"/>
                  <p:cNvSpPr>
                    <a:spLocks noChangeArrowheads="1"/>
                  </p:cNvSpPr>
                  <p:nvPr/>
                </p:nvSpPr>
                <p:spPr bwMode="gray">
                  <a:xfrm>
                    <a:off x="728" y="2235"/>
                    <a:ext cx="716" cy="709"/>
                  </a:xfrm>
                  <a:prstGeom prst="ellipse">
                    <a:avLst/>
                  </a:prstGeom>
                  <a:solidFill>
                    <a:srgbClr val="7030A0"/>
                  </a:solidFill>
                  <a:ln w="38100" algn="ctr">
                    <a:solidFill>
                      <a:srgbClr val="F8F8F8">
                        <a:alpha val="79999"/>
                      </a:srgbClr>
                    </a:solidFill>
                    <a:round/>
                    <a:headEnd/>
                    <a:tailEnd/>
                  </a:ln>
                </p:spPr>
                <p:txBody>
                  <a:bodyPr wrap="none" anchor="ctr"/>
                  <a:lstStyle/>
                  <a:p>
                    <a:endParaRPr kumimoji="0" lang="zh-TW" altLang="en-US" sz="1600">
                      <a:latin typeface="華康中圓體" pitchFamily="49" charset="-120"/>
                      <a:ea typeface="華康中圓體" pitchFamily="49" charset="-120"/>
                    </a:endParaRPr>
                  </a:p>
                </p:txBody>
              </p:sp>
              <p:pic>
                <p:nvPicPr>
                  <p:cNvPr id="43038" name="Picture 36"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43036" name="Rectangle 37"/>
                <p:cNvSpPr>
                  <a:spLocks noChangeArrowheads="1"/>
                </p:cNvSpPr>
                <p:nvPr/>
              </p:nvSpPr>
              <p:spPr bwMode="gray">
                <a:xfrm>
                  <a:off x="2026535" y="4830217"/>
                  <a:ext cx="1914577" cy="731524"/>
                </a:xfrm>
                <a:prstGeom prst="rect">
                  <a:avLst/>
                </a:prstGeom>
                <a:noFill/>
                <a:ln w="9525" algn="ctr">
                  <a:noFill/>
                  <a:miter lim="800000"/>
                  <a:headEnd/>
                  <a:tailEnd/>
                </a:ln>
              </p:spPr>
              <p:txBody>
                <a:bodyPr>
                  <a:spAutoFit/>
                </a:bodyPr>
                <a:lstStyle/>
                <a:p>
                  <a:pPr algn="ctr"/>
                  <a:r>
                    <a:rPr kumimoji="0" lang="zh-TW" altLang="en-US" sz="1600" b="1">
                      <a:solidFill>
                        <a:srgbClr val="F8F8F8"/>
                      </a:solidFill>
                      <a:latin typeface="華康中圓體" pitchFamily="49" charset="-120"/>
                      <a:ea typeface="華康中圓體" pitchFamily="49" charset="-120"/>
                      <a:cs typeface="Arial" charset="0"/>
                    </a:rPr>
                    <a:t>文化創意</a:t>
                  </a:r>
                  <a:endParaRPr kumimoji="0" lang="en-US" altLang="zh-TW" sz="1600" b="1">
                    <a:solidFill>
                      <a:srgbClr val="F8F8F8"/>
                    </a:solidFill>
                    <a:latin typeface="華康中圓體" pitchFamily="49" charset="-120"/>
                    <a:ea typeface="華康中圓體" pitchFamily="49" charset="-120"/>
                    <a:cs typeface="Arial" charset="0"/>
                  </a:endParaRPr>
                </a:p>
                <a:p>
                  <a:pPr algn="ctr"/>
                  <a:r>
                    <a:rPr kumimoji="0" lang="zh-TW" altLang="en-US" sz="1600" b="1">
                      <a:solidFill>
                        <a:srgbClr val="F8F8F8"/>
                      </a:solidFill>
                      <a:latin typeface="華康中圓體" pitchFamily="49" charset="-120"/>
                      <a:ea typeface="華康中圓體" pitchFamily="49" charset="-120"/>
                      <a:cs typeface="Arial" charset="0"/>
                    </a:rPr>
                    <a:t>設計</a:t>
                  </a:r>
                  <a:endParaRPr kumimoji="0" lang="en-US" altLang="zh-TW" sz="1600" b="1">
                    <a:solidFill>
                      <a:srgbClr val="F8F8F8"/>
                    </a:solidFill>
                    <a:latin typeface="華康中圓體" pitchFamily="49" charset="-120"/>
                    <a:ea typeface="華康中圓體" pitchFamily="49" charset="-120"/>
                    <a:cs typeface="Arial" charset="0"/>
                  </a:endParaRPr>
                </a:p>
              </p:txBody>
            </p:sp>
          </p:grpSp>
        </p:grpSp>
        <p:grpSp>
          <p:nvGrpSpPr>
            <p:cNvPr id="27" name="群組 170"/>
            <p:cNvGrpSpPr>
              <a:grpSpLocks/>
            </p:cNvGrpSpPr>
            <p:nvPr/>
          </p:nvGrpSpPr>
          <p:grpSpPr bwMode="auto">
            <a:xfrm>
              <a:off x="5715000" y="5000625"/>
              <a:ext cx="1720850" cy="1701800"/>
              <a:chOff x="3771439" y="939539"/>
              <a:chExt cx="2153376" cy="2128239"/>
            </a:xfrm>
          </p:grpSpPr>
          <p:grpSp>
            <p:nvGrpSpPr>
              <p:cNvPr id="28" name="Group 9"/>
              <p:cNvGrpSpPr>
                <a:grpSpLocks/>
              </p:cNvGrpSpPr>
              <p:nvPr/>
            </p:nvGrpSpPr>
            <p:grpSpPr bwMode="auto">
              <a:xfrm>
                <a:off x="3771439" y="939539"/>
                <a:ext cx="2153376" cy="2128239"/>
                <a:chOff x="437" y="1700"/>
                <a:chExt cx="1110" cy="1096"/>
              </a:xfrm>
            </p:grpSpPr>
            <p:grpSp>
              <p:nvGrpSpPr>
                <p:cNvPr id="29" name="Group 10"/>
                <p:cNvGrpSpPr>
                  <a:grpSpLocks/>
                </p:cNvGrpSpPr>
                <p:nvPr/>
              </p:nvGrpSpPr>
              <p:grpSpPr bwMode="auto">
                <a:xfrm>
                  <a:off x="437" y="1700"/>
                  <a:ext cx="1110" cy="1096"/>
                  <a:chOff x="437" y="1700"/>
                  <a:chExt cx="1110" cy="1096"/>
                </a:xfrm>
              </p:grpSpPr>
              <p:sp>
                <p:nvSpPr>
                  <p:cNvPr id="43031" name="Oval 11"/>
                  <p:cNvSpPr>
                    <a:spLocks noChangeArrowheads="1"/>
                  </p:cNvSpPr>
                  <p:nvPr/>
                </p:nvSpPr>
                <p:spPr bwMode="gray">
                  <a:xfrm>
                    <a:off x="437" y="1700"/>
                    <a:ext cx="1110" cy="1096"/>
                  </a:xfrm>
                  <a:prstGeom prst="ellipse">
                    <a:avLst/>
                  </a:prstGeom>
                  <a:solidFill>
                    <a:srgbClr val="3333CC">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32" name="Oval 12"/>
                  <p:cNvSpPr>
                    <a:spLocks noChangeArrowheads="1"/>
                  </p:cNvSpPr>
                  <p:nvPr/>
                </p:nvSpPr>
                <p:spPr bwMode="gray">
                  <a:xfrm>
                    <a:off x="462" y="1725"/>
                    <a:ext cx="1062" cy="1048"/>
                  </a:xfrm>
                  <a:prstGeom prst="ellipse">
                    <a:avLst/>
                  </a:prstGeom>
                  <a:solidFill>
                    <a:schemeClr val="accent1">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nvGrpSpPr>
                <p:cNvPr id="30" name="Group 13"/>
                <p:cNvGrpSpPr>
                  <a:grpSpLocks/>
                </p:cNvGrpSpPr>
                <p:nvPr/>
              </p:nvGrpSpPr>
              <p:grpSpPr bwMode="auto">
                <a:xfrm>
                  <a:off x="486" y="1748"/>
                  <a:ext cx="1026" cy="1014"/>
                  <a:chOff x="437" y="1700"/>
                  <a:chExt cx="1110" cy="1096"/>
                </a:xfrm>
              </p:grpSpPr>
              <p:sp>
                <p:nvSpPr>
                  <p:cNvPr id="43029" name="Oval 14"/>
                  <p:cNvSpPr>
                    <a:spLocks noChangeArrowheads="1"/>
                  </p:cNvSpPr>
                  <p:nvPr/>
                </p:nvSpPr>
                <p:spPr bwMode="gray">
                  <a:xfrm>
                    <a:off x="437" y="1700"/>
                    <a:ext cx="1110" cy="1096"/>
                  </a:xfrm>
                  <a:prstGeom prst="ellipse">
                    <a:avLst/>
                  </a:prstGeom>
                  <a:solidFill>
                    <a:schemeClr val="accent1">
                      <a:alpha val="10196"/>
                    </a:scheme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sp>
                <p:nvSpPr>
                  <p:cNvPr id="43030" name="Oval 15"/>
                  <p:cNvSpPr>
                    <a:spLocks noChangeArrowheads="1"/>
                  </p:cNvSpPr>
                  <p:nvPr/>
                </p:nvSpPr>
                <p:spPr bwMode="gray">
                  <a:xfrm>
                    <a:off x="462" y="1725"/>
                    <a:ext cx="1062" cy="1048"/>
                  </a:xfrm>
                  <a:prstGeom prst="ellipse">
                    <a:avLst/>
                  </a:prstGeom>
                  <a:solidFill>
                    <a:srgbClr val="3333CC">
                      <a:alpha val="10196"/>
                    </a:srgbClr>
                  </a:solidFill>
                  <a:ln w="57150">
                    <a:noFill/>
                    <a:round/>
                    <a:headEnd/>
                    <a:tailEnd/>
                  </a:ln>
                </p:spPr>
                <p:txBody>
                  <a:bodyPr wrap="none" anchor="ctr"/>
                  <a:lstStyle/>
                  <a:p>
                    <a:endParaRPr kumimoji="0" lang="zh-TW" altLang="en-US" sz="1600">
                      <a:latin typeface="華康中圓體" pitchFamily="49" charset="-120"/>
                      <a:ea typeface="華康中圓體" pitchFamily="49" charset="-120"/>
                    </a:endParaRPr>
                  </a:p>
                </p:txBody>
              </p:sp>
            </p:grpSp>
          </p:grpSp>
          <p:grpSp>
            <p:nvGrpSpPr>
              <p:cNvPr id="31" name="Group 30"/>
              <p:cNvGrpSpPr>
                <a:grpSpLocks/>
              </p:cNvGrpSpPr>
              <p:nvPr/>
            </p:nvGrpSpPr>
            <p:grpSpPr bwMode="auto">
              <a:xfrm>
                <a:off x="3869892" y="1006570"/>
                <a:ext cx="1935524" cy="1910388"/>
                <a:chOff x="708" y="2203"/>
                <a:chExt cx="751" cy="741"/>
              </a:xfrm>
            </p:grpSpPr>
            <p:sp>
              <p:nvSpPr>
                <p:cNvPr id="175" name="Oval 31"/>
                <p:cNvSpPr>
                  <a:spLocks noChangeArrowheads="1"/>
                </p:cNvSpPr>
                <p:nvPr/>
              </p:nvSpPr>
              <p:spPr bwMode="gray">
                <a:xfrm>
                  <a:off x="728" y="2236"/>
                  <a:ext cx="716" cy="708"/>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headEnd/>
                  <a:tailEnd/>
                </a:ln>
                <a:effectLst/>
              </p:spPr>
              <p:txBody>
                <a:bodyPr wrap="none" anchor="ctr"/>
                <a:lstStyle/>
                <a:p>
                  <a:pPr>
                    <a:defRPr/>
                  </a:pPr>
                  <a:endParaRPr kumimoji="0" lang="zh-TW" altLang="en-US" sz="1600">
                    <a:latin typeface="華康中圓體" pitchFamily="49" charset="-120"/>
                    <a:ea typeface="華康中圓體" pitchFamily="49" charset="-120"/>
                  </a:endParaRPr>
                </a:p>
              </p:txBody>
            </p:sp>
            <p:pic>
              <p:nvPicPr>
                <p:cNvPr id="43026" name="Picture 32" descr="cir_lighteffect0"/>
                <p:cNvPicPr>
                  <a:picLocks noChangeAspect="1" noChangeArrowheads="1"/>
                </p:cNvPicPr>
                <p:nvPr/>
              </p:nvPicPr>
              <p:blipFill>
                <a:blip r:embed="rId3" cstate="email">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43024" name="Rectangle 33"/>
              <p:cNvSpPr>
                <a:spLocks noChangeArrowheads="1"/>
              </p:cNvSpPr>
              <p:nvPr/>
            </p:nvSpPr>
            <p:spPr bwMode="gray">
              <a:xfrm>
                <a:off x="3907597" y="1578429"/>
                <a:ext cx="1914577" cy="731524"/>
              </a:xfrm>
              <a:prstGeom prst="rect">
                <a:avLst/>
              </a:prstGeom>
              <a:noFill/>
              <a:ln w="9525" algn="ctr">
                <a:noFill/>
                <a:miter lim="800000"/>
                <a:headEnd/>
                <a:tailEnd/>
              </a:ln>
            </p:spPr>
            <p:txBody>
              <a:bodyPr>
                <a:spAutoFit/>
              </a:bodyPr>
              <a:lstStyle/>
              <a:p>
                <a:pPr algn="ctr"/>
                <a:r>
                  <a:rPr kumimoji="0" lang="en-US" altLang="zh-TW" sz="1600" b="1">
                    <a:solidFill>
                      <a:srgbClr val="F8F8F8"/>
                    </a:solidFill>
                    <a:latin typeface="華康中圓體" pitchFamily="49" charset="-120"/>
                    <a:ea typeface="華康中圓體" pitchFamily="49" charset="-120"/>
                    <a:cs typeface="Arial" charset="0"/>
                  </a:rPr>
                  <a:t> </a:t>
                </a:r>
                <a:r>
                  <a:rPr kumimoji="0" lang="zh-TW" altLang="en-US" sz="1600" b="1">
                    <a:solidFill>
                      <a:srgbClr val="F8F8F8"/>
                    </a:solidFill>
                    <a:latin typeface="華康中圓體" pitchFamily="49" charset="-120"/>
                    <a:ea typeface="華康中圓體" pitchFamily="49" charset="-120"/>
                    <a:cs typeface="Arial" charset="0"/>
                  </a:rPr>
                  <a:t>建築與</a:t>
                </a:r>
                <a:endParaRPr kumimoji="0" lang="en-US" altLang="zh-TW" sz="1600" b="1">
                  <a:solidFill>
                    <a:srgbClr val="F8F8F8"/>
                  </a:solidFill>
                  <a:latin typeface="華康中圓體" pitchFamily="49" charset="-120"/>
                  <a:ea typeface="華康中圓體" pitchFamily="49" charset="-120"/>
                  <a:cs typeface="Arial" charset="0"/>
                </a:endParaRPr>
              </a:p>
              <a:p>
                <a:pPr algn="ctr"/>
                <a:r>
                  <a:rPr kumimoji="0" lang="zh-TW" altLang="en-US" sz="1600" b="1">
                    <a:solidFill>
                      <a:srgbClr val="F8F8F8"/>
                    </a:solidFill>
                    <a:latin typeface="華康中圓體" pitchFamily="49" charset="-120"/>
                    <a:ea typeface="華康中圓體" pitchFamily="49" charset="-120"/>
                    <a:cs typeface="Arial" charset="0"/>
                  </a:rPr>
                  <a:t>都市設計</a:t>
                </a:r>
                <a:endParaRPr kumimoji="0" lang="en-US" altLang="zh-TW" sz="1600" b="1">
                  <a:solidFill>
                    <a:srgbClr val="F8F8F8"/>
                  </a:solidFill>
                  <a:latin typeface="華康中圓體" pitchFamily="49" charset="-120"/>
                  <a:ea typeface="華康中圓體" pitchFamily="49" charset="-120"/>
                  <a:cs typeface="Arial" charset="0"/>
                </a:endParaRPr>
              </a:p>
            </p:txBody>
          </p:sp>
        </p:grpSp>
      </p:grpSp>
      <p:sp>
        <p:nvSpPr>
          <p:cNvPr id="75" name="文字方塊 6"/>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核心能力</a:t>
            </a:r>
            <a:endParaRPr lang="en-US" altLang="zh-TW" sz="12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sp>
        <p:nvSpPr>
          <p:cNvPr id="76" name="投影片編號版面配置區 75"/>
          <p:cNvSpPr>
            <a:spLocks noGrp="1"/>
          </p:cNvSpPr>
          <p:nvPr>
            <p:ph type="sldNum" sz="quarter" idx="11"/>
          </p:nvPr>
        </p:nvSpPr>
        <p:spPr/>
        <p:txBody>
          <a:bodyPr/>
          <a:lstStyle/>
          <a:p>
            <a:pPr>
              <a:defRPr/>
            </a:pPr>
            <a:fld id="{D02F24DD-2813-42E1-A04B-D42CDFB3C870}" type="slidenum">
              <a:rPr lang="zh-TW" altLang="en-US" smtClean="0"/>
              <a:pPr>
                <a:defRPr/>
              </a:pPr>
              <a:t>7</a:t>
            </a:fld>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70</a:t>
            </a:fld>
            <a:endParaRPr lang="en-US" altLang="zh-TW" smtClean="0"/>
          </a:p>
        </p:txBody>
      </p:sp>
      <p:sp>
        <p:nvSpPr>
          <p:cNvPr id="7" name="矩形 6"/>
          <p:cNvSpPr/>
          <p:nvPr/>
        </p:nvSpPr>
        <p:spPr>
          <a:xfrm>
            <a:off x="627063" y="1484313"/>
            <a:ext cx="8516937" cy="5693866"/>
          </a:xfrm>
          <a:prstGeom prst="rect">
            <a:avLst/>
          </a:prstGeom>
        </p:spPr>
        <p:txBody>
          <a:bodyPr>
            <a:spAutoFit/>
          </a:bodyPr>
          <a:lstStyle/>
          <a:p>
            <a:pPr indent="635" eaLnBrk="1" hangingPunct="1">
              <a:spcAft>
                <a:spcPts val="0"/>
              </a:spcAft>
              <a:defRPr/>
            </a:pPr>
            <a:r>
              <a:rPr lang="zh-TW" altLang="zh-TW" sz="2800" i="0" kern="100" dirty="0">
                <a:solidFill>
                  <a:schemeClr val="bg1"/>
                </a:solidFill>
                <a:effectLst>
                  <a:outerShdw blurRad="38100" dist="38100" dir="2700000" algn="tl">
                    <a:srgbClr val="000000">
                      <a:alpha val="43137"/>
                    </a:srgbClr>
                  </a:outerShdw>
                </a:effectLst>
                <a:latin typeface="Calibri"/>
                <a:ea typeface="標楷體"/>
                <a:cs typeface="標楷體"/>
              </a:rPr>
              <a:t>近二年</a:t>
            </a:r>
            <a:r>
              <a:rPr lang="zh-TW" altLang="en-US" sz="2800" i="0" kern="100" dirty="0">
                <a:solidFill>
                  <a:schemeClr val="bg1"/>
                </a:solidFill>
                <a:effectLst>
                  <a:outerShdw blurRad="38100" dist="38100" dir="2700000" algn="tl">
                    <a:srgbClr val="000000">
                      <a:alpha val="43137"/>
                    </a:srgbClr>
                  </a:outerShdw>
                </a:effectLst>
                <a:latin typeface="Calibri"/>
                <a:ea typeface="標楷體"/>
                <a:cs typeface="標楷體"/>
              </a:rPr>
              <a:t>本院</a:t>
            </a:r>
            <a:r>
              <a:rPr lang="zh-TW" altLang="zh-TW" sz="2800" i="0" kern="100" dirty="0">
                <a:solidFill>
                  <a:schemeClr val="bg1"/>
                </a:solidFill>
                <a:effectLst>
                  <a:outerShdw blurRad="38100" dist="38100" dir="2700000" algn="tl">
                    <a:srgbClr val="000000">
                      <a:alpha val="43137"/>
                    </a:srgbClr>
                  </a:outerShdw>
                </a:effectLst>
                <a:latin typeface="Calibri"/>
                <a:ea typeface="標楷體"/>
                <a:cs typeface="標楷體"/>
              </a:rPr>
              <a:t>敦請</a:t>
            </a:r>
            <a:r>
              <a:rPr lang="zh-TW" altLang="en-US" sz="2800" i="0" kern="100" dirty="0">
                <a:solidFill>
                  <a:schemeClr val="bg1"/>
                </a:solidFill>
                <a:effectLst>
                  <a:outerShdw blurRad="38100" dist="38100" dir="2700000" algn="tl">
                    <a:srgbClr val="000000">
                      <a:alpha val="43137"/>
                    </a:srgbClr>
                  </a:outerShdw>
                </a:effectLst>
                <a:latin typeface="Calibri"/>
                <a:ea typeface="標楷體"/>
                <a:cs typeface="標楷體"/>
              </a:rPr>
              <a:t>聘任之國際榮譽講座教授計有</a:t>
            </a:r>
            <a:r>
              <a:rPr lang="en-US" altLang="zh-TW" sz="2800" i="0" kern="100" dirty="0">
                <a:solidFill>
                  <a:srgbClr val="FF0000"/>
                </a:solidFill>
                <a:effectLst>
                  <a:outerShdw blurRad="38100" dist="38100" dir="2700000" algn="tl">
                    <a:srgbClr val="000000">
                      <a:alpha val="43137"/>
                    </a:srgbClr>
                  </a:outerShdw>
                </a:effectLst>
                <a:latin typeface="Calibri"/>
                <a:ea typeface="標楷體"/>
                <a:cs typeface="標楷體"/>
              </a:rPr>
              <a:t>7</a:t>
            </a:r>
            <a:r>
              <a:rPr lang="zh-TW" altLang="en-US" sz="2800" i="0" kern="100" dirty="0" smtClean="0">
                <a:solidFill>
                  <a:schemeClr val="bg1"/>
                </a:solidFill>
                <a:effectLst>
                  <a:outerShdw blurRad="38100" dist="38100" dir="2700000" algn="tl">
                    <a:srgbClr val="000000">
                      <a:alpha val="43137"/>
                    </a:srgbClr>
                  </a:outerShdw>
                </a:effectLst>
                <a:latin typeface="Calibri"/>
                <a:ea typeface="標楷體"/>
                <a:cs typeface="標楷體"/>
              </a:rPr>
              <a:t>位</a:t>
            </a:r>
            <a:endParaRPr lang="en-US" altLang="zh-TW" sz="2800" i="0" kern="100" dirty="0">
              <a:latin typeface="Calibri"/>
              <a:ea typeface="標楷體"/>
              <a:cs typeface="標楷體"/>
            </a:endParaRPr>
          </a:p>
          <a:p>
            <a:pPr>
              <a:defRPr/>
            </a:pPr>
            <a:endParaRPr lang="en-US" altLang="zh-TW" sz="2400" i="0" kern="100" dirty="0">
              <a:latin typeface="Calibri"/>
              <a:ea typeface="標楷體"/>
              <a:cs typeface="標楷體"/>
            </a:endParaRPr>
          </a:p>
          <a:p>
            <a:pPr>
              <a:defRPr/>
            </a:pPr>
            <a:r>
              <a:rPr lang="zh-TW" altLang="zh-TW" sz="2400" i="0" kern="100" dirty="0" smtClean="0">
                <a:latin typeface="Calibri"/>
                <a:ea typeface="標楷體"/>
                <a:cs typeface="標楷體"/>
              </a:rPr>
              <a:t>建築系</a:t>
            </a:r>
            <a:endParaRPr lang="zh-TW" altLang="zh-TW" sz="2400" i="0" kern="100" dirty="0">
              <a:latin typeface="Calibri"/>
              <a:ea typeface="標楷體"/>
              <a:cs typeface="標楷體"/>
            </a:endParaRPr>
          </a:p>
          <a:p>
            <a:pPr>
              <a:defRPr/>
            </a:pPr>
            <a:r>
              <a:rPr lang="zh-TW" altLang="en-US" sz="2400" kern="100" dirty="0" smtClean="0">
                <a:latin typeface="Calibri"/>
                <a:ea typeface="標楷體"/>
                <a:cs typeface="標楷體"/>
              </a:rPr>
              <a:t>日本</a:t>
            </a:r>
            <a:r>
              <a:rPr lang="en-US" altLang="zh-TW" sz="2400" kern="100" dirty="0" smtClean="0">
                <a:latin typeface="Calibri"/>
                <a:ea typeface="標楷體"/>
                <a:cs typeface="標楷體"/>
              </a:rPr>
              <a:t>Kato Yoshio</a:t>
            </a:r>
            <a:r>
              <a:rPr lang="zh-TW" altLang="en-US" sz="2400" kern="100" dirty="0" smtClean="0">
                <a:latin typeface="Calibri"/>
                <a:ea typeface="標楷體"/>
                <a:cs typeface="標楷體"/>
              </a:rPr>
              <a:t>教授、美國波特蘭大學</a:t>
            </a:r>
            <a:r>
              <a:rPr lang="en-US" altLang="zh-TW" sz="2400" kern="100" dirty="0" smtClean="0">
                <a:latin typeface="Calibri"/>
                <a:ea typeface="標楷體"/>
                <a:cs typeface="標楷體"/>
              </a:rPr>
              <a:t>Sergio  </a:t>
            </a:r>
            <a:r>
              <a:rPr lang="en-US" altLang="zh-TW" sz="2400" kern="100" dirty="0" err="1">
                <a:latin typeface="Calibri"/>
                <a:ea typeface="標楷體"/>
                <a:cs typeface="標楷體"/>
              </a:rPr>
              <a:t>Palleroni</a:t>
            </a:r>
            <a:endParaRPr lang="en-US" altLang="zh-TW" sz="2400" kern="100" dirty="0">
              <a:latin typeface="Calibri"/>
              <a:ea typeface="標楷體"/>
              <a:cs typeface="標楷體"/>
            </a:endParaRPr>
          </a:p>
          <a:p>
            <a:pPr>
              <a:defRPr/>
            </a:pPr>
            <a:r>
              <a:rPr lang="zh-TW" altLang="en-US" sz="2400" kern="100" dirty="0" smtClean="0">
                <a:latin typeface="Calibri"/>
                <a:ea typeface="標楷體"/>
                <a:cs typeface="標楷體"/>
              </a:rPr>
              <a:t>、德國</a:t>
            </a:r>
            <a:r>
              <a:rPr lang="en-US" altLang="zh-TW" sz="2400" kern="100" dirty="0" err="1" smtClean="0">
                <a:latin typeface="Calibri"/>
                <a:ea typeface="標楷體"/>
                <a:cs typeface="標楷體"/>
              </a:rPr>
              <a:t>Jürgen</a:t>
            </a:r>
            <a:r>
              <a:rPr lang="en-US" altLang="zh-TW" sz="2400" kern="100" dirty="0" smtClean="0">
                <a:latin typeface="Calibri"/>
                <a:ea typeface="標楷體"/>
                <a:cs typeface="標楷體"/>
              </a:rPr>
              <a:t>  </a:t>
            </a:r>
            <a:r>
              <a:rPr lang="en-US" altLang="zh-TW" sz="2400" kern="100" dirty="0" err="1" smtClean="0">
                <a:latin typeface="Calibri"/>
                <a:ea typeface="標楷體"/>
                <a:cs typeface="標楷體"/>
              </a:rPr>
              <a:t>Schönfeld</a:t>
            </a:r>
            <a:r>
              <a:rPr lang="zh-TW" altLang="en-US" sz="2400" kern="100" dirty="0" smtClean="0">
                <a:latin typeface="Calibri"/>
                <a:ea typeface="標楷體"/>
                <a:cs typeface="標楷體"/>
              </a:rPr>
              <a:t>教授</a:t>
            </a:r>
            <a:endParaRPr lang="en-US" altLang="zh-TW" sz="2400" kern="100" dirty="0">
              <a:latin typeface="Calibri"/>
              <a:ea typeface="標楷體"/>
              <a:cs typeface="標楷體"/>
            </a:endParaRPr>
          </a:p>
          <a:p>
            <a:pPr>
              <a:defRPr/>
            </a:pPr>
            <a:endParaRPr lang="en-US" altLang="zh-TW" sz="2400" i="0" kern="100" dirty="0">
              <a:latin typeface="Calibri"/>
              <a:ea typeface="標楷體"/>
              <a:cs typeface="標楷體"/>
            </a:endParaRPr>
          </a:p>
          <a:p>
            <a:pPr>
              <a:defRPr/>
            </a:pPr>
            <a:r>
              <a:rPr lang="zh-TW" altLang="zh-TW" sz="2400" i="0" kern="100" dirty="0" smtClean="0">
                <a:latin typeface="Calibri"/>
                <a:ea typeface="標楷體"/>
                <a:cs typeface="標楷體"/>
              </a:rPr>
              <a:t>工</a:t>
            </a:r>
            <a:r>
              <a:rPr lang="zh-TW" altLang="zh-TW" sz="2400" i="0" kern="100" dirty="0">
                <a:latin typeface="Calibri"/>
                <a:ea typeface="標楷體"/>
                <a:cs typeface="標楷體"/>
              </a:rPr>
              <a:t>設</a:t>
            </a:r>
            <a:r>
              <a:rPr lang="zh-TW" altLang="zh-TW" sz="2400" i="0" kern="100" dirty="0" smtClean="0">
                <a:latin typeface="Calibri"/>
                <a:ea typeface="標楷體"/>
                <a:cs typeface="標楷體"/>
              </a:rPr>
              <a:t>系</a:t>
            </a:r>
            <a:endParaRPr lang="zh-TW" altLang="zh-TW" sz="2400" i="0" kern="100" dirty="0">
              <a:latin typeface="Calibri"/>
              <a:ea typeface="標楷體"/>
              <a:cs typeface="標楷體"/>
            </a:endParaRPr>
          </a:p>
          <a:p>
            <a:pPr>
              <a:defRPr/>
            </a:pPr>
            <a:r>
              <a:rPr lang="zh-TW" altLang="zh-TW" sz="2400" i="0" kern="100" dirty="0">
                <a:latin typeface="Calibri"/>
                <a:ea typeface="標楷體"/>
                <a:cs typeface="標楷體"/>
              </a:rPr>
              <a:t>德國</a:t>
            </a:r>
            <a:r>
              <a:rPr lang="en-US" altLang="zh-TW" sz="2400" dirty="0"/>
              <a:t>Trier</a:t>
            </a:r>
            <a:r>
              <a:rPr lang="zh-TW" altLang="zh-TW" sz="2400" i="0" kern="100" dirty="0">
                <a:latin typeface="Calibri"/>
                <a:ea typeface="標楷體"/>
                <a:cs typeface="標楷體"/>
              </a:rPr>
              <a:t>應用科技大學</a:t>
            </a:r>
            <a:r>
              <a:rPr lang="en-US" altLang="zh-TW" sz="2400" dirty="0"/>
              <a:t>Frank Sander</a:t>
            </a:r>
            <a:r>
              <a:rPr lang="zh-TW" altLang="zh-TW" sz="2400" i="0" kern="100" dirty="0">
                <a:latin typeface="Calibri"/>
                <a:ea typeface="標楷體"/>
                <a:cs typeface="標楷體"/>
              </a:rPr>
              <a:t>教授</a:t>
            </a:r>
            <a:r>
              <a:rPr lang="zh-TW" altLang="zh-TW" sz="2400" dirty="0"/>
              <a:t>、</a:t>
            </a:r>
            <a:r>
              <a:rPr lang="en-US" altLang="zh-TW" sz="2400" dirty="0"/>
              <a:t>Franz </a:t>
            </a:r>
            <a:r>
              <a:rPr lang="en-US" altLang="zh-TW" sz="2400" dirty="0" err="1"/>
              <a:t>Putschgel</a:t>
            </a:r>
            <a:r>
              <a:rPr lang="zh-TW" altLang="zh-TW" sz="2400" i="0" kern="100" dirty="0" smtClean="0">
                <a:latin typeface="Calibri"/>
                <a:ea typeface="標楷體"/>
                <a:cs typeface="標楷體"/>
              </a:rPr>
              <a:t>教授</a:t>
            </a:r>
            <a:r>
              <a:rPr lang="zh-TW" altLang="en-US" sz="2400" kern="100" dirty="0" smtClean="0">
                <a:latin typeface="Calibri"/>
                <a:ea typeface="標楷體"/>
                <a:cs typeface="標楷體"/>
              </a:rPr>
              <a:t>、</a:t>
            </a:r>
            <a:r>
              <a:rPr lang="zh-TW" altLang="zh-TW" sz="2400" i="0" kern="100" dirty="0" smtClean="0">
                <a:latin typeface="Calibri"/>
                <a:ea typeface="標楷體"/>
                <a:cs typeface="標楷體"/>
              </a:rPr>
              <a:t>德國</a:t>
            </a:r>
            <a:r>
              <a:rPr lang="en-US" altLang="zh-TW" sz="2400" dirty="0"/>
              <a:t>Berlin</a:t>
            </a:r>
            <a:r>
              <a:rPr lang="zh-TW" altLang="zh-TW" sz="2400" i="0" kern="100" dirty="0">
                <a:latin typeface="Calibri"/>
                <a:ea typeface="標楷體"/>
                <a:cs typeface="標楷體"/>
              </a:rPr>
              <a:t>藝術學院</a:t>
            </a:r>
            <a:r>
              <a:rPr lang="en-US" altLang="zh-TW" sz="2400" dirty="0" err="1"/>
              <a:t>Hartmurt</a:t>
            </a:r>
            <a:r>
              <a:rPr lang="en-US" altLang="zh-TW" sz="2400" dirty="0"/>
              <a:t> </a:t>
            </a:r>
            <a:r>
              <a:rPr lang="en-US" altLang="zh-TW" sz="2400" dirty="0" err="1"/>
              <a:t>Ginnow-Merkert</a:t>
            </a:r>
            <a:r>
              <a:rPr lang="zh-TW" altLang="zh-TW" sz="2400" i="0" kern="100" dirty="0" smtClean="0">
                <a:latin typeface="Calibri"/>
                <a:ea typeface="標楷體"/>
                <a:cs typeface="標楷體"/>
              </a:rPr>
              <a:t>教授</a:t>
            </a:r>
            <a:r>
              <a:rPr lang="zh-TW" altLang="en-US" sz="2400" kern="100" dirty="0" smtClean="0">
                <a:latin typeface="Calibri"/>
                <a:ea typeface="標楷體"/>
                <a:cs typeface="標楷體"/>
              </a:rPr>
              <a:t>、</a:t>
            </a:r>
            <a:r>
              <a:rPr lang="zh-TW" altLang="zh-TW" sz="2400" i="0" kern="100" dirty="0" smtClean="0">
                <a:latin typeface="Calibri"/>
                <a:ea typeface="標楷體"/>
                <a:cs typeface="標楷體"/>
              </a:rPr>
              <a:t>美國</a:t>
            </a:r>
            <a:r>
              <a:rPr lang="en-US" altLang="zh-TW" sz="2400" dirty="0"/>
              <a:t>Ohio</a:t>
            </a:r>
            <a:r>
              <a:rPr lang="zh-TW" altLang="zh-TW" sz="2400" i="0" kern="100" dirty="0">
                <a:latin typeface="Calibri"/>
                <a:ea typeface="標楷體"/>
                <a:cs typeface="標楷體"/>
              </a:rPr>
              <a:t>州立大學</a:t>
            </a:r>
            <a:r>
              <a:rPr lang="en-US" altLang="zh-TW" sz="2400" dirty="0" err="1"/>
              <a:t>Reinhard</a:t>
            </a:r>
            <a:r>
              <a:rPr lang="en-US" altLang="zh-TW" sz="2400" dirty="0"/>
              <a:t> Butter</a:t>
            </a:r>
            <a:r>
              <a:rPr lang="zh-TW" altLang="zh-TW" sz="2400" i="0" kern="100" dirty="0">
                <a:latin typeface="Calibri"/>
                <a:ea typeface="標楷體"/>
                <a:cs typeface="標楷體"/>
              </a:rPr>
              <a:t>教授</a:t>
            </a:r>
            <a:endParaRPr lang="en-US" altLang="zh-TW" sz="2400" i="0" kern="100" dirty="0">
              <a:latin typeface="Calibri"/>
              <a:ea typeface="標楷體"/>
              <a:cs typeface="標楷體"/>
            </a:endParaRPr>
          </a:p>
          <a:p>
            <a:pPr indent="635" eaLnBrk="1" hangingPunct="1">
              <a:spcAft>
                <a:spcPts val="0"/>
              </a:spcAft>
              <a:defRPr/>
            </a:pPr>
            <a:endParaRPr lang="en-US" altLang="zh-TW" sz="2400" i="0" kern="100" dirty="0">
              <a:latin typeface="Calibri"/>
              <a:ea typeface="標楷體"/>
              <a:cs typeface="Times New Roman"/>
            </a:endParaRPr>
          </a:p>
          <a:p>
            <a:pPr indent="635" eaLnBrk="1" hangingPunct="1">
              <a:spcAft>
                <a:spcPts val="0"/>
              </a:spcAft>
              <a:defRPr/>
            </a:pPr>
            <a:endParaRPr lang="en-US" altLang="zh-TW" sz="2400" i="0" kern="100" dirty="0">
              <a:latin typeface="Calibri"/>
              <a:ea typeface="標楷體"/>
              <a:cs typeface="Times New Roman"/>
            </a:endParaRPr>
          </a:p>
          <a:p>
            <a:pPr indent="635" eaLnBrk="1" hangingPunct="1">
              <a:spcAft>
                <a:spcPts val="0"/>
              </a:spcAft>
              <a:defRPr/>
            </a:pPr>
            <a:endParaRPr lang="en-US" altLang="zh-TW" sz="2400" i="0" kern="100" dirty="0">
              <a:latin typeface="Calibri"/>
              <a:ea typeface="標楷體"/>
              <a:cs typeface="Times New Roman"/>
            </a:endParaRPr>
          </a:p>
          <a:p>
            <a:pPr indent="635" eaLnBrk="1" hangingPunct="1">
              <a:spcAft>
                <a:spcPts val="0"/>
              </a:spcAft>
              <a:defRPr/>
            </a:pPr>
            <a:endParaRPr lang="en-US" altLang="zh-TW" sz="2400" i="0" kern="100" dirty="0">
              <a:latin typeface="Calibri"/>
              <a:ea typeface="標楷體"/>
              <a:cs typeface="Times New Roman"/>
            </a:endParaRPr>
          </a:p>
          <a:p>
            <a:pPr indent="635" eaLnBrk="1" hangingPunct="1">
              <a:spcAft>
                <a:spcPts val="0"/>
              </a:spcAft>
              <a:defRPr/>
            </a:pPr>
            <a:endParaRPr lang="zh-TW" altLang="zh-TW" sz="2400" i="0" kern="100" dirty="0">
              <a:latin typeface="Calibri"/>
              <a:ea typeface="新細明體"/>
              <a:cs typeface="Times New Roman"/>
            </a:endParaRPr>
          </a:p>
        </p:txBody>
      </p:sp>
      <p:sp>
        <p:nvSpPr>
          <p:cNvPr id="5"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國際榮譽講座教授</a:t>
            </a:r>
            <a:endParaRPr lang="en-US" altLang="zh-TW" sz="4000" dirty="0" smtClean="0">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71</a:t>
            </a:fld>
            <a:endParaRPr lang="en-US" altLang="zh-TW" smtClean="0"/>
          </a:p>
        </p:txBody>
      </p:sp>
      <p:sp>
        <p:nvSpPr>
          <p:cNvPr id="5"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國際合作簽署</a:t>
            </a:r>
          </a:p>
        </p:txBody>
      </p:sp>
      <p:pic>
        <p:nvPicPr>
          <p:cNvPr id="6" name="Picture 2" descr="E:\20100809蒙古科大簽約合作\DSC01942.JPG"/>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539552" y="4797152"/>
            <a:ext cx="4176464" cy="2060848"/>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
        <p:nvSpPr>
          <p:cNvPr id="7" name="矩形 6"/>
          <p:cNvSpPr/>
          <p:nvPr/>
        </p:nvSpPr>
        <p:spPr>
          <a:xfrm>
            <a:off x="755576" y="6165304"/>
            <a:ext cx="3887862" cy="523220"/>
          </a:xfrm>
          <a:prstGeom prst="rect">
            <a:avLst/>
          </a:prstGeom>
          <a:solidFill>
            <a:srgbClr val="F6F7BF">
              <a:alpha val="62000"/>
            </a:srgbClr>
          </a:solidFill>
        </p:spPr>
        <p:txBody>
          <a:bodyPr wrap="square">
            <a:spAutoFit/>
          </a:bodyPr>
          <a:lstStyle/>
          <a:p>
            <a:r>
              <a:rPr lang="zh-TW" altLang="zh-TW" sz="1400" kern="100" dirty="0" smtClean="0">
                <a:solidFill>
                  <a:srgbClr val="0000FF"/>
                </a:solidFill>
                <a:latin typeface="標楷體" pitchFamily="65" charset="-120"/>
                <a:ea typeface="標楷體" pitchFamily="65" charset="-120"/>
              </a:rPr>
              <a:t>蒙古</a:t>
            </a:r>
            <a:r>
              <a:rPr lang="zh-TW" altLang="zh-TW" sz="1400" kern="100" dirty="0">
                <a:solidFill>
                  <a:srgbClr val="0000FF"/>
                </a:solidFill>
                <a:latin typeface="標楷體" pitchFamily="65" charset="-120"/>
                <a:ea typeface="標楷體" pitchFamily="65" charset="-120"/>
              </a:rPr>
              <a:t>科技大學森林與木材工業訓練與研究</a:t>
            </a:r>
            <a:r>
              <a:rPr lang="zh-TW" altLang="zh-TW" sz="1400" kern="100" dirty="0" smtClean="0">
                <a:solidFill>
                  <a:srgbClr val="0000FF"/>
                </a:solidFill>
                <a:latin typeface="標楷體" pitchFamily="65" charset="-120"/>
                <a:ea typeface="標楷體" pitchFamily="65" charset="-120"/>
              </a:rPr>
              <a:t>學院</a:t>
            </a:r>
            <a:r>
              <a:rPr lang="zh-TW" altLang="en-US" sz="1400" kern="100" dirty="0" smtClean="0">
                <a:solidFill>
                  <a:srgbClr val="0000FF"/>
                </a:solidFill>
                <a:latin typeface="標楷體" pitchFamily="65" charset="-120"/>
                <a:ea typeface="標楷體" pitchFamily="65" charset="-120"/>
              </a:rPr>
              <a:t>簽約合作</a:t>
            </a:r>
            <a:r>
              <a:rPr lang="zh-TW" altLang="zh-TW" sz="1400" kern="100" dirty="0" smtClean="0">
                <a:solidFill>
                  <a:srgbClr val="0000FF"/>
                </a:solidFill>
                <a:latin typeface="標楷體" pitchFamily="65" charset="-120"/>
                <a:ea typeface="標楷體" pitchFamily="65" charset="-120"/>
              </a:rPr>
              <a:t> </a:t>
            </a:r>
            <a:endParaRPr lang="zh-TW" altLang="en-US" sz="1400" dirty="0">
              <a:solidFill>
                <a:srgbClr val="0000FF"/>
              </a:solidFill>
            </a:endParaRPr>
          </a:p>
        </p:txBody>
      </p:sp>
      <p:graphicFrame>
        <p:nvGraphicFramePr>
          <p:cNvPr id="8" name="內容版面配置區 4"/>
          <p:cNvGraphicFramePr>
            <a:graphicFrameLocks noGrp="1"/>
          </p:cNvGraphicFramePr>
          <p:nvPr>
            <p:ph idx="1"/>
          </p:nvPr>
        </p:nvGraphicFramePr>
        <p:xfrm>
          <a:off x="539552" y="1196752"/>
          <a:ext cx="7812359" cy="3513035"/>
        </p:xfrm>
        <a:graphic>
          <a:graphicData uri="http://schemas.openxmlformats.org/drawingml/2006/table">
            <a:tbl>
              <a:tblPr>
                <a:tableStyleId>{16D9F66E-5EB9-4882-86FB-DCBF35E3C3E4}</a:tableStyleId>
              </a:tblPr>
              <a:tblGrid>
                <a:gridCol w="471370"/>
                <a:gridCol w="471370"/>
                <a:gridCol w="3497508"/>
                <a:gridCol w="1179158"/>
                <a:gridCol w="2192953"/>
              </a:tblGrid>
              <a:tr h="45332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latin typeface="標楷體" pitchFamily="65" charset="-120"/>
                          <a:ea typeface="標楷體" pitchFamily="65" charset="-120"/>
                        </a:rPr>
                        <a:t>編號</a:t>
                      </a:r>
                      <a:endParaRPr kumimoji="0" lang="zh-TW" altLang="en-US"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latin typeface="標楷體" pitchFamily="65" charset="-120"/>
                          <a:ea typeface="標楷體" pitchFamily="65" charset="-120"/>
                        </a:rPr>
                        <a:t>國家</a:t>
                      </a:r>
                      <a:endParaRPr kumimoji="0" lang="zh-TW" altLang="en-US"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latin typeface="標楷體" pitchFamily="65" charset="-120"/>
                          <a:ea typeface="標楷體" pitchFamily="65" charset="-120"/>
                        </a:rPr>
                        <a:t>簽約校名</a:t>
                      </a:r>
                      <a:endParaRPr kumimoji="0" lang="zh-TW" altLang="en-US"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latin typeface="標楷體" pitchFamily="65" charset="-120"/>
                          <a:ea typeface="標楷體" pitchFamily="65" charset="-120"/>
                        </a:rPr>
                        <a:t>簽約時間</a:t>
                      </a:r>
                      <a:endParaRPr kumimoji="0" lang="zh-TW" altLang="en-US"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latin typeface="標楷體" pitchFamily="65" charset="-120"/>
                          <a:ea typeface="標楷體" pitchFamily="65" charset="-120"/>
                        </a:rPr>
                        <a:t>備註</a:t>
                      </a:r>
                      <a:endParaRPr kumimoji="0" lang="zh-TW" altLang="en-US"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r>
              <a:tr h="72066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600" u="none" strike="noStrike" cap="none" normalizeH="0" baseline="0" dirty="0" smtClean="0">
                          <a:ln>
                            <a:noFill/>
                          </a:ln>
                          <a:effectLst/>
                          <a:latin typeface="標楷體" pitchFamily="65" charset="-120"/>
                          <a:ea typeface="標楷體" pitchFamily="65" charset="-120"/>
                        </a:rPr>
                        <a:t>1</a:t>
                      </a:r>
                      <a:endParaRPr kumimoji="0" lang="en-US" altLang="zh-TW" sz="1600" b="1" i="0" u="none" strike="noStrike" cap="none" normalizeH="0" baseline="0" dirty="0" smtClean="0">
                        <a:ln>
                          <a:noFill/>
                        </a:ln>
                        <a:solidFill>
                          <a:srgbClr val="333333"/>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lang="zh-TW" altLang="zh-TW" sz="1600" kern="100" dirty="0" smtClean="0">
                          <a:latin typeface="標楷體" pitchFamily="65" charset="-120"/>
                          <a:ea typeface="標楷體" pitchFamily="65" charset="-120"/>
                        </a:rPr>
                        <a:t>德國</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lang="zh-TW" altLang="zh-TW" sz="1600" kern="100" dirty="0" smtClean="0">
                          <a:latin typeface="標楷體" pitchFamily="65" charset="-120"/>
                          <a:ea typeface="標楷體" pitchFamily="65" charset="-120"/>
                        </a:rPr>
                        <a:t>德國屋茲堡大學</a:t>
                      </a:r>
                      <a:r>
                        <a:rPr lang="en-US" altLang="zh-TW" sz="1600" kern="100" dirty="0" smtClean="0">
                          <a:latin typeface="標楷體" pitchFamily="65" charset="-120"/>
                          <a:ea typeface="標楷體" pitchFamily="65" charset="-120"/>
                        </a:rPr>
                        <a:t>(</a:t>
                      </a:r>
                      <a:r>
                        <a:rPr lang="en-US" altLang="zh-TW" sz="1600" kern="100" dirty="0" err="1" smtClean="0">
                          <a:latin typeface="標楷體" pitchFamily="65" charset="-120"/>
                          <a:ea typeface="標楷體" pitchFamily="65" charset="-120"/>
                        </a:rPr>
                        <a:t>Fachhochschule</a:t>
                      </a:r>
                      <a:r>
                        <a:rPr lang="en-US" altLang="zh-TW" sz="1600" kern="100" dirty="0" smtClean="0">
                          <a:latin typeface="標楷體" pitchFamily="65" charset="-120"/>
                          <a:ea typeface="標楷體" pitchFamily="65" charset="-120"/>
                        </a:rPr>
                        <a:t> </a:t>
                      </a:r>
                      <a:r>
                        <a:rPr lang="en-US" altLang="zh-TW" sz="1600" kern="100" dirty="0" err="1" smtClean="0">
                          <a:latin typeface="標楷體" pitchFamily="65" charset="-120"/>
                          <a:ea typeface="標楷體" pitchFamily="65" charset="-120"/>
                        </a:rPr>
                        <a:t>Wuerzburg</a:t>
                      </a:r>
                      <a:r>
                        <a:rPr lang="en-US" altLang="zh-TW" sz="1600" kern="100" dirty="0" smtClean="0">
                          <a:latin typeface="標楷體" pitchFamily="65" charset="-120"/>
                          <a:ea typeface="標楷體" pitchFamily="65" charset="-120"/>
                        </a:rPr>
                        <a:t>-Schweinfurt, University of Applied Science)</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lang="en-US" altLang="zh-TW" sz="1800" kern="1200" dirty="0" smtClean="0">
                          <a:latin typeface="標楷體" pitchFamily="65" charset="-120"/>
                          <a:ea typeface="標楷體" pitchFamily="65" charset="-120"/>
                        </a:rPr>
                        <a:t>2008.03</a:t>
                      </a:r>
                      <a:endParaRPr kumimoji="0" lang="en-US" altLang="zh-TW" sz="1600" b="1" i="0" u="none" strike="noStrike" kern="1200" cap="none" normalizeH="0" baseline="0" dirty="0" smtClean="0">
                        <a:ln>
                          <a:noFill/>
                        </a:ln>
                        <a:solidFill>
                          <a:srgbClr val="333333"/>
                        </a:solidFill>
                        <a:effectLst/>
                        <a:latin typeface="標楷體" pitchFamily="65" charset="-120"/>
                        <a:ea typeface="標楷體" pitchFamily="65" charset="-120"/>
                        <a:cs typeface="+mn-cs"/>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zh-TW" altLang="en-US" sz="1600" kern="100" dirty="0" smtClean="0">
                          <a:latin typeface="標楷體" pitchFamily="65" charset="-120"/>
                          <a:ea typeface="標楷體" pitchFamily="65" charset="-120"/>
                        </a:rPr>
                        <a:t>與本院建築系簽約</a:t>
                      </a:r>
                      <a:endParaRPr lang="en-US" altLang="zh-TW"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93686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600" u="none" strike="noStrike" cap="none" normalizeH="0" baseline="0" dirty="0" smtClean="0">
                          <a:ln>
                            <a:noFill/>
                          </a:ln>
                          <a:effectLst/>
                          <a:latin typeface="標楷體" pitchFamily="65" charset="-120"/>
                          <a:ea typeface="標楷體" pitchFamily="65" charset="-120"/>
                        </a:rPr>
                        <a:t>2</a:t>
                      </a:r>
                      <a:endParaRPr kumimoji="0" lang="en-US" altLang="zh-TW" sz="1600" b="1" i="0" u="none" strike="noStrike" cap="none" normalizeH="0" baseline="0" dirty="0" smtClean="0">
                        <a:ln>
                          <a:noFill/>
                        </a:ln>
                        <a:solidFill>
                          <a:srgbClr val="333333"/>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lang="zh-TW" altLang="en-US" sz="1600" kern="100" dirty="0" smtClean="0">
                          <a:latin typeface="標楷體" pitchFamily="65" charset="-120"/>
                          <a:ea typeface="標楷體" pitchFamily="65" charset="-120"/>
                        </a:rPr>
                        <a:t>蒙古</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nSpc>
                          <a:spcPts val="2000"/>
                        </a:lnSpc>
                        <a:spcAft>
                          <a:spcPts val="0"/>
                        </a:spcAft>
                      </a:pPr>
                      <a:r>
                        <a:rPr lang="zh-TW" altLang="zh-TW" sz="1600" kern="100" dirty="0" smtClean="0">
                          <a:latin typeface="標楷體" pitchFamily="65" charset="-120"/>
                          <a:ea typeface="標楷體" pitchFamily="65" charset="-120"/>
                        </a:rPr>
                        <a:t>蒙古科技大學森林與木材工業訓練與研究學院 </a:t>
                      </a:r>
                      <a:r>
                        <a:rPr lang="en-US" altLang="zh-TW" sz="1600" kern="100" dirty="0" smtClean="0">
                          <a:latin typeface="標楷體" pitchFamily="65" charset="-120"/>
                          <a:ea typeface="標楷體" pitchFamily="65" charset="-120"/>
                        </a:rPr>
                        <a:t>(Mongolian University of Science and Technology Training Research Institute of Wood Industry and Forestry)</a:t>
                      </a:r>
                      <a:endParaRPr lang="zh-TW" altLang="zh-TW"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lang="en-US" altLang="zh-TW" sz="1800" kern="1200" dirty="0" smtClean="0">
                          <a:latin typeface="標楷體" pitchFamily="65" charset="-120"/>
                          <a:ea typeface="標楷體" pitchFamily="65" charset="-120"/>
                        </a:rPr>
                        <a:t>2010.08</a:t>
                      </a:r>
                      <a:endParaRPr lang="zh-TW" altLang="zh-TW" sz="1800" kern="1200" dirty="0">
                        <a:solidFill>
                          <a:schemeClr val="tx1"/>
                        </a:solidFill>
                        <a:latin typeface="標楷體" pitchFamily="65" charset="-120"/>
                        <a:ea typeface="標楷體" pitchFamily="65" charset="-120"/>
                        <a:cs typeface="+mn-cs"/>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r>
              <a:tr h="519575">
                <a:tc>
                  <a:txBody>
                    <a:bodyPr/>
                    <a:lstStyle/>
                    <a:p>
                      <a:pPr algn="ctr"/>
                      <a:r>
                        <a:rPr lang="en-US" altLang="zh-TW" baseline="0" dirty="0" smtClean="0">
                          <a:latin typeface="標楷體" pitchFamily="65" charset="-120"/>
                          <a:ea typeface="標楷體" pitchFamily="65" charset="-120"/>
                        </a:rPr>
                        <a:t>3</a:t>
                      </a:r>
                      <a:endParaRPr lang="zh-TW" altLang="en-US" dirty="0">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lang="zh-TW" altLang="en-US" sz="1600" kern="100" dirty="0" smtClean="0">
                          <a:latin typeface="標楷體" pitchFamily="65" charset="-120"/>
                          <a:ea typeface="標楷體" pitchFamily="65" charset="-120"/>
                        </a:rPr>
                        <a:t>日本</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en-US" altLang="zh-TW" sz="1600" kern="100" dirty="0" smtClean="0">
                          <a:latin typeface="標楷體" pitchFamily="65" charset="-120"/>
                          <a:ea typeface="標楷體" pitchFamily="65" charset="-120"/>
                        </a:rPr>
                        <a:t>The University of Tokyo School of Engineering</a:t>
                      </a:r>
                      <a:r>
                        <a:rPr lang="zh-TW" altLang="en-US" sz="1600" kern="100" dirty="0" smtClean="0">
                          <a:latin typeface="標楷體" pitchFamily="65" charset="-120"/>
                          <a:ea typeface="標楷體" pitchFamily="65" charset="-120"/>
                        </a:rPr>
                        <a:t>（東京大學</a:t>
                      </a:r>
                      <a:r>
                        <a:rPr lang="en-US" altLang="zh-TW" sz="1600" kern="100" dirty="0" smtClean="0">
                          <a:latin typeface="標楷體" pitchFamily="65" charset="-120"/>
                          <a:ea typeface="標楷體" pitchFamily="65" charset="-120"/>
                        </a:rPr>
                        <a:t>-</a:t>
                      </a:r>
                      <a:r>
                        <a:rPr lang="zh-TW" altLang="en-US" sz="1600" kern="100" dirty="0" smtClean="0">
                          <a:latin typeface="標楷體" pitchFamily="65" charset="-120"/>
                          <a:ea typeface="標楷體" pitchFamily="65" charset="-120"/>
                        </a:rPr>
                        <a:t>工程學院）</a:t>
                      </a:r>
                      <a:endParaRPr lang="en-US" altLang="zh-TW"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600" u="none" strike="noStrike" cap="none" normalizeH="0" baseline="0" dirty="0" smtClean="0">
                          <a:ln>
                            <a:noFill/>
                          </a:ln>
                          <a:solidFill>
                            <a:schemeClr val="tx1"/>
                          </a:solidFill>
                          <a:effectLst/>
                          <a:latin typeface="標楷體" pitchFamily="65" charset="-120"/>
                          <a:ea typeface="標楷體" pitchFamily="65" charset="-120"/>
                        </a:rPr>
                        <a:t>2006.08</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600" u="none" strike="noStrike" cap="none" normalizeH="0" baseline="0" dirty="0" smtClean="0">
                          <a:ln>
                            <a:noFill/>
                          </a:ln>
                          <a:solidFill>
                            <a:schemeClr val="tx1"/>
                          </a:solidFill>
                          <a:effectLst/>
                          <a:latin typeface="標楷體" pitchFamily="65" charset="-120"/>
                          <a:ea typeface="標楷體" pitchFamily="65" charset="-120"/>
                        </a:rPr>
                        <a:t>2012.08</a:t>
                      </a:r>
                      <a:endParaRPr kumimoji="0" lang="en-US" altLang="zh-TW" sz="1600" b="1" i="0" u="none" strike="noStrike" cap="none" normalizeH="0" baseline="0" dirty="0" smtClean="0">
                        <a:ln>
                          <a:noFill/>
                        </a:ln>
                        <a:solidFill>
                          <a:schemeClr val="tx1"/>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zh-TW" altLang="en-US" sz="1600" kern="100" dirty="0" smtClean="0">
                          <a:latin typeface="標楷體" pitchFamily="65" charset="-120"/>
                          <a:ea typeface="標楷體" pitchFamily="65" charset="-120"/>
                        </a:rPr>
                        <a:t>與本校設計學院及工程學院簽訂</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5195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600" u="none" strike="noStrike" cap="none" normalizeH="0" baseline="0" dirty="0" smtClean="0">
                          <a:ln>
                            <a:noFill/>
                          </a:ln>
                          <a:effectLst/>
                          <a:latin typeface="標楷體" pitchFamily="65" charset="-120"/>
                          <a:ea typeface="標楷體" pitchFamily="65" charset="-120"/>
                        </a:rPr>
                        <a:t>4</a:t>
                      </a:r>
                      <a:endParaRPr kumimoji="0" lang="en-US" altLang="zh-TW" sz="1600" b="1" i="0" u="none" strike="noStrike" cap="none" normalizeH="0" baseline="0" dirty="0" smtClean="0">
                        <a:ln>
                          <a:noFill/>
                        </a:ln>
                        <a:solidFill>
                          <a:srgbClr val="000000"/>
                        </a:solidFill>
                        <a:effectLst/>
                        <a:latin typeface="標楷體" pitchFamily="65" charset="-120"/>
                        <a:ea typeface="標楷體" pitchFamily="65" charset="-120"/>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lang="zh-TW" altLang="en-US" sz="1600" kern="100" dirty="0" smtClean="0">
                          <a:latin typeface="標楷體" pitchFamily="65" charset="-120"/>
                          <a:ea typeface="標楷體" pitchFamily="65" charset="-120"/>
                        </a:rPr>
                        <a:t>馬來西亞</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lang="en-US" altLang="zh-TW" sz="1600" kern="100" dirty="0" err="1" smtClean="0">
                          <a:latin typeface="標楷體" pitchFamily="65" charset="-120"/>
                          <a:ea typeface="標楷體" pitchFamily="65" charset="-120"/>
                        </a:rPr>
                        <a:t>齊藤學院</a:t>
                      </a:r>
                      <a:r>
                        <a:rPr lang="en-US" altLang="zh-TW" sz="1600" kern="100" dirty="0" smtClean="0">
                          <a:latin typeface="標楷體" pitchFamily="65" charset="-120"/>
                          <a:ea typeface="標楷體" pitchFamily="65" charset="-120"/>
                        </a:rPr>
                        <a:t>(Saito College)</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600" u="none" strike="noStrike" kern="1200" cap="none" normalizeH="0" baseline="0" dirty="0" smtClean="0">
                          <a:ln>
                            <a:noFill/>
                          </a:ln>
                          <a:effectLst/>
                          <a:latin typeface="標楷體" pitchFamily="65" charset="-120"/>
                          <a:ea typeface="標楷體" pitchFamily="65" charset="-120"/>
                        </a:rPr>
                        <a:t>2012.12</a:t>
                      </a:r>
                      <a:endParaRPr kumimoji="0" lang="en-US" altLang="zh-TW" sz="1600" b="1" i="0" u="none" strike="noStrike" kern="1200" cap="none" normalizeH="0" baseline="0" dirty="0" smtClean="0">
                        <a:ln>
                          <a:noFill/>
                        </a:ln>
                        <a:solidFill>
                          <a:srgbClr val="333333"/>
                        </a:solidFill>
                        <a:effectLst/>
                        <a:latin typeface="標楷體" pitchFamily="65" charset="-120"/>
                        <a:ea typeface="標楷體" pitchFamily="65" charset="-120"/>
                        <a:cs typeface="+mn-cs"/>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lang="zh-TW" altLang="en-US" sz="1600" kern="100" dirty="0" smtClean="0">
                          <a:latin typeface="標楷體" pitchFamily="65" charset="-120"/>
                          <a:ea typeface="標楷體" pitchFamily="65" charset="-120"/>
                        </a:rPr>
                        <a:t>與本院互動媒體設計研究所簽訂 </a:t>
                      </a:r>
                      <a:endParaRPr lang="zh-TW" altLang="en-US" sz="1600" kern="100" dirty="0" smtClean="0">
                        <a:solidFill>
                          <a:schemeClr val="tx1"/>
                        </a:solidFill>
                        <a:latin typeface="標楷體" pitchFamily="65" charset="-120"/>
                        <a:ea typeface="標楷體" pitchFamily="65" charset="-120"/>
                        <a:cs typeface="Times New Roman"/>
                      </a:endParaRPr>
                    </a:p>
                  </a:txBody>
                  <a:tcPr marL="9525" marR="9525" marT="9522"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r>
            </a:tbl>
          </a:graphicData>
        </a:graphic>
      </p:graphicFrame>
      <p:pic>
        <p:nvPicPr>
          <p:cNvPr id="124929" name="圖片 5" descr="C:\Users\ju\Desktop\0326評鑑簡報資料\新增資料夾\DSC00706.JPG"/>
          <p:cNvPicPr>
            <a:picLocks noChangeAspect="1" noChangeArrowheads="1"/>
          </p:cNvPicPr>
          <p:nvPr/>
        </p:nvPicPr>
        <p:blipFill>
          <a:blip r:embed="rId4" cstate="email"/>
          <a:srcRect/>
          <a:stretch>
            <a:fillRect/>
          </a:stretch>
        </p:blipFill>
        <p:spPr bwMode="auto">
          <a:xfrm>
            <a:off x="5364088" y="4797152"/>
            <a:ext cx="3024336" cy="2060848"/>
          </a:xfrm>
          <a:prstGeom prst="rect">
            <a:avLst/>
          </a:prstGeom>
          <a:ln>
            <a:noFill/>
          </a:ln>
          <a:effectLst>
            <a:softEdge rad="112500"/>
          </a:effectLst>
        </p:spPr>
      </p:pic>
      <p:sp>
        <p:nvSpPr>
          <p:cNvPr id="10" name="矩形 9"/>
          <p:cNvSpPr/>
          <p:nvPr/>
        </p:nvSpPr>
        <p:spPr>
          <a:xfrm>
            <a:off x="5436096" y="6381328"/>
            <a:ext cx="2880320" cy="307777"/>
          </a:xfrm>
          <a:prstGeom prst="rect">
            <a:avLst/>
          </a:prstGeom>
          <a:solidFill>
            <a:srgbClr val="F6F7BF">
              <a:alpha val="62000"/>
            </a:srgbClr>
          </a:solidFill>
        </p:spPr>
        <p:txBody>
          <a:bodyPr wrap="square">
            <a:spAutoFit/>
          </a:bodyPr>
          <a:lstStyle/>
          <a:p>
            <a:r>
              <a:rPr lang="zh-TW" altLang="zh-TW" sz="1400" kern="100" dirty="0" smtClean="0">
                <a:solidFill>
                  <a:srgbClr val="0000FF"/>
                </a:solidFill>
                <a:latin typeface="標楷體" pitchFamily="65" charset="-120"/>
                <a:ea typeface="標楷體" pitchFamily="65" charset="-120"/>
              </a:rPr>
              <a:t>德國屋茲堡大學</a:t>
            </a:r>
            <a:r>
              <a:rPr lang="zh-TW" altLang="en-US" sz="1400" kern="100" dirty="0" smtClean="0">
                <a:solidFill>
                  <a:srgbClr val="0000FF"/>
                </a:solidFill>
                <a:latin typeface="標楷體" pitchFamily="65" charset="-120"/>
                <a:ea typeface="標楷體" pitchFamily="65" charset="-120"/>
              </a:rPr>
              <a:t>簽約合作</a:t>
            </a:r>
            <a:r>
              <a:rPr lang="zh-TW" altLang="zh-TW" sz="1400" kern="100" dirty="0" smtClean="0">
                <a:solidFill>
                  <a:srgbClr val="0000FF"/>
                </a:solidFill>
                <a:latin typeface="標楷體" pitchFamily="65" charset="-120"/>
                <a:ea typeface="標楷體" pitchFamily="65" charset="-120"/>
              </a:rPr>
              <a:t> </a:t>
            </a:r>
            <a:endParaRPr lang="zh-TW" altLang="en-US" sz="1400" dirty="0">
              <a:solidFill>
                <a:srgbClr val="0000FF"/>
              </a:solidFill>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aphicFrame>
        <p:nvGraphicFramePr>
          <p:cNvPr id="10" name="表格 9"/>
          <p:cNvGraphicFramePr>
            <a:graphicFrameLocks noGrp="1"/>
          </p:cNvGraphicFramePr>
          <p:nvPr/>
        </p:nvGraphicFramePr>
        <p:xfrm>
          <a:off x="179512" y="1196752"/>
          <a:ext cx="8856984" cy="5412763"/>
        </p:xfrm>
        <a:graphic>
          <a:graphicData uri="http://schemas.openxmlformats.org/drawingml/2006/table">
            <a:tbl>
              <a:tblPr>
                <a:tableStyleId>{16D9F66E-5EB9-4882-86FB-DCBF35E3C3E4}</a:tableStyleId>
              </a:tblPr>
              <a:tblGrid>
                <a:gridCol w="994853"/>
                <a:gridCol w="5189609"/>
                <a:gridCol w="2672522"/>
              </a:tblGrid>
              <a:tr h="204271">
                <a:tc>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zh-TW" altLang="en-US"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年度</a:t>
                      </a:r>
                      <a:endParaRPr kumimoji="0" lang="zh-TW"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6"/>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參訪單位</a:t>
                      </a:r>
                      <a:r>
                        <a:rPr kumimoji="0" lang="en-US" altLang="zh-TW"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a:t>
                      </a:r>
                      <a:r>
                        <a:rPr kumimoji="0" lang="zh-TW" altLang="en-US"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學者</a:t>
                      </a:r>
                      <a:endParaRPr kumimoji="0" lang="zh-TW"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6"/>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rPr>
                        <a:t>備註</a:t>
                      </a:r>
                      <a:endParaRPr kumimoji="0" lang="zh-TW" sz="1200" b="1"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68580" marR="68580" marT="0" marB="0" anchor="ctr" horzOverflow="overflow">
                    <a:solidFill>
                      <a:schemeClr val="accent6"/>
                    </a:solidFill>
                  </a:tcPr>
                </a:tc>
              </a:tr>
              <a:tr h="164618">
                <a:tc>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標楷體" pitchFamily="65" charset="-120"/>
                          <a:ea typeface="標楷體" pitchFamily="65" charset="-120"/>
                        </a:rPr>
                        <a:t>98</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Berlin</a:t>
                      </a:r>
                      <a:r>
                        <a:rPr kumimoji="0" lang="zh-TW" altLang="en-US" sz="1200" u="none" strike="noStrike" kern="1200" cap="none" normalizeH="0" baseline="0" dirty="0" smtClean="0">
                          <a:ln>
                            <a:noFill/>
                          </a:ln>
                          <a:effectLst/>
                          <a:latin typeface="標楷體" pitchFamily="65" charset="-120"/>
                          <a:ea typeface="標楷體" pitchFamily="65" charset="-120"/>
                        </a:rPr>
                        <a:t>藝術學院</a:t>
                      </a:r>
                      <a:r>
                        <a:rPr kumimoji="0" lang="en-US" altLang="zh-TW" sz="1200" u="none" strike="noStrike" kern="1200" cap="none" normalizeH="0" baseline="0" dirty="0" err="1" smtClean="0">
                          <a:ln>
                            <a:noFill/>
                          </a:ln>
                          <a:effectLst/>
                          <a:latin typeface="標楷體" pitchFamily="65" charset="-120"/>
                          <a:ea typeface="標楷體" pitchFamily="65" charset="-120"/>
                        </a:rPr>
                        <a:t>Hartmurt</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err="1" smtClean="0">
                          <a:ln>
                            <a:noFill/>
                          </a:ln>
                          <a:effectLst/>
                          <a:latin typeface="標楷體" pitchFamily="65" charset="-120"/>
                          <a:ea typeface="標楷體" pitchFamily="65" charset="-120"/>
                        </a:rPr>
                        <a:t>Ginnow-Merkert</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國際設計研討會</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28936">
                <a:tc rowSpan="3">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標楷體" pitchFamily="65" charset="-120"/>
                          <a:ea typeface="標楷體" pitchFamily="65" charset="-120"/>
                        </a:rPr>
                        <a:t>99</a:t>
                      </a:r>
                      <a:endParaRPr kumimoji="0" lang="zh-TW" altLang="en-US" sz="1200" b="0" i="0" u="none" strike="noStrike" kern="1200" cap="none" normalizeH="0" baseline="0" dirty="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大陸北京理工大學校長團</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176818">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zh-TW"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越南善化大學校長</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endParaRPr kumimoji="0" lang="zh-TW" altLang="zh-TW"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176818">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zh-TW"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北京理工大學設計與藝術學院楊建明副院長</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164618">
                <a:tc rowSpan="5">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標楷體" pitchFamily="65" charset="-120"/>
                          <a:ea typeface="標楷體" pitchFamily="65" charset="-120"/>
                        </a:rPr>
                        <a:t>100</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美國</a:t>
                      </a:r>
                      <a:r>
                        <a:rPr kumimoji="0" lang="en-US" altLang="zh-TW" sz="1200" u="none" strike="noStrike" kern="1200" cap="none" normalizeH="0" baseline="0" dirty="0" smtClean="0">
                          <a:ln>
                            <a:noFill/>
                          </a:ln>
                          <a:effectLst/>
                          <a:latin typeface="標楷體" pitchFamily="65" charset="-120"/>
                          <a:ea typeface="標楷體" pitchFamily="65" charset="-120"/>
                        </a:rPr>
                        <a:t>Ohio</a:t>
                      </a:r>
                      <a:r>
                        <a:rPr kumimoji="0" lang="zh-TW" altLang="en-US" sz="1200" u="none" strike="noStrike" kern="1200" cap="none" normalizeH="0" baseline="0" dirty="0" smtClean="0">
                          <a:ln>
                            <a:noFill/>
                          </a:ln>
                          <a:effectLst/>
                          <a:latin typeface="標楷體" pitchFamily="65" charset="-120"/>
                          <a:ea typeface="標楷體" pitchFamily="65" charset="-120"/>
                        </a:rPr>
                        <a:t>州立大學</a:t>
                      </a:r>
                      <a:r>
                        <a:rPr kumimoji="0" lang="en-US" altLang="zh-TW" sz="1200" u="none" strike="noStrike" kern="1200" cap="none" normalizeH="0" baseline="0" dirty="0" err="1" smtClean="0">
                          <a:ln>
                            <a:noFill/>
                          </a:ln>
                          <a:effectLst/>
                          <a:latin typeface="標楷體" pitchFamily="65" charset="-120"/>
                          <a:ea typeface="標楷體" pitchFamily="65" charset="-120"/>
                        </a:rPr>
                        <a:t>Reinhard</a:t>
                      </a:r>
                      <a:r>
                        <a:rPr kumimoji="0" lang="en-US" altLang="zh-TW" sz="1200" u="none" strike="noStrike" kern="1200" cap="none" normalizeH="0" baseline="0" dirty="0" smtClean="0">
                          <a:ln>
                            <a:noFill/>
                          </a:ln>
                          <a:effectLst/>
                          <a:latin typeface="標楷體" pitchFamily="65" charset="-120"/>
                          <a:ea typeface="標楷體" pitchFamily="65" charset="-120"/>
                        </a:rPr>
                        <a:t> Butter</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182438">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zh-TW"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Trier</a:t>
                      </a:r>
                      <a:r>
                        <a:rPr kumimoji="0" lang="zh-TW" altLang="en-US" sz="1200" u="none" strike="noStrike" kern="1200" cap="none" normalizeH="0" baseline="0" dirty="0" smtClean="0">
                          <a:ln>
                            <a:noFill/>
                          </a:ln>
                          <a:effectLst/>
                          <a:latin typeface="標楷體" pitchFamily="65" charset="-120"/>
                          <a:ea typeface="標楷體" pitchFamily="65" charset="-120"/>
                        </a:rPr>
                        <a:t>應用科技大學</a:t>
                      </a:r>
                      <a:r>
                        <a:rPr kumimoji="0" lang="en-US" altLang="zh-TW" sz="1200" u="none" strike="noStrike" kern="1200" cap="none" normalizeH="0" baseline="0" dirty="0" smtClean="0">
                          <a:ln>
                            <a:noFill/>
                          </a:ln>
                          <a:effectLst/>
                          <a:latin typeface="標楷體" pitchFamily="65" charset="-120"/>
                          <a:ea typeface="標楷體" pitchFamily="65" charset="-120"/>
                        </a:rPr>
                        <a:t>Frank Putschgel</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專題演講、設計工作營</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149362">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Berlin</a:t>
                      </a:r>
                      <a:r>
                        <a:rPr kumimoji="0" lang="zh-TW" altLang="en-US" sz="1200" u="none" strike="noStrike" kern="1200" cap="none" normalizeH="0" baseline="0" dirty="0" smtClean="0">
                          <a:ln>
                            <a:noFill/>
                          </a:ln>
                          <a:effectLst/>
                          <a:latin typeface="標楷體" pitchFamily="65" charset="-120"/>
                          <a:ea typeface="標楷體" pitchFamily="65" charset="-120"/>
                        </a:rPr>
                        <a:t>藝術學院</a:t>
                      </a:r>
                      <a:r>
                        <a:rPr kumimoji="0" lang="en-US" altLang="zh-TW" sz="1200" u="none" strike="noStrike" kern="1200" cap="none" normalizeH="0" baseline="0" dirty="0" smtClean="0">
                          <a:ln>
                            <a:noFill/>
                          </a:ln>
                          <a:effectLst/>
                          <a:latin typeface="標楷體" pitchFamily="65" charset="-120"/>
                          <a:ea typeface="標楷體" pitchFamily="65" charset="-120"/>
                        </a:rPr>
                        <a:t>Hartmurt Ginnow-Merkert</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專題演講、設計工作營</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374411">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zh-TW" sz="1200" u="none" strike="noStrike" kern="1200" cap="none" normalizeH="0" baseline="0" dirty="0" smtClean="0">
                          <a:ln>
                            <a:noFill/>
                          </a:ln>
                          <a:effectLst/>
                          <a:latin typeface="標楷體" pitchFamily="65" charset="-120"/>
                          <a:ea typeface="標楷體" pitchFamily="65" charset="-120"/>
                        </a:rPr>
                        <a:t>柏林藝術學院</a:t>
                      </a:r>
                      <a:r>
                        <a:rPr kumimoji="0" lang="en-US" altLang="zh-TW" sz="1200" u="none" strike="noStrike" kern="1200" cap="none" normalizeH="0" baseline="0" dirty="0" smtClean="0">
                          <a:ln>
                            <a:noFill/>
                          </a:ln>
                          <a:effectLst/>
                          <a:latin typeface="標楷體" pitchFamily="65" charset="-120"/>
                          <a:ea typeface="標楷體" pitchFamily="65" charset="-120"/>
                        </a:rPr>
                        <a:t>(</a:t>
                      </a:r>
                      <a:r>
                        <a:rPr kumimoji="0" lang="zh-TW"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smtClean="0">
                          <a:ln>
                            <a:noFill/>
                          </a:ln>
                          <a:effectLst/>
                          <a:latin typeface="標楷體" pitchFamily="65" charset="-120"/>
                          <a:ea typeface="標楷體" pitchFamily="65" charset="-120"/>
                        </a:rPr>
                        <a:t>School of Art and Design Berlin-</a:t>
                      </a:r>
                      <a:r>
                        <a:rPr kumimoji="0" lang="en-US" altLang="zh-TW" sz="1200" u="none" strike="noStrike" kern="1200" cap="none" normalizeH="0" baseline="0" dirty="0" err="1" smtClean="0">
                          <a:ln>
                            <a:noFill/>
                          </a:ln>
                          <a:effectLst/>
                          <a:latin typeface="標楷體" pitchFamily="65" charset="-120"/>
                          <a:ea typeface="標楷體" pitchFamily="65" charset="-120"/>
                        </a:rPr>
                        <a:t>Weissensee</a:t>
                      </a:r>
                      <a:r>
                        <a:rPr kumimoji="0" lang="en-US" altLang="zh-TW" sz="1200" u="none" strike="noStrike" kern="1200" cap="none" normalizeH="0" baseline="0" dirty="0" smtClean="0">
                          <a:ln>
                            <a:noFill/>
                          </a:ln>
                          <a:effectLst/>
                          <a:latin typeface="標楷體" pitchFamily="65" charset="-120"/>
                          <a:ea typeface="標楷體" pitchFamily="65" charset="-120"/>
                        </a:rPr>
                        <a:t>)</a:t>
                      </a:r>
                    </a:p>
                    <a:p>
                      <a:pPr marL="0" marR="0" lvl="0" indent="0" algn="l" defTabSz="914400" rtl="0" eaLnBrk="1" fontAlgn="base" latinLnBrk="0" hangingPunct="1">
                        <a:lnSpc>
                          <a:spcPts val="1400"/>
                        </a:lnSpc>
                        <a:spcBef>
                          <a:spcPct val="0"/>
                        </a:spcBef>
                        <a:spcAft>
                          <a:spcPct val="0"/>
                        </a:spcAft>
                        <a:buClrTx/>
                        <a:buSzTx/>
                        <a:buFontTx/>
                        <a:buNone/>
                        <a:tabLst/>
                        <a:defRPr/>
                      </a:pPr>
                      <a:r>
                        <a:rPr kumimoji="0" lang="en-US" altLang="zh-TW" sz="1200" u="none" strike="noStrike" kern="1200" cap="none" normalizeH="0" baseline="0" dirty="0" err="1" smtClean="0">
                          <a:ln>
                            <a:noFill/>
                          </a:ln>
                          <a:effectLst/>
                          <a:latin typeface="標楷體" pitchFamily="65" charset="-120"/>
                          <a:ea typeface="標楷體" pitchFamily="65" charset="-120"/>
                        </a:rPr>
                        <a:t>Hartmut</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err="1" smtClean="0">
                          <a:ln>
                            <a:noFill/>
                          </a:ln>
                          <a:effectLst/>
                          <a:latin typeface="標楷體" pitchFamily="65" charset="-120"/>
                          <a:ea typeface="標楷體" pitchFamily="65" charset="-120"/>
                        </a:rPr>
                        <a:t>Ginnow-Merkert</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374411">
                <a:tc vMerge="1">
                  <a:txBody>
                    <a:bodyPr/>
                    <a:lstStyle/>
                    <a:p>
                      <a:pPr marL="0" marR="0" lvl="0" indent="0" algn="ctr" defTabSz="914400" rtl="0" eaLnBrk="1" fontAlgn="base" latinLnBrk="0" hangingPunct="1">
                        <a:lnSpc>
                          <a:spcPts val="1400"/>
                        </a:lnSpc>
                        <a:spcBef>
                          <a:spcPct val="0"/>
                        </a:spcBef>
                        <a:spcAft>
                          <a:spcPct val="0"/>
                        </a:spcAft>
                        <a:buClrTx/>
                        <a:buSzTx/>
                        <a:buFontTx/>
                        <a:buNone/>
                        <a:tabLst/>
                      </a:pP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zh-TW" sz="1200" u="none" strike="noStrike" kern="1200" cap="none" normalizeH="0" baseline="0" dirty="0" smtClean="0">
                          <a:ln>
                            <a:noFill/>
                          </a:ln>
                          <a:solidFill>
                            <a:schemeClr val="dk1"/>
                          </a:solidFill>
                          <a:effectLst/>
                          <a:latin typeface="標楷體" pitchFamily="65" charset="-120"/>
                          <a:ea typeface="標楷體" pitchFamily="65" charset="-120"/>
                          <a:cs typeface="+mn-cs"/>
                        </a:rPr>
                        <a:t>立陶宛</a:t>
                      </a:r>
                      <a:r>
                        <a:rPr kumimoji="0" lang="zh-TW" altLang="en-US" sz="1200" u="none" strike="noStrike" kern="1200" cap="none" normalizeH="0" baseline="0" dirty="0" smtClean="0">
                          <a:ln>
                            <a:noFill/>
                          </a:ln>
                          <a:solidFill>
                            <a:schemeClr val="dk1"/>
                          </a:solidFill>
                          <a:effectLst/>
                          <a:latin typeface="標楷體" pitchFamily="65" charset="-120"/>
                          <a:ea typeface="標楷體" pitchFamily="65" charset="-120"/>
                          <a:cs typeface="+mn-cs"/>
                        </a:rPr>
                        <a:t> </a:t>
                      </a:r>
                      <a:r>
                        <a:rPr kumimoji="0" lang="zh-TW" altLang="zh-TW" sz="1200" u="none" strike="noStrike" kern="1200" cap="none" normalizeH="0" baseline="0" dirty="0" smtClean="0">
                          <a:ln>
                            <a:noFill/>
                          </a:ln>
                          <a:solidFill>
                            <a:schemeClr val="dk1"/>
                          </a:solidFill>
                          <a:effectLst/>
                          <a:latin typeface="標楷體" pitchFamily="65" charset="-120"/>
                          <a:ea typeface="標楷體" pitchFamily="65" charset="-120"/>
                          <a:cs typeface="+mn-cs"/>
                        </a:rPr>
                        <a:t>總統亞當庫斯Valdas Adamkus</a:t>
                      </a:r>
                      <a:endParaRPr kumimoji="0" lang="zh-TW" altLang="en-US" sz="1200" u="none" strike="noStrike" kern="1200" cap="none" normalizeH="0" baseline="0" dirty="0" smtClean="0">
                        <a:ln>
                          <a:noFill/>
                        </a:ln>
                        <a:solidFill>
                          <a:schemeClr val="dk1"/>
                        </a:solidFill>
                        <a:effectLst/>
                        <a:latin typeface="標楷體" pitchFamily="65" charset="-120"/>
                        <a:ea typeface="標楷體" pitchFamily="65" charset="-120"/>
                        <a:cs typeface="+mn-cs"/>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參訪</a:t>
                      </a:r>
                      <a:r>
                        <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rPr>
                        <a:t>本校</a:t>
                      </a:r>
                    </a:p>
                  </a:txBody>
                  <a:tcPr anchor="ctr"/>
                </a:tc>
              </a:tr>
              <a:tr h="225524">
                <a:tc rowSpan="3">
                  <a:txBody>
                    <a:bodyPr/>
                    <a:lstStyle/>
                    <a:p>
                      <a:pPr marL="0" marR="0" lvl="0" indent="0" algn="ctr" defTabSz="914400" rtl="0" eaLnBrk="1" fontAlgn="base" latinLnBrk="0" hangingPunct="1">
                        <a:lnSpc>
                          <a:spcPts val="1400"/>
                        </a:lnSpc>
                        <a:spcBef>
                          <a:spcPct val="0"/>
                        </a:spcBef>
                        <a:spcAft>
                          <a:spcPct val="0"/>
                        </a:spcAft>
                        <a:buClrTx/>
                        <a:buSzTx/>
                        <a:buFontTx/>
                        <a:buNone/>
                        <a:tabLst/>
                        <a:defRPr/>
                      </a:pPr>
                      <a:r>
                        <a:rPr kumimoji="0" lang="en-US" altLang="zh-TW" sz="1200" u="none" strike="noStrike" kern="1200" cap="none" normalizeH="0" baseline="0" dirty="0" smtClean="0">
                          <a:ln>
                            <a:noFill/>
                          </a:ln>
                          <a:effectLst/>
                          <a:latin typeface="標楷體" pitchFamily="65" charset="-120"/>
                          <a:ea typeface="標楷體" pitchFamily="65" charset="-120"/>
                        </a:rPr>
                        <a:t>101</a:t>
                      </a:r>
                      <a:endParaRPr kumimoji="0" lang="zh-TW" altLang="en-US" sz="1200" u="none" strike="noStrike" kern="1200" cap="none" normalizeH="0" baseline="0" dirty="0" smtClean="0">
                        <a:ln>
                          <a:noFill/>
                        </a:ln>
                        <a:effectLst/>
                        <a:latin typeface="標楷體" pitchFamily="65" charset="-120"/>
                        <a:ea typeface="標楷體" pitchFamily="65" charset="-120"/>
                      </a:endParaRPr>
                    </a:p>
                    <a:p>
                      <a:pPr marL="0" marR="0" lvl="0" indent="0" algn="ctr" defTabSz="914400" rtl="0" eaLnBrk="1" fontAlgn="base" latinLnBrk="0" hangingPunct="1">
                        <a:lnSpc>
                          <a:spcPts val="1400"/>
                        </a:lnSpc>
                        <a:spcBef>
                          <a:spcPct val="0"/>
                        </a:spcBef>
                        <a:spcAft>
                          <a:spcPct val="0"/>
                        </a:spcAft>
                        <a:buClrTx/>
                        <a:buSzTx/>
                        <a:buFontTx/>
                        <a:buNone/>
                        <a:tabLst/>
                      </a:pP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英國</a:t>
                      </a:r>
                      <a:r>
                        <a:rPr kumimoji="0" lang="en-US" altLang="zh-TW" sz="1200" u="none" strike="noStrike" kern="1200" cap="none" normalizeH="0" baseline="0" dirty="0" smtClean="0">
                          <a:ln>
                            <a:noFill/>
                          </a:ln>
                          <a:effectLst/>
                          <a:latin typeface="標楷體" pitchFamily="65" charset="-120"/>
                          <a:ea typeface="標楷體" pitchFamily="65" charset="-120"/>
                        </a:rPr>
                        <a:t>Brunel University</a:t>
                      </a:r>
                      <a:r>
                        <a:rPr kumimoji="0" lang="zh-TW" altLang="en-US"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smtClean="0">
                          <a:ln>
                            <a:noFill/>
                          </a:ln>
                          <a:effectLst/>
                          <a:latin typeface="標楷體" pitchFamily="65" charset="-120"/>
                          <a:ea typeface="標楷體" pitchFamily="65" charset="-120"/>
                        </a:rPr>
                        <a:t>Ray Holland</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設計講座</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372348">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馬來西亞</a:t>
                      </a:r>
                      <a:r>
                        <a:rPr kumimoji="0" lang="en-US" altLang="zh-TW" sz="1200" u="none" strike="noStrike" kern="1200" cap="none" normalizeH="0" baseline="0" dirty="0" smtClean="0">
                          <a:ln>
                            <a:noFill/>
                          </a:ln>
                          <a:effectLst/>
                          <a:latin typeface="標楷體" pitchFamily="65" charset="-120"/>
                          <a:ea typeface="標楷體" pitchFamily="65" charset="-120"/>
                        </a:rPr>
                        <a:t>Saito College </a:t>
                      </a:r>
                      <a:r>
                        <a:rPr kumimoji="0" lang="zh-TW" altLang="en-US" sz="1200" u="none" strike="noStrike" kern="1200" cap="none" normalizeH="0" baseline="0" dirty="0" smtClean="0">
                          <a:ln>
                            <a:noFill/>
                          </a:ln>
                          <a:effectLst/>
                          <a:latin typeface="標楷體" pitchFamily="65" charset="-120"/>
                          <a:ea typeface="標楷體" pitchFamily="65" charset="-120"/>
                        </a:rPr>
                        <a:t>齊藤學院</a:t>
                      </a:r>
                      <a:endParaRPr kumimoji="0" lang="en-US" altLang="zh-TW" sz="1200" u="none" strike="noStrike" kern="1200" cap="none" normalizeH="0" baseline="0" dirty="0" smtClean="0">
                        <a:ln>
                          <a:noFill/>
                        </a:ln>
                        <a:effectLst/>
                        <a:latin typeface="標楷體" pitchFamily="65" charset="-120"/>
                        <a:ea typeface="標楷體" pitchFamily="65" charset="-120"/>
                      </a:endParaRPr>
                    </a:p>
                    <a:p>
                      <a:pPr marL="0" marR="0" lvl="0" indent="0" algn="l" defTabSz="914400" rtl="0" eaLnBrk="1" fontAlgn="base" latinLnBrk="0" hangingPunct="1">
                        <a:lnSpc>
                          <a:spcPts val="1400"/>
                        </a:lnSpc>
                        <a:spcBef>
                          <a:spcPct val="0"/>
                        </a:spcBef>
                        <a:spcAft>
                          <a:spcPct val="0"/>
                        </a:spcAft>
                        <a:buClrTx/>
                        <a:buSzTx/>
                        <a:buFontTx/>
                        <a:buNone/>
                        <a:tabLst/>
                        <a:defRPr/>
                      </a:pPr>
                      <a:r>
                        <a:rPr kumimoji="0" lang="en-US" altLang="zh-TW" sz="1200" u="none" strike="noStrike" kern="1200" cap="none" normalizeH="0" baseline="0" dirty="0" smtClean="0">
                          <a:ln>
                            <a:noFill/>
                          </a:ln>
                          <a:effectLst/>
                          <a:latin typeface="標楷體" pitchFamily="65" charset="-120"/>
                          <a:ea typeface="標楷體" pitchFamily="65" charset="-120"/>
                        </a:rPr>
                        <a:t>Travis(</a:t>
                      </a:r>
                      <a:r>
                        <a:rPr kumimoji="0" lang="zh-CN" altLang="zh-TW" sz="1200" u="none" strike="noStrike" kern="1200" cap="none" normalizeH="0" baseline="0" dirty="0" smtClean="0">
                          <a:ln>
                            <a:noFill/>
                          </a:ln>
                          <a:effectLst/>
                          <a:latin typeface="標楷體" pitchFamily="65" charset="-120"/>
                          <a:ea typeface="標楷體" pitchFamily="65" charset="-120"/>
                        </a:rPr>
                        <a:t>刘岳明</a:t>
                      </a:r>
                      <a:r>
                        <a:rPr kumimoji="0" lang="en-US" altLang="zh-TW" sz="1200" u="none" strike="noStrike" kern="1200" cap="none" normalizeH="0" baseline="0" dirty="0" smtClean="0">
                          <a:ln>
                            <a:noFill/>
                          </a:ln>
                          <a:effectLst/>
                          <a:latin typeface="標楷體" pitchFamily="65" charset="-120"/>
                          <a:ea typeface="標楷體" pitchFamily="65" charset="-120"/>
                        </a:rPr>
                        <a:t>)</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參訪、簽訂合作協議</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18718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Potsdam</a:t>
                      </a:r>
                      <a:r>
                        <a:rPr kumimoji="0" lang="zh-TW" altLang="en-US" sz="1200" u="none" strike="noStrike" kern="1200" cap="none" normalizeH="0" baseline="0" dirty="0" smtClean="0">
                          <a:ln>
                            <a:noFill/>
                          </a:ln>
                          <a:effectLst/>
                          <a:latin typeface="標楷體" pitchFamily="65" charset="-120"/>
                          <a:ea typeface="標楷體" pitchFamily="65" charset="-120"/>
                        </a:rPr>
                        <a:t>應用科技大學</a:t>
                      </a:r>
                      <a:r>
                        <a:rPr kumimoji="0" lang="en-US" altLang="zh-TW" sz="1200" u="none" strike="noStrike" kern="1200" cap="none" normalizeH="0" baseline="0" dirty="0" smtClean="0">
                          <a:ln>
                            <a:noFill/>
                          </a:ln>
                          <a:effectLst/>
                          <a:latin typeface="標楷體" pitchFamily="65" charset="-120"/>
                          <a:ea typeface="標楷體" pitchFamily="65" charset="-120"/>
                        </a:rPr>
                        <a:t>Frank </a:t>
                      </a:r>
                      <a:r>
                        <a:rPr kumimoji="0" lang="en-US" altLang="zh-TW" sz="1200" u="none" strike="noStrike" kern="1200" cap="none" normalizeH="0" baseline="0" dirty="0" err="1" smtClean="0">
                          <a:ln>
                            <a:noFill/>
                          </a:ln>
                          <a:effectLst/>
                          <a:latin typeface="標楷體" pitchFamily="65" charset="-120"/>
                          <a:ea typeface="標楷體" pitchFamily="65" charset="-120"/>
                        </a:rPr>
                        <a:t>Heidmann</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參訪</a:t>
                      </a:r>
                      <a:r>
                        <a:rPr kumimoji="0" lang="en-US" altLang="zh-TW" sz="1200" u="none" strike="noStrike" kern="1200" cap="none" normalizeH="0" baseline="0" dirty="0" smtClean="0">
                          <a:ln>
                            <a:noFill/>
                          </a:ln>
                          <a:effectLst/>
                          <a:latin typeface="標楷體" pitchFamily="65" charset="-120"/>
                          <a:ea typeface="標楷體" pitchFamily="65" charset="-120"/>
                        </a:rPr>
                        <a:t> </a:t>
                      </a:r>
                      <a:endParaRPr kumimoji="0" lang="en-US" altLang="zh-TW"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405754">
                <a:tc rowSpan="8">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標楷體" pitchFamily="65" charset="-120"/>
                          <a:ea typeface="標楷體" pitchFamily="65" charset="-120"/>
                        </a:rPr>
                        <a:t>102</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奧地利</a:t>
                      </a:r>
                      <a:r>
                        <a:rPr kumimoji="0" lang="en-US" altLang="zh-TW" sz="1200" u="none" strike="noStrike" kern="1200" cap="none" normalizeH="0" baseline="0" dirty="0" smtClean="0">
                          <a:ln>
                            <a:noFill/>
                          </a:ln>
                          <a:effectLst/>
                          <a:latin typeface="標楷體" pitchFamily="65" charset="-120"/>
                          <a:ea typeface="標楷體" pitchFamily="65" charset="-120"/>
                        </a:rPr>
                        <a:t>University of Music and Performing Arts Vienna Institute</a:t>
                      </a:r>
                      <a:r>
                        <a:rPr kumimoji="0" lang="zh-TW" altLang="en-US"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smtClean="0">
                          <a:ln>
                            <a:noFill/>
                          </a:ln>
                          <a:effectLst/>
                          <a:latin typeface="標楷體" pitchFamily="65" charset="-120"/>
                          <a:ea typeface="標楷體" pitchFamily="65" charset="-120"/>
                        </a:rPr>
                        <a:t>Prof. </a:t>
                      </a:r>
                      <a:r>
                        <a:rPr kumimoji="0" lang="en-US" altLang="zh-TW" sz="1200" u="none" strike="noStrike" kern="1200" cap="none" normalizeH="0" baseline="0" dirty="0" err="1" smtClean="0">
                          <a:ln>
                            <a:noFill/>
                          </a:ln>
                          <a:effectLst/>
                          <a:latin typeface="標楷體" pitchFamily="65" charset="-120"/>
                          <a:ea typeface="標楷體" pitchFamily="65" charset="-120"/>
                        </a:rPr>
                        <a:t>Karlheinz</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err="1" smtClean="0">
                          <a:ln>
                            <a:noFill/>
                          </a:ln>
                          <a:effectLst/>
                          <a:latin typeface="標楷體" pitchFamily="65" charset="-120"/>
                          <a:ea typeface="標楷體" pitchFamily="65" charset="-120"/>
                        </a:rPr>
                        <a:t>Essl</a:t>
                      </a:r>
                      <a:r>
                        <a:rPr kumimoji="0" lang="en-US" altLang="zh-TW" sz="1200" u="none" strike="noStrike" kern="1200" cap="none" normalizeH="0" baseline="0" dirty="0" smtClean="0">
                          <a:ln>
                            <a:noFill/>
                          </a:ln>
                          <a:effectLst/>
                          <a:latin typeface="標楷體" pitchFamily="65" charset="-120"/>
                          <a:ea typeface="標楷體" pitchFamily="65" charset="-120"/>
                        </a:rPr>
                        <a:t> </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en-US" sz="1200" u="none" strike="noStrike" kern="1200" cap="none" normalizeH="0" baseline="0" dirty="0" smtClean="0">
                          <a:ln>
                            <a:noFill/>
                          </a:ln>
                          <a:effectLst/>
                          <a:latin typeface="標楷體" pitchFamily="65" charset="-120"/>
                          <a:ea typeface="標楷體" pitchFamily="65" charset="-120"/>
                        </a:rPr>
                        <a:t>演講</a:t>
                      </a:r>
                      <a:r>
                        <a:rPr kumimoji="0" lang="zh-TW" altLang="zh-TW" sz="1200" u="none" strike="noStrike" kern="1200" cap="none" normalizeH="0" baseline="0" dirty="0" smtClean="0">
                          <a:ln>
                            <a:noFill/>
                          </a:ln>
                          <a:effectLst/>
                          <a:latin typeface="標楷體" pitchFamily="65" charset="-120"/>
                          <a:ea typeface="標楷體" pitchFamily="65" charset="-120"/>
                        </a:rPr>
                        <a:t>互動音樂</a:t>
                      </a:r>
                      <a:r>
                        <a:rPr kumimoji="0" lang="zh-TW" altLang="en-US" sz="1200" u="none" strike="noStrike" kern="1200" cap="none" normalizeH="0" baseline="0" dirty="0" smtClean="0">
                          <a:ln>
                            <a:noFill/>
                          </a:ln>
                          <a:effectLst/>
                          <a:latin typeface="標楷體" pitchFamily="65" charset="-120"/>
                          <a:ea typeface="標楷體" pitchFamily="65" charset="-120"/>
                        </a:rPr>
                        <a:t>相關資訊</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zh-TW" sz="1200" u="none" strike="noStrike" kern="1200" cap="none" normalizeH="0" baseline="0" dirty="0" smtClean="0">
                          <a:ln>
                            <a:noFill/>
                          </a:ln>
                          <a:effectLst/>
                          <a:latin typeface="標楷體" pitchFamily="65" charset="-120"/>
                          <a:ea typeface="標楷體" pitchFamily="65" charset="-120"/>
                        </a:rPr>
                        <a:t>加拿大</a:t>
                      </a:r>
                      <a:r>
                        <a:rPr kumimoji="0" lang="en-US" altLang="zh-TW" sz="1200" u="none" strike="noStrike" kern="1200" cap="none" normalizeH="0" baseline="0" dirty="0" smtClean="0">
                          <a:ln>
                            <a:noFill/>
                          </a:ln>
                          <a:effectLst/>
                          <a:latin typeface="標楷體" pitchFamily="65" charset="-120"/>
                          <a:ea typeface="標楷體" pitchFamily="65" charset="-120"/>
                        </a:rPr>
                        <a:t>Simon Frazer</a:t>
                      </a:r>
                      <a:r>
                        <a:rPr kumimoji="0" lang="zh-TW" altLang="zh-TW" sz="1200" u="none" strike="noStrike" kern="1200" cap="none" normalizeH="0" baseline="0" dirty="0" smtClean="0">
                          <a:ln>
                            <a:noFill/>
                          </a:ln>
                          <a:effectLst/>
                          <a:latin typeface="標楷體" pitchFamily="65" charset="-120"/>
                          <a:ea typeface="標楷體" pitchFamily="65" charset="-120"/>
                        </a:rPr>
                        <a:t>大學</a:t>
                      </a:r>
                      <a:r>
                        <a:rPr kumimoji="0" lang="en-US" altLang="zh-TW" sz="1200" u="none" strike="noStrike" kern="1200" cap="none" normalizeH="0" baseline="0" dirty="0" smtClean="0">
                          <a:ln>
                            <a:noFill/>
                          </a:ln>
                          <a:effectLst/>
                          <a:latin typeface="標楷體" pitchFamily="65" charset="-120"/>
                          <a:ea typeface="標楷體" pitchFamily="65" charset="-120"/>
                        </a:rPr>
                        <a:t>SIAT</a:t>
                      </a:r>
                      <a:r>
                        <a:rPr kumimoji="0" lang="zh-TW" altLang="zh-TW" sz="1200" u="none" strike="noStrike" kern="1200" cap="none" normalizeH="0" baseline="0" dirty="0" smtClean="0">
                          <a:ln>
                            <a:noFill/>
                          </a:ln>
                          <a:effectLst/>
                          <a:latin typeface="標楷體" pitchFamily="65" charset="-120"/>
                          <a:ea typeface="標楷體" pitchFamily="65" charset="-120"/>
                        </a:rPr>
                        <a:t>學院</a:t>
                      </a:r>
                      <a:r>
                        <a:rPr kumimoji="0" lang="zh-TW" altLang="en-US"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smtClean="0">
                          <a:ln>
                            <a:noFill/>
                          </a:ln>
                          <a:effectLst/>
                          <a:latin typeface="標楷體" pitchFamily="65" charset="-120"/>
                          <a:ea typeface="標楷體" pitchFamily="65" charset="-120"/>
                        </a:rPr>
                        <a:t>Prof. </a:t>
                      </a:r>
                      <a:r>
                        <a:rPr kumimoji="0" lang="en-US" altLang="zh-TW" sz="1200" u="none" strike="noStrike" kern="1200" cap="none" normalizeH="0" baseline="0" dirty="0" err="1" smtClean="0">
                          <a:ln>
                            <a:noFill/>
                          </a:ln>
                          <a:effectLst/>
                          <a:latin typeface="標楷體" pitchFamily="65" charset="-120"/>
                          <a:ea typeface="標楷體" pitchFamily="65" charset="-120"/>
                        </a:rPr>
                        <a:t>Halil</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err="1" smtClean="0">
                          <a:ln>
                            <a:noFill/>
                          </a:ln>
                          <a:effectLst/>
                          <a:latin typeface="標楷體" pitchFamily="65" charset="-120"/>
                          <a:ea typeface="標楷體" pitchFamily="65" charset="-120"/>
                        </a:rPr>
                        <a:t>Erhan</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c>
                  <a:txBody>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0" lang="zh-TW" altLang="zh-TW" sz="1200" u="none" strike="noStrike" kern="1200" cap="none" normalizeH="0" baseline="0" noProof="0" dirty="0" smtClean="0">
                          <a:ln>
                            <a:noFill/>
                          </a:ln>
                          <a:effectLst/>
                          <a:latin typeface="標楷體" pitchFamily="65" charset="-120"/>
                          <a:ea typeface="標楷體" pitchFamily="65" charset="-120"/>
                        </a:rPr>
                        <a:t>舉辦互動設計工作營</a:t>
                      </a:r>
                      <a:endParaRPr kumimoji="0" lang="zh-TW" altLang="en-US" sz="1200" b="0" i="0" u="none" strike="noStrike" kern="1200" cap="none" normalizeH="0" baseline="0" noProof="0" dirty="0" smtClean="0">
                        <a:ln>
                          <a:noFill/>
                        </a:ln>
                        <a:solidFill>
                          <a:srgbClr val="000000"/>
                        </a:solidFill>
                        <a:effectLst/>
                        <a:latin typeface="標楷體" pitchFamily="65" charset="-120"/>
                        <a:ea typeface="標楷體" pitchFamily="65" charset="-120"/>
                        <a:cs typeface="Times New Roman" pitchFamily="18" charset="0"/>
                      </a:endParaRPr>
                    </a:p>
                  </a:txBody>
                  <a:tcPr anchor="ctr"/>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Trier</a:t>
                      </a:r>
                      <a:r>
                        <a:rPr kumimoji="0" lang="zh-TW" altLang="en-US" sz="1200" u="none" strike="noStrike" kern="1200" cap="none" normalizeH="0" baseline="0" dirty="0" smtClean="0">
                          <a:ln>
                            <a:noFill/>
                          </a:ln>
                          <a:effectLst/>
                          <a:latin typeface="標楷體" pitchFamily="65" charset="-120"/>
                          <a:ea typeface="標楷體" pitchFamily="65" charset="-120"/>
                        </a:rPr>
                        <a:t>應用科技大學</a:t>
                      </a:r>
                      <a:r>
                        <a:rPr kumimoji="0" lang="en-US" altLang="zh-TW" sz="1200" u="none" strike="noStrike" kern="1200" cap="none" normalizeH="0" baseline="0" dirty="0" smtClean="0">
                          <a:ln>
                            <a:noFill/>
                          </a:ln>
                          <a:effectLst/>
                          <a:latin typeface="標楷體" pitchFamily="65" charset="-120"/>
                          <a:ea typeface="標楷體" pitchFamily="65" charset="-120"/>
                        </a:rPr>
                        <a:t>Franz </a:t>
                      </a:r>
                      <a:r>
                        <a:rPr kumimoji="0" lang="en-US" altLang="zh-TW" sz="1200" u="none" strike="noStrike" kern="1200" cap="none" normalizeH="0" baseline="0" dirty="0" err="1" smtClean="0">
                          <a:ln>
                            <a:noFill/>
                          </a:ln>
                          <a:effectLst/>
                          <a:latin typeface="標楷體" pitchFamily="65" charset="-120"/>
                          <a:ea typeface="標楷體" pitchFamily="65" charset="-120"/>
                        </a:rPr>
                        <a:t>Putschgel</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建築構造概論設計工作營</a:t>
                      </a:r>
                      <a:r>
                        <a:rPr kumimoji="0" lang="en-US" altLang="zh-TW" sz="1200" u="none" strike="noStrike" kern="1200" cap="none" normalizeH="0" baseline="0" dirty="0" smtClean="0">
                          <a:ln>
                            <a:noFill/>
                          </a:ln>
                          <a:effectLst/>
                          <a:latin typeface="標楷體" pitchFamily="65" charset="-120"/>
                          <a:ea typeface="標楷體" pitchFamily="65" charset="-120"/>
                        </a:rPr>
                        <a:t>/</a:t>
                      </a:r>
                      <a:r>
                        <a:rPr kumimoji="0" lang="zh-TW" altLang="en-US" sz="1200" u="none" strike="noStrike" kern="1200" cap="none" normalizeH="0" baseline="0" dirty="0" smtClean="0">
                          <a:ln>
                            <a:noFill/>
                          </a:ln>
                          <a:effectLst/>
                          <a:latin typeface="標楷體" pitchFamily="65" charset="-120"/>
                          <a:ea typeface="標楷體" pitchFamily="65" charset="-120"/>
                        </a:rPr>
                        <a:t>專題演講</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Berlin</a:t>
                      </a:r>
                      <a:r>
                        <a:rPr kumimoji="0" lang="zh-TW" altLang="en-US" sz="1200" u="none" strike="noStrike" kern="1200" cap="none" normalizeH="0" baseline="0" dirty="0" smtClean="0">
                          <a:ln>
                            <a:noFill/>
                          </a:ln>
                          <a:effectLst/>
                          <a:latin typeface="標楷體" pitchFamily="65" charset="-120"/>
                          <a:ea typeface="標楷體" pitchFamily="65" charset="-120"/>
                        </a:rPr>
                        <a:t>藝術學院</a:t>
                      </a:r>
                      <a:r>
                        <a:rPr kumimoji="0" lang="en-US" altLang="zh-TW" sz="1200" u="none" strike="noStrike" kern="1200" cap="none" normalizeH="0" baseline="0" dirty="0" err="1" smtClean="0">
                          <a:ln>
                            <a:noFill/>
                          </a:ln>
                          <a:effectLst/>
                          <a:latin typeface="標楷體" pitchFamily="65" charset="-120"/>
                          <a:ea typeface="標楷體" pitchFamily="65" charset="-120"/>
                        </a:rPr>
                        <a:t>Hartmurt</a:t>
                      </a:r>
                      <a:r>
                        <a:rPr kumimoji="0" lang="en-US" altLang="zh-TW"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err="1" smtClean="0">
                          <a:ln>
                            <a:noFill/>
                          </a:ln>
                          <a:effectLst/>
                          <a:latin typeface="標楷體" pitchFamily="65" charset="-120"/>
                          <a:ea typeface="標楷體" pitchFamily="65" charset="-120"/>
                        </a:rPr>
                        <a:t>Ginnow-Merkert</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smtClean="0">
                          <a:ln>
                            <a:noFill/>
                          </a:ln>
                          <a:effectLst/>
                          <a:latin typeface="標楷體" pitchFamily="65" charset="-120"/>
                          <a:ea typeface="標楷體" pitchFamily="65" charset="-120"/>
                        </a:rPr>
                        <a:t>太陽能船產品語意設計工作營</a:t>
                      </a:r>
                      <a:endParaRPr kumimoji="0" lang="zh-TW" altLang="en-US" sz="1200" b="0" i="0" u="none" strike="noStrike" kern="1200"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德國柏林</a:t>
                      </a:r>
                      <a:r>
                        <a:rPr kumimoji="0" lang="de-DE" altLang="zh-TW" sz="1200" u="none" strike="noStrike" kern="1200" cap="none" normalizeH="0" baseline="0" dirty="0" smtClean="0">
                          <a:ln>
                            <a:noFill/>
                          </a:ln>
                          <a:effectLst/>
                          <a:latin typeface="標楷體" pitchFamily="65" charset="-120"/>
                          <a:ea typeface="標楷體" pitchFamily="65" charset="-120"/>
                        </a:rPr>
                        <a:t>Weissensee</a:t>
                      </a:r>
                      <a:r>
                        <a:rPr kumimoji="0" lang="zh-TW" altLang="en-US" sz="1200" u="none" strike="noStrike" kern="1200" cap="none" normalizeH="0" baseline="0" dirty="0" smtClean="0">
                          <a:ln>
                            <a:noFill/>
                          </a:ln>
                          <a:effectLst/>
                          <a:latin typeface="標楷體" pitchFamily="65" charset="-120"/>
                          <a:ea typeface="標楷體" pitchFamily="65" charset="-120"/>
                        </a:rPr>
                        <a:t>藝術學院</a:t>
                      </a:r>
                      <a:r>
                        <a:rPr kumimoji="0" lang="de-DE" altLang="zh-TW" sz="1200" u="none" strike="noStrike" kern="1200" cap="none" normalizeH="0" baseline="0" dirty="0" smtClean="0">
                          <a:ln>
                            <a:noFill/>
                          </a:ln>
                          <a:effectLst/>
                          <a:latin typeface="標楷體" pitchFamily="65" charset="-120"/>
                          <a:ea typeface="標楷體" pitchFamily="65" charset="-120"/>
                        </a:rPr>
                        <a:t>Hartmut Ginnow-Merkert</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太陽能船產品語意設計工作營</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de-DE" altLang="zh-TW" sz="1200" u="none" strike="noStrike" kern="1200" cap="none" normalizeH="0" baseline="0" dirty="0" smtClean="0">
                          <a:ln>
                            <a:noFill/>
                          </a:ln>
                          <a:effectLst/>
                          <a:latin typeface="標楷體" pitchFamily="65" charset="-120"/>
                          <a:ea typeface="標楷體" pitchFamily="65" charset="-120"/>
                        </a:rPr>
                        <a:t>Bauhaus</a:t>
                      </a:r>
                      <a:r>
                        <a:rPr kumimoji="0" lang="zh-TW" altLang="en-US" sz="1200" u="none" strike="noStrike" kern="1200" cap="none" normalizeH="0" baseline="0" dirty="0" smtClean="0">
                          <a:ln>
                            <a:noFill/>
                          </a:ln>
                          <a:effectLst/>
                          <a:latin typeface="標楷體" pitchFamily="65" charset="-120"/>
                          <a:ea typeface="標楷體" pitchFamily="65" charset="-120"/>
                        </a:rPr>
                        <a:t>大學</a:t>
                      </a:r>
                      <a:r>
                        <a:rPr kumimoji="0" lang="de-DE" altLang="zh-TW" sz="1200" u="none" strike="noStrike" kern="1200" cap="none" normalizeH="0" baseline="0" dirty="0" smtClean="0">
                          <a:ln>
                            <a:noFill/>
                          </a:ln>
                          <a:effectLst/>
                          <a:latin typeface="標楷體" pitchFamily="65" charset="-120"/>
                          <a:ea typeface="標楷體" pitchFamily="65" charset="-120"/>
                        </a:rPr>
                        <a:t>Hans-Joachim Bargstädt</a:t>
                      </a:r>
                      <a:r>
                        <a:rPr kumimoji="0" lang="zh-TW" altLang="en-US" sz="1200" u="none" strike="noStrike" kern="1200" cap="none" normalizeH="0" baseline="0" dirty="0" smtClean="0">
                          <a:ln>
                            <a:noFill/>
                          </a:ln>
                          <a:effectLst/>
                          <a:latin typeface="標楷體" pitchFamily="65" charset="-120"/>
                          <a:ea typeface="標楷體" pitchFamily="65" charset="-120"/>
                        </a:rPr>
                        <a:t>教授</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參觀工設系所設計週活動</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40473">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400" b="0" i="0" u="none" strike="noStrike" kern="1200" cap="none" normalizeH="0" baseline="0" dirty="0" smtClean="0">
                        <a:ln>
                          <a:noFill/>
                        </a:ln>
                        <a:solidFill>
                          <a:srgbClr val="000000"/>
                        </a:solidFill>
                        <a:effectLst/>
                        <a:latin typeface="Calibri" pitchFamily="34"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德國</a:t>
                      </a:r>
                      <a:r>
                        <a:rPr kumimoji="0" lang="en-US" altLang="zh-TW" sz="1200" u="none" strike="noStrike" kern="1200" cap="none" normalizeH="0" baseline="0" dirty="0" smtClean="0">
                          <a:ln>
                            <a:noFill/>
                          </a:ln>
                          <a:effectLst/>
                          <a:latin typeface="標楷體" pitchFamily="65" charset="-120"/>
                          <a:ea typeface="標楷體" pitchFamily="65" charset="-120"/>
                        </a:rPr>
                        <a:t>Offenbach</a:t>
                      </a:r>
                      <a:r>
                        <a:rPr kumimoji="0" lang="zh-TW" altLang="en-US" sz="1200" u="none" strike="noStrike" kern="1200" cap="none" normalizeH="0" baseline="0" dirty="0" smtClean="0">
                          <a:ln>
                            <a:noFill/>
                          </a:ln>
                          <a:effectLst/>
                          <a:latin typeface="標楷體" pitchFamily="65" charset="-120"/>
                          <a:ea typeface="標楷體" pitchFamily="65" charset="-120"/>
                        </a:rPr>
                        <a:t>造形大學</a:t>
                      </a:r>
                      <a:r>
                        <a:rPr kumimoji="0" lang="de-DE" altLang="zh-TW" sz="1200" u="none" strike="noStrike" kern="1200" cap="none" normalizeH="0" baseline="0" dirty="0" smtClean="0">
                          <a:ln>
                            <a:noFill/>
                          </a:ln>
                          <a:effectLst/>
                          <a:latin typeface="標楷體" pitchFamily="65" charset="-120"/>
                          <a:ea typeface="標楷體" pitchFamily="65" charset="-120"/>
                        </a:rPr>
                        <a:t>Prof. Frank Zebner</a:t>
                      </a:r>
                      <a:r>
                        <a:rPr kumimoji="0" lang="zh-TW" altLang="en-US" sz="1200" u="none" strike="noStrike" kern="1200" cap="none" normalizeH="0" baseline="0" dirty="0" smtClean="0">
                          <a:ln>
                            <a:noFill/>
                          </a:ln>
                          <a:effectLst/>
                          <a:latin typeface="標楷體" pitchFamily="65" charset="-120"/>
                          <a:ea typeface="標楷體" pitchFamily="65" charset="-120"/>
                        </a:rPr>
                        <a:t>院長</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說明交換生申請辦法及條件</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r h="224255">
                <a:tc vMerge="1">
                  <a:txBody>
                    <a:bodyPr/>
                    <a:lstStyle/>
                    <a:p>
                      <a:pPr marL="0" marR="0" lvl="0" indent="0" algn="l" defTabSz="914400" rtl="0" eaLnBrk="1" fontAlgn="base" latinLnBrk="0" hangingPunct="1">
                        <a:lnSpc>
                          <a:spcPts val="1400"/>
                        </a:lnSpc>
                        <a:spcBef>
                          <a:spcPct val="0"/>
                        </a:spcBef>
                        <a:spcAft>
                          <a:spcPct val="0"/>
                        </a:spcAft>
                        <a:buClrTx/>
                        <a:buSzTx/>
                        <a:buFontTx/>
                        <a:buNone/>
                        <a:tabLst/>
                      </a:pP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en-US" altLang="zh-TW" sz="1200" u="none" strike="noStrike" kern="1200" cap="none" normalizeH="0" baseline="0" dirty="0" err="1" smtClean="0">
                          <a:ln>
                            <a:noFill/>
                          </a:ln>
                          <a:effectLst/>
                          <a:latin typeface="標楷體" pitchFamily="65" charset="-120"/>
                          <a:ea typeface="標楷體" pitchFamily="65" charset="-120"/>
                        </a:rPr>
                        <a:t>iF</a:t>
                      </a:r>
                      <a:r>
                        <a:rPr kumimoji="0" lang="en-US" altLang="zh-TW" sz="1200" u="none" strike="noStrike" kern="1200" cap="none" normalizeH="0" baseline="0" dirty="0" smtClean="0">
                          <a:ln>
                            <a:noFill/>
                          </a:ln>
                          <a:effectLst/>
                          <a:latin typeface="標楷體" pitchFamily="65" charset="-120"/>
                          <a:ea typeface="標楷體" pitchFamily="65" charset="-120"/>
                        </a:rPr>
                        <a:t> 2013 Concept Award </a:t>
                      </a:r>
                      <a:r>
                        <a:rPr kumimoji="0" lang="zh-TW" altLang="en-US" sz="1200" u="none" strike="noStrike" kern="1200" cap="none" normalizeH="0" baseline="0" dirty="0" smtClean="0">
                          <a:ln>
                            <a:noFill/>
                          </a:ln>
                          <a:effectLst/>
                          <a:latin typeface="標楷體" pitchFamily="65" charset="-120"/>
                          <a:ea typeface="標楷體" pitchFamily="65" charset="-120"/>
                        </a:rPr>
                        <a:t>評審之一</a:t>
                      </a:r>
                      <a:r>
                        <a:rPr kumimoji="0" lang="en-US" altLang="en-US" sz="1200" u="none" strike="noStrike" kern="1200" cap="none" normalizeH="0" baseline="0" dirty="0" smtClean="0">
                          <a:ln>
                            <a:noFill/>
                          </a:ln>
                          <a:effectLst/>
                          <a:latin typeface="標楷體" pitchFamily="65" charset="-120"/>
                          <a:ea typeface="標楷體" pitchFamily="65" charset="-120"/>
                        </a:rPr>
                        <a:t>  </a:t>
                      </a:r>
                      <a:r>
                        <a:rPr kumimoji="0" lang="en-US" altLang="zh-TW" sz="1200" u="none" strike="noStrike" kern="1200" cap="none" normalizeH="0" baseline="0" dirty="0" smtClean="0">
                          <a:ln>
                            <a:noFill/>
                          </a:ln>
                          <a:effectLst/>
                          <a:latin typeface="標楷體" pitchFamily="65" charset="-120"/>
                          <a:ea typeface="標楷體" pitchFamily="65" charset="-120"/>
                        </a:rPr>
                        <a:t>Mr. Masahiro </a:t>
                      </a:r>
                      <a:r>
                        <a:rPr kumimoji="0" lang="en-US" altLang="zh-TW" sz="1200" u="none" strike="noStrike" kern="1200" cap="none" normalizeH="0" baseline="0" dirty="0" err="1" smtClean="0">
                          <a:ln>
                            <a:noFill/>
                          </a:ln>
                          <a:effectLst/>
                          <a:latin typeface="標楷體" pitchFamily="65" charset="-120"/>
                          <a:ea typeface="標楷體" pitchFamily="65" charset="-120"/>
                        </a:rPr>
                        <a:t>Kandou</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c>
                  <a:txBody>
                    <a:bodyPr/>
                    <a:lstStyle/>
                    <a:p>
                      <a:pPr marL="0" marR="0" lvl="0" indent="0" algn="l" defTabSz="914400" rtl="0" eaLnBrk="1" fontAlgn="base" latinLnBrk="0" hangingPunct="1">
                        <a:lnSpc>
                          <a:spcPts val="1400"/>
                        </a:lnSpc>
                        <a:spcBef>
                          <a:spcPct val="0"/>
                        </a:spcBef>
                        <a:spcAft>
                          <a:spcPct val="0"/>
                        </a:spcAft>
                        <a:buClrTx/>
                        <a:buSzTx/>
                        <a:buFontTx/>
                        <a:buNone/>
                        <a:tabLst/>
                      </a:pPr>
                      <a:r>
                        <a:rPr kumimoji="0" lang="zh-TW" altLang="en-US" sz="1200" u="none" strike="noStrike" kern="1200" cap="none" normalizeH="0" baseline="0" dirty="0" smtClean="0">
                          <a:ln>
                            <a:noFill/>
                          </a:ln>
                          <a:effectLst/>
                          <a:latin typeface="標楷體" pitchFamily="65" charset="-120"/>
                          <a:ea typeface="標楷體" pitchFamily="65" charset="-120"/>
                        </a:rPr>
                        <a:t>專題演講、參訪</a:t>
                      </a:r>
                      <a:endParaRPr kumimoji="0" lang="zh-TW" altLang="en-US" sz="1200" b="0" i="0" u="none" strike="noStrike" kern="1200"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anchor="ctr" horzOverflow="overflow"/>
                </a:tc>
              </a:tr>
            </a:tbl>
          </a:graphicData>
        </a:graphic>
      </p:graphicFrame>
      <p:sp>
        <p:nvSpPr>
          <p:cNvPr id="9" name="文字方塊 12"/>
          <p:cNvSpPr txBox="1">
            <a:spLocks noChangeArrowheads="1"/>
          </p:cNvSpPr>
          <p:nvPr/>
        </p:nvSpPr>
        <p:spPr bwMode="auto">
          <a:xfrm>
            <a:off x="0" y="44624"/>
            <a:ext cx="9144000" cy="1008112"/>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sp>
        <p:nvSpPr>
          <p:cNvPr id="5" name="矩形 4"/>
          <p:cNvSpPr/>
          <p:nvPr/>
        </p:nvSpPr>
        <p:spPr>
          <a:xfrm>
            <a:off x="4283968" y="188640"/>
            <a:ext cx="4392488" cy="861774"/>
          </a:xfrm>
          <a:prstGeom prst="rect">
            <a:avLst/>
          </a:prstGeom>
        </p:spPr>
        <p:txBody>
          <a:bodyPr wrap="square">
            <a:spAutoFit/>
          </a:bodyPr>
          <a:lstStyle/>
          <a:p>
            <a:pPr indent="635" eaLnBrk="1" hangingPunct="1">
              <a:spcAft>
                <a:spcPts val="0"/>
              </a:spcAft>
              <a:defRPr/>
            </a:pPr>
            <a:r>
              <a:rPr lang="zh-TW" altLang="zh-TW" b="1" i="0" kern="100" dirty="0" smtClean="0">
                <a:latin typeface="Calibri"/>
                <a:ea typeface="標楷體"/>
                <a:cs typeface="標楷體"/>
              </a:rPr>
              <a:t>近</a:t>
            </a:r>
            <a:r>
              <a:rPr lang="en-US" altLang="zh-TW" b="1" i="0" kern="100" dirty="0" smtClean="0">
                <a:latin typeface="Calibri"/>
                <a:ea typeface="標楷體"/>
                <a:cs typeface="標楷體"/>
              </a:rPr>
              <a:t>5</a:t>
            </a:r>
            <a:r>
              <a:rPr lang="zh-TW" altLang="zh-TW" b="1" i="0" kern="100" dirty="0" smtClean="0">
                <a:latin typeface="Calibri"/>
                <a:ea typeface="標楷體"/>
                <a:cs typeface="標楷體"/>
              </a:rPr>
              <a:t>年國外</a:t>
            </a:r>
            <a:r>
              <a:rPr lang="zh-TW" altLang="zh-TW" b="1" i="0" kern="100" dirty="0">
                <a:latin typeface="Calibri"/>
                <a:ea typeface="標楷體"/>
                <a:cs typeface="標楷體"/>
              </a:rPr>
              <a:t>學者專家參</a:t>
            </a:r>
            <a:r>
              <a:rPr lang="zh-TW" altLang="zh-TW" b="1" i="0" kern="100" dirty="0" smtClean="0">
                <a:latin typeface="Calibri"/>
                <a:ea typeface="標楷體"/>
                <a:cs typeface="標楷體"/>
              </a:rPr>
              <a:t>訪計有</a:t>
            </a:r>
            <a:r>
              <a:rPr lang="en-US" altLang="zh-TW" b="1" i="0" kern="100" dirty="0" smtClean="0">
                <a:solidFill>
                  <a:srgbClr val="FF0000"/>
                </a:solidFill>
                <a:latin typeface="Calibri"/>
                <a:ea typeface="標楷體"/>
                <a:cs typeface="標楷體"/>
              </a:rPr>
              <a:t>21</a:t>
            </a:r>
            <a:r>
              <a:rPr lang="zh-TW" altLang="zh-TW" b="1" i="0" kern="100" dirty="0" smtClean="0">
                <a:latin typeface="Calibri"/>
                <a:ea typeface="標楷體"/>
                <a:cs typeface="標楷體"/>
              </a:rPr>
              <a:t>人次</a:t>
            </a:r>
            <a:r>
              <a:rPr lang="zh-TW" altLang="en-US" b="1" i="0" kern="100" dirty="0" smtClean="0">
                <a:latin typeface="Calibri"/>
                <a:ea typeface="標楷體"/>
                <a:cs typeface="標楷體"/>
              </a:rPr>
              <a:t>。</a:t>
            </a:r>
            <a:endParaRPr lang="en-US" altLang="zh-TW" b="1" i="0" kern="100" dirty="0" smtClean="0">
              <a:latin typeface="Calibri"/>
              <a:ea typeface="標楷體"/>
              <a:cs typeface="標楷體"/>
            </a:endParaRPr>
          </a:p>
          <a:p>
            <a:pPr indent="635" eaLnBrk="1" hangingPunct="1">
              <a:spcAft>
                <a:spcPts val="0"/>
              </a:spcAft>
              <a:defRPr/>
            </a:pPr>
            <a:r>
              <a:rPr lang="zh-TW" altLang="zh-TW" sz="1600" i="0" kern="100" dirty="0" smtClean="0">
                <a:latin typeface="Calibri"/>
                <a:ea typeface="標楷體"/>
                <a:cs typeface="標楷體"/>
              </a:rPr>
              <a:t>涵蓋</a:t>
            </a:r>
            <a:r>
              <a:rPr lang="zh-TW" altLang="en-US" sz="1600" i="0" kern="100" dirty="0" smtClean="0">
                <a:latin typeface="Calibri"/>
                <a:ea typeface="標楷體"/>
                <a:cs typeface="標楷體"/>
              </a:rPr>
              <a:t>美國</a:t>
            </a:r>
            <a:r>
              <a:rPr lang="zh-TW" altLang="zh-TW" sz="1600" kern="100" dirty="0" smtClean="0">
                <a:latin typeface="Calibri"/>
                <a:ea typeface="標楷體"/>
                <a:cs typeface="標楷體"/>
              </a:rPr>
              <a:t>、</a:t>
            </a:r>
            <a:r>
              <a:rPr lang="zh-TW" altLang="en-US" sz="1600" i="0" kern="100" dirty="0" smtClean="0">
                <a:latin typeface="Calibri"/>
                <a:ea typeface="標楷體"/>
                <a:cs typeface="標楷體"/>
              </a:rPr>
              <a:t>德</a:t>
            </a:r>
            <a:r>
              <a:rPr lang="zh-TW" altLang="zh-TW" sz="1600" i="0" kern="100" dirty="0" smtClean="0">
                <a:latin typeface="Calibri"/>
                <a:ea typeface="標楷體"/>
                <a:cs typeface="標楷體"/>
              </a:rPr>
              <a:t>國</a:t>
            </a:r>
            <a:r>
              <a:rPr lang="zh-TW" altLang="zh-TW" sz="1600" i="0" kern="100" dirty="0">
                <a:latin typeface="Calibri"/>
                <a:ea typeface="標楷體"/>
                <a:cs typeface="標楷體"/>
              </a:rPr>
              <a:t>、</a:t>
            </a:r>
            <a:r>
              <a:rPr lang="zh-TW" altLang="en-US" sz="1600" i="0" kern="100" dirty="0">
                <a:latin typeface="Calibri"/>
                <a:ea typeface="標楷體"/>
                <a:cs typeface="標楷體"/>
              </a:rPr>
              <a:t>奧地利</a:t>
            </a:r>
            <a:r>
              <a:rPr lang="zh-TW" altLang="zh-TW" sz="1600" i="0" kern="100" dirty="0">
                <a:latin typeface="Calibri"/>
                <a:ea typeface="標楷體"/>
                <a:cs typeface="標楷體"/>
              </a:rPr>
              <a:t>、</a:t>
            </a:r>
            <a:r>
              <a:rPr lang="zh-TW" altLang="en-US" sz="1600" i="0" kern="100" dirty="0">
                <a:latin typeface="Calibri"/>
                <a:ea typeface="標楷體"/>
                <a:cs typeface="標楷體"/>
              </a:rPr>
              <a:t>法</a:t>
            </a:r>
            <a:r>
              <a:rPr lang="zh-TW" altLang="zh-TW" sz="1600" i="0" kern="100" dirty="0">
                <a:latin typeface="Calibri"/>
                <a:ea typeface="標楷體"/>
                <a:cs typeface="標楷體"/>
              </a:rPr>
              <a:t>國、</a:t>
            </a:r>
            <a:r>
              <a:rPr lang="zh-TW" altLang="en-US" sz="1600" i="0" kern="100" dirty="0">
                <a:latin typeface="Calibri"/>
                <a:ea typeface="標楷體"/>
                <a:cs typeface="標楷體"/>
              </a:rPr>
              <a:t>馬來西亞</a:t>
            </a:r>
            <a:r>
              <a:rPr lang="zh-TW" altLang="zh-TW" sz="1600" i="0" kern="100" dirty="0" smtClean="0">
                <a:latin typeface="Calibri"/>
                <a:ea typeface="標楷體"/>
                <a:cs typeface="標楷體"/>
              </a:rPr>
              <a:t>、</a:t>
            </a:r>
            <a:r>
              <a:rPr lang="zh-TW" altLang="en-US" sz="1600" kern="100" dirty="0" smtClean="0">
                <a:latin typeface="Calibri"/>
                <a:ea typeface="標楷體"/>
                <a:cs typeface="標楷體"/>
              </a:rPr>
              <a:t>日本</a:t>
            </a:r>
            <a:r>
              <a:rPr lang="zh-TW" altLang="zh-TW" sz="1600" kern="100" dirty="0" smtClean="0">
                <a:latin typeface="Calibri"/>
                <a:ea typeface="標楷體"/>
                <a:cs typeface="標楷體"/>
              </a:rPr>
              <a:t>、</a:t>
            </a:r>
            <a:r>
              <a:rPr lang="zh-TW" altLang="en-US" sz="1600" i="0" kern="100" dirty="0" smtClean="0">
                <a:latin typeface="Calibri"/>
                <a:ea typeface="標楷體"/>
                <a:cs typeface="標楷體"/>
              </a:rPr>
              <a:t>大陸</a:t>
            </a:r>
            <a:r>
              <a:rPr lang="zh-TW" altLang="zh-TW" sz="1600" i="0" kern="100" dirty="0">
                <a:latin typeface="Calibri"/>
                <a:ea typeface="標楷體"/>
                <a:cs typeface="標楷體"/>
              </a:rPr>
              <a:t>等國家。</a:t>
            </a:r>
            <a:endParaRPr lang="zh-TW" altLang="zh-TW" sz="1600" i="0" kern="100" dirty="0">
              <a:latin typeface="Calibri"/>
              <a:ea typeface="新細明體"/>
              <a:cs typeface="Times New Roman"/>
            </a:endParaRPr>
          </a:p>
        </p:txBody>
      </p:sp>
      <p:sp>
        <p:nvSpPr>
          <p:cNvPr id="6" name="投影片編號版面配置區 5"/>
          <p:cNvSpPr>
            <a:spLocks noGrp="1"/>
          </p:cNvSpPr>
          <p:nvPr>
            <p:ph type="sldNum" sz="quarter" idx="11"/>
          </p:nvPr>
        </p:nvSpPr>
        <p:spPr/>
        <p:txBody>
          <a:bodyPr/>
          <a:lstStyle/>
          <a:p>
            <a:pPr>
              <a:defRPr/>
            </a:pPr>
            <a:fld id="{D02F24DD-2813-42E1-A04B-D42CDFB3C870}" type="slidenum">
              <a:rPr lang="zh-TW" altLang="en-US" smtClean="0"/>
              <a:pPr>
                <a:defRPr/>
              </a:pPr>
              <a:t>72</a:t>
            </a:fld>
            <a:endParaRPr lang="zh-TW" altLang="en-US"/>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 name="文字方塊 12"/>
          <p:cNvSpPr txBox="1">
            <a:spLocks noChangeArrowheads="1"/>
          </p:cNvSpPr>
          <p:nvPr/>
        </p:nvSpPr>
        <p:spPr bwMode="auto">
          <a:xfrm>
            <a:off x="0" y="0"/>
            <a:ext cx="9288016" cy="1052736"/>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sp>
        <p:nvSpPr>
          <p:cNvPr id="8" name="書卷 (水平) 7"/>
          <p:cNvSpPr/>
          <p:nvPr/>
        </p:nvSpPr>
        <p:spPr>
          <a:xfrm>
            <a:off x="179512" y="1124744"/>
            <a:ext cx="3692324" cy="777061"/>
          </a:xfrm>
          <a:prstGeom prst="horizontalScroll">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r>
              <a:rPr lang="zh-TW" altLang="en-US" sz="1600" dirty="0">
                <a:solidFill>
                  <a:schemeClr val="tx1"/>
                </a:solidFill>
                <a:latin typeface="標楷體" pitchFamily="65" charset="-120"/>
                <a:ea typeface="標楷體" pitchFamily="65" charset="-120"/>
              </a:rPr>
              <a:t>波多黎各國會</a:t>
            </a:r>
            <a:r>
              <a:rPr lang="zh-TW" altLang="en-US" sz="1600" dirty="0" smtClean="0">
                <a:solidFill>
                  <a:schemeClr val="tx1"/>
                </a:solidFill>
                <a:latin typeface="標楷體" pitchFamily="65" charset="-120"/>
                <a:ea typeface="標楷體" pitchFamily="65" charset="-120"/>
              </a:rPr>
              <a:t>議長</a:t>
            </a:r>
            <a:r>
              <a:rPr lang="en-US" altLang="zh-TW" sz="1600" dirty="0" smtClean="0">
                <a:solidFill>
                  <a:schemeClr val="tx1"/>
                </a:solidFill>
                <a:latin typeface="標楷體" pitchFamily="65" charset="-120"/>
                <a:ea typeface="標楷體" pitchFamily="65" charset="-120"/>
              </a:rPr>
              <a:t>Hon</a:t>
            </a:r>
            <a:r>
              <a:rPr lang="en-US" altLang="zh-TW" sz="1600" dirty="0">
                <a:solidFill>
                  <a:schemeClr val="tx1"/>
                </a:solidFill>
                <a:latin typeface="標楷體" pitchFamily="65" charset="-120"/>
                <a:ea typeface="標楷體" pitchFamily="65" charset="-120"/>
              </a:rPr>
              <a:t>. </a:t>
            </a:r>
            <a:r>
              <a:rPr lang="en-US" altLang="zh-TW" sz="1600" dirty="0" err="1">
                <a:solidFill>
                  <a:schemeClr val="tx1"/>
                </a:solidFill>
                <a:latin typeface="標楷體" pitchFamily="65" charset="-120"/>
                <a:ea typeface="標楷體" pitchFamily="65" charset="-120"/>
              </a:rPr>
              <a:t>Jenniffer</a:t>
            </a:r>
            <a:r>
              <a:rPr lang="en-US" altLang="zh-TW" sz="1600" dirty="0">
                <a:solidFill>
                  <a:schemeClr val="tx1"/>
                </a:solidFill>
                <a:latin typeface="標楷體" pitchFamily="65" charset="-120"/>
                <a:ea typeface="標楷體" pitchFamily="65" charset="-120"/>
              </a:rPr>
              <a:t> A. </a:t>
            </a:r>
            <a:r>
              <a:rPr lang="en-US" altLang="zh-TW" sz="1600" dirty="0" smtClean="0">
                <a:solidFill>
                  <a:schemeClr val="tx1"/>
                </a:solidFill>
                <a:latin typeface="標楷體" pitchFamily="65" charset="-120"/>
                <a:ea typeface="標楷體" pitchFamily="65" charset="-120"/>
              </a:rPr>
              <a:t>Gonzalez-Colon</a:t>
            </a:r>
            <a:r>
              <a:rPr lang="zh-TW" altLang="en-US" sz="1600" dirty="0" smtClean="0">
                <a:solidFill>
                  <a:schemeClr val="tx1"/>
                </a:solidFill>
                <a:latin typeface="標楷體" pitchFamily="65" charset="-120"/>
                <a:ea typeface="標楷體" pitchFamily="65" charset="-120"/>
              </a:rPr>
              <a:t>等一行人參</a:t>
            </a:r>
            <a:r>
              <a:rPr lang="zh-TW" altLang="en-US" sz="1600" dirty="0">
                <a:solidFill>
                  <a:schemeClr val="tx1"/>
                </a:solidFill>
                <a:latin typeface="標楷體" pitchFamily="65" charset="-120"/>
                <a:ea typeface="標楷體" pitchFamily="65" charset="-120"/>
              </a:rPr>
              <a:t>訪</a:t>
            </a:r>
          </a:p>
        </p:txBody>
      </p:sp>
      <p:pic>
        <p:nvPicPr>
          <p:cNvPr id="57346" name="Picture 2"/>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251520" y="1734904"/>
            <a:ext cx="3312368" cy="25782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8" descr="C:\Documents and Settings\jhtsai\My Documents\My Pictures\照片20120512\照片20120512 268.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251520" y="3933056"/>
            <a:ext cx="3312368" cy="2695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7349" name="Picture 5"/>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406619" y="1666450"/>
            <a:ext cx="3737381" cy="49755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7348" name="Picture 4"/>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3945843" y="1844825"/>
            <a:ext cx="2426357" cy="180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7347" name="Picture 3"/>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945843" y="3563950"/>
            <a:ext cx="2426357" cy="3042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投影片編號版面配置區 10"/>
          <p:cNvSpPr>
            <a:spLocks noGrp="1"/>
          </p:cNvSpPr>
          <p:nvPr>
            <p:ph type="sldNum" sz="quarter" idx="11"/>
          </p:nvPr>
        </p:nvSpPr>
        <p:spPr/>
        <p:txBody>
          <a:bodyPr/>
          <a:lstStyle/>
          <a:p>
            <a:pPr>
              <a:defRPr/>
            </a:pPr>
            <a:fld id="{D02F24DD-2813-42E1-A04B-D42CDFB3C870}" type="slidenum">
              <a:rPr lang="zh-TW" altLang="en-US" smtClean="0"/>
              <a:pPr>
                <a:defRPr/>
              </a:pPr>
              <a:t>73</a:t>
            </a:fld>
            <a:endParaRPr lang="zh-TW" altLang="en-US"/>
          </a:p>
        </p:txBody>
      </p:sp>
      <p:sp>
        <p:nvSpPr>
          <p:cNvPr id="12" name="書卷 (水平) 11"/>
          <p:cNvSpPr/>
          <p:nvPr/>
        </p:nvSpPr>
        <p:spPr>
          <a:xfrm>
            <a:off x="4860032" y="1052736"/>
            <a:ext cx="3960440" cy="858857"/>
          </a:xfrm>
          <a:prstGeom prst="horizontalScroll">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zh-TW" altLang="en-US" dirty="0">
                <a:solidFill>
                  <a:schemeClr val="tx1"/>
                </a:solidFill>
                <a:latin typeface="標楷體" pitchFamily="65" charset="-120"/>
                <a:ea typeface="標楷體" pitchFamily="65" charset="-120"/>
              </a:rPr>
              <a:t>立陶宛總統 </a:t>
            </a:r>
            <a:r>
              <a:rPr lang="en-US" altLang="zh-TW" dirty="0" err="1">
                <a:solidFill>
                  <a:schemeClr val="tx1"/>
                </a:solidFill>
                <a:latin typeface="標楷體" pitchFamily="65" charset="-120"/>
                <a:ea typeface="標楷體" pitchFamily="65" charset="-120"/>
              </a:rPr>
              <a:t>Valdas</a:t>
            </a:r>
            <a:r>
              <a:rPr lang="en-US" altLang="zh-TW" dirty="0">
                <a:solidFill>
                  <a:schemeClr val="tx1"/>
                </a:solidFill>
                <a:latin typeface="標楷體" pitchFamily="65" charset="-120"/>
                <a:ea typeface="標楷體" pitchFamily="65" charset="-120"/>
              </a:rPr>
              <a:t>  </a:t>
            </a:r>
            <a:r>
              <a:rPr lang="en-US" altLang="zh-TW" dirty="0" err="1">
                <a:solidFill>
                  <a:schemeClr val="tx1"/>
                </a:solidFill>
                <a:latin typeface="標楷體" pitchFamily="65" charset="-120"/>
                <a:ea typeface="標楷體" pitchFamily="65" charset="-120"/>
              </a:rPr>
              <a:t>Adumkus</a:t>
            </a:r>
            <a:r>
              <a:rPr lang="en-US" altLang="zh-TW" dirty="0">
                <a:solidFill>
                  <a:schemeClr val="tx1"/>
                </a:solidFill>
                <a:latin typeface="標楷體" pitchFamily="65" charset="-120"/>
                <a:ea typeface="標楷體" pitchFamily="65" charset="-120"/>
              </a:rPr>
              <a:t> </a:t>
            </a:r>
            <a:r>
              <a:rPr lang="en-US" altLang="zh-TW" dirty="0" smtClean="0">
                <a:solidFill>
                  <a:schemeClr val="tx1"/>
                </a:solidFill>
                <a:latin typeface="標楷體" pitchFamily="65" charset="-120"/>
                <a:ea typeface="標楷體" pitchFamily="65" charset="-120"/>
              </a:rPr>
              <a:t> </a:t>
            </a:r>
          </a:p>
          <a:p>
            <a:r>
              <a:rPr lang="zh-TW" altLang="en-US" dirty="0" smtClean="0">
                <a:solidFill>
                  <a:schemeClr val="tx1"/>
                </a:solidFill>
                <a:latin typeface="標楷體" pitchFamily="65" charset="-120"/>
                <a:ea typeface="標楷體" pitchFamily="65" charset="-120"/>
              </a:rPr>
              <a:t>等一行人參訪 </a:t>
            </a:r>
            <a:endParaRPr lang="zh-TW" altLang="en-US" dirty="0">
              <a:solidFill>
                <a:schemeClr val="tx1"/>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pic>
        <p:nvPicPr>
          <p:cNvPr id="82946" name="圖片 2" descr="E:\國際交流活動\98.05德國sander教授\DSC04199.JPG"/>
          <p:cNvPicPr>
            <a:picLocks noChangeAspect="1" noChangeArrowheads="1"/>
          </p:cNvPicPr>
          <p:nvPr/>
        </p:nvPicPr>
        <p:blipFill>
          <a:blip r:embed="rId3" cstate="email"/>
          <a:srcRect/>
          <a:stretch>
            <a:fillRect/>
          </a:stretch>
        </p:blipFill>
        <p:spPr bwMode="auto">
          <a:xfrm>
            <a:off x="827584" y="1628800"/>
            <a:ext cx="3275012" cy="2454275"/>
          </a:xfrm>
          <a:prstGeom prst="rect">
            <a:avLst/>
          </a:prstGeom>
          <a:noFill/>
          <a:ln w="9525">
            <a:noFill/>
            <a:miter lim="800000"/>
            <a:headEnd/>
            <a:tailEnd/>
          </a:ln>
        </p:spPr>
      </p:pic>
      <p:pic>
        <p:nvPicPr>
          <p:cNvPr id="82947" name="圖片 3" descr="E:\國際交流活動\98.05德國sander教授\工設系邀請德國知名教授專題講座.JPG"/>
          <p:cNvPicPr>
            <a:picLocks noChangeAspect="1" noChangeArrowheads="1"/>
          </p:cNvPicPr>
          <p:nvPr/>
        </p:nvPicPr>
        <p:blipFill>
          <a:blip r:embed="rId4" cstate="email"/>
          <a:srcRect/>
          <a:stretch>
            <a:fillRect/>
          </a:stretch>
        </p:blipFill>
        <p:spPr bwMode="auto">
          <a:xfrm>
            <a:off x="755576" y="4170462"/>
            <a:ext cx="3384376" cy="2379490"/>
          </a:xfrm>
          <a:prstGeom prst="rect">
            <a:avLst/>
          </a:prstGeom>
          <a:noFill/>
          <a:ln w="9525">
            <a:noFill/>
            <a:miter lim="800000"/>
            <a:headEnd/>
            <a:tailEnd/>
          </a:ln>
        </p:spPr>
      </p:pic>
      <p:pic>
        <p:nvPicPr>
          <p:cNvPr id="82948" name="Picture 4" descr="DSC02130"/>
          <p:cNvPicPr preferRelativeResize="0">
            <a:picLocks noChangeAspect="1" noChangeArrowheads="1"/>
          </p:cNvPicPr>
          <p:nvPr/>
        </p:nvPicPr>
        <p:blipFill>
          <a:blip r:embed="rId5" cstate="email"/>
          <a:srcRect/>
          <a:stretch>
            <a:fillRect/>
          </a:stretch>
        </p:blipFill>
        <p:spPr bwMode="auto">
          <a:xfrm>
            <a:off x="4860032" y="1628800"/>
            <a:ext cx="3270456" cy="2376264"/>
          </a:xfrm>
          <a:prstGeom prst="rect">
            <a:avLst/>
          </a:prstGeom>
          <a:noFill/>
          <a:ln w="9525">
            <a:noFill/>
            <a:miter lim="800000"/>
            <a:headEnd/>
            <a:tailEnd/>
          </a:ln>
        </p:spPr>
      </p:pic>
      <p:sp>
        <p:nvSpPr>
          <p:cNvPr id="8" name="書卷 (水平) 7"/>
          <p:cNvSpPr/>
          <p:nvPr/>
        </p:nvSpPr>
        <p:spPr>
          <a:xfrm>
            <a:off x="755576" y="1124744"/>
            <a:ext cx="3528392" cy="858857"/>
          </a:xfrm>
          <a:prstGeom prst="horizontalScroll">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zh-TW" altLang="zh-TW" dirty="0" smtClean="0">
                <a:solidFill>
                  <a:schemeClr val="tx1"/>
                </a:solidFill>
                <a:latin typeface="標楷體" pitchFamily="65" charset="-120"/>
                <a:ea typeface="標楷體" pitchFamily="65" charset="-120"/>
              </a:rPr>
              <a:t>德國</a:t>
            </a:r>
            <a:r>
              <a:rPr lang="en-US" altLang="zh-TW" dirty="0" smtClean="0">
                <a:solidFill>
                  <a:schemeClr val="tx1"/>
                </a:solidFill>
                <a:latin typeface="標楷體" pitchFamily="65" charset="-120"/>
                <a:ea typeface="標楷體" pitchFamily="65" charset="-120"/>
              </a:rPr>
              <a:t>Trier</a:t>
            </a:r>
            <a:r>
              <a:rPr lang="zh-TW" altLang="zh-TW" dirty="0" smtClean="0">
                <a:solidFill>
                  <a:schemeClr val="tx1"/>
                </a:solidFill>
                <a:latin typeface="標楷體" pitchFamily="65" charset="-120"/>
                <a:ea typeface="標楷體" pitchFamily="65" charset="-120"/>
              </a:rPr>
              <a:t>應用科技大學</a:t>
            </a:r>
            <a:r>
              <a:rPr lang="en-US" altLang="zh-TW" dirty="0" smtClean="0">
                <a:solidFill>
                  <a:schemeClr val="tx1"/>
                </a:solidFill>
                <a:latin typeface="標楷體" pitchFamily="65" charset="-120"/>
                <a:ea typeface="標楷體" pitchFamily="65" charset="-120"/>
              </a:rPr>
              <a:t>Frank Sander</a:t>
            </a:r>
            <a:r>
              <a:rPr lang="zh-TW" altLang="zh-TW" dirty="0" smtClean="0">
                <a:solidFill>
                  <a:schemeClr val="tx1"/>
                </a:solidFill>
                <a:latin typeface="標楷體" pitchFamily="65" charset="-120"/>
                <a:ea typeface="標楷體" pitchFamily="65" charset="-120"/>
              </a:rPr>
              <a:t>教授</a:t>
            </a:r>
            <a:r>
              <a:rPr lang="zh-TW" altLang="en-US" dirty="0" smtClean="0">
                <a:solidFill>
                  <a:schemeClr val="tx1"/>
                </a:solidFill>
                <a:latin typeface="標楷體" pitchFamily="65" charset="-120"/>
                <a:ea typeface="標楷體" pitchFamily="65" charset="-120"/>
              </a:rPr>
              <a:t>指導</a:t>
            </a:r>
            <a:r>
              <a:rPr lang="zh-TW" altLang="zh-TW" dirty="0" smtClean="0">
                <a:solidFill>
                  <a:schemeClr val="tx1"/>
                </a:solidFill>
                <a:latin typeface="標楷體" pitchFamily="65" charset="-120"/>
                <a:ea typeface="標楷體" pitchFamily="65" charset="-120"/>
              </a:rPr>
              <a:t>設計</a:t>
            </a:r>
            <a:r>
              <a:rPr lang="zh-TW" altLang="en-US" dirty="0" smtClean="0">
                <a:solidFill>
                  <a:schemeClr val="tx1"/>
                </a:solidFill>
                <a:latin typeface="標楷體" pitchFamily="65" charset="-120"/>
                <a:ea typeface="標楷體" pitchFamily="65" charset="-120"/>
              </a:rPr>
              <a:t>工作</a:t>
            </a:r>
            <a:r>
              <a:rPr lang="zh-TW" altLang="zh-TW" dirty="0" smtClean="0">
                <a:solidFill>
                  <a:schemeClr val="tx1"/>
                </a:solidFill>
                <a:latin typeface="標楷體" pitchFamily="65" charset="-120"/>
                <a:ea typeface="標楷體" pitchFamily="65" charset="-120"/>
              </a:rPr>
              <a:t>營</a:t>
            </a:r>
            <a:endParaRPr lang="zh-TW" altLang="en-US" dirty="0">
              <a:solidFill>
                <a:schemeClr val="tx1"/>
              </a:solidFill>
              <a:latin typeface="標楷體" pitchFamily="65" charset="-120"/>
              <a:ea typeface="標楷體" pitchFamily="65" charset="-120"/>
            </a:endParaRPr>
          </a:p>
        </p:txBody>
      </p:sp>
      <p:sp>
        <p:nvSpPr>
          <p:cNvPr id="12" name="書卷 (水平) 11"/>
          <p:cNvSpPr/>
          <p:nvPr/>
        </p:nvSpPr>
        <p:spPr>
          <a:xfrm>
            <a:off x="4788024" y="1052736"/>
            <a:ext cx="3456384" cy="858857"/>
          </a:xfrm>
          <a:prstGeom prst="horizontalScroll">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zh-TW" altLang="zh-TW" dirty="0" smtClean="0">
                <a:solidFill>
                  <a:schemeClr val="tx1"/>
                </a:solidFill>
                <a:latin typeface="標楷體" pitchFamily="65" charset="-120"/>
                <a:ea typeface="標楷體" pitchFamily="65" charset="-120"/>
              </a:rPr>
              <a:t>德國柏林藝術學院</a:t>
            </a:r>
            <a:r>
              <a:rPr lang="en-US" altLang="zh-TW" dirty="0" err="1" smtClean="0">
                <a:solidFill>
                  <a:schemeClr val="tx1"/>
                </a:solidFill>
                <a:latin typeface="標楷體" pitchFamily="65" charset="-120"/>
                <a:ea typeface="標楷體" pitchFamily="65" charset="-120"/>
              </a:rPr>
              <a:t>Hartmut</a:t>
            </a:r>
            <a:r>
              <a:rPr lang="en-US" altLang="zh-TW" dirty="0" smtClean="0">
                <a:solidFill>
                  <a:schemeClr val="tx1"/>
                </a:solidFill>
                <a:latin typeface="標楷體" pitchFamily="65" charset="-120"/>
                <a:ea typeface="標楷體" pitchFamily="65" charset="-120"/>
              </a:rPr>
              <a:t> </a:t>
            </a:r>
            <a:r>
              <a:rPr lang="en-US" altLang="zh-TW" dirty="0" err="1" smtClean="0">
                <a:solidFill>
                  <a:schemeClr val="tx1"/>
                </a:solidFill>
                <a:latin typeface="標楷體" pitchFamily="65" charset="-120"/>
                <a:ea typeface="標楷體" pitchFamily="65" charset="-120"/>
              </a:rPr>
              <a:t>Ginnow-Merket</a:t>
            </a:r>
            <a:r>
              <a:rPr lang="zh-TW" altLang="en-US" dirty="0" smtClean="0">
                <a:solidFill>
                  <a:schemeClr val="tx1"/>
                </a:solidFill>
                <a:latin typeface="標楷體" pitchFamily="65" charset="-120"/>
                <a:ea typeface="標楷體" pitchFamily="65" charset="-120"/>
              </a:rPr>
              <a:t> 教授專題演講</a:t>
            </a:r>
            <a:endParaRPr lang="zh-TW" altLang="en-US" dirty="0">
              <a:solidFill>
                <a:schemeClr val="tx1"/>
              </a:solidFill>
              <a:latin typeface="標楷體" pitchFamily="65" charset="-120"/>
              <a:ea typeface="標楷體" pitchFamily="65" charset="-120"/>
            </a:endParaRPr>
          </a:p>
        </p:txBody>
      </p:sp>
      <p:pic>
        <p:nvPicPr>
          <p:cNvPr id="82949" name="Picture 5"/>
          <p:cNvPicPr>
            <a:picLocks noChangeAspect="1" noChangeArrowheads="1"/>
          </p:cNvPicPr>
          <p:nvPr/>
        </p:nvPicPr>
        <p:blipFill>
          <a:blip r:embed="rId6" cstate="email"/>
          <a:srcRect/>
          <a:stretch>
            <a:fillRect/>
          </a:stretch>
        </p:blipFill>
        <p:spPr bwMode="auto">
          <a:xfrm>
            <a:off x="4860032" y="4200102"/>
            <a:ext cx="3312368" cy="2347049"/>
          </a:xfrm>
          <a:prstGeom prst="rect">
            <a:avLst/>
          </a:prstGeom>
          <a:noFill/>
          <a:ln w="9525">
            <a:noFill/>
            <a:miter lim="800000"/>
            <a:headEnd/>
            <a:tailEnd/>
          </a:ln>
        </p:spPr>
      </p:pic>
      <p:sp>
        <p:nvSpPr>
          <p:cNvPr id="10" name="投影片編號版面配置區 9"/>
          <p:cNvSpPr>
            <a:spLocks noGrp="1"/>
          </p:cNvSpPr>
          <p:nvPr>
            <p:ph type="sldNum" sz="quarter" idx="11"/>
          </p:nvPr>
        </p:nvSpPr>
        <p:spPr/>
        <p:txBody>
          <a:bodyPr/>
          <a:lstStyle/>
          <a:p>
            <a:pPr>
              <a:defRPr/>
            </a:pPr>
            <a:fld id="{D02F24DD-2813-42E1-A04B-D42CDFB3C870}" type="slidenum">
              <a:rPr lang="zh-TW" altLang="en-US" smtClean="0"/>
              <a:pPr>
                <a:defRPr/>
              </a:pPr>
              <a:t>74</a:t>
            </a:fld>
            <a:endParaRPr lang="zh-TW" altLang="en-US"/>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投影片編號版面配置區 2"/>
          <p:cNvSpPr>
            <a:spLocks noGrp="1"/>
          </p:cNvSpPr>
          <p:nvPr>
            <p:ph type="sldNum" sz="quarter" idx="11"/>
          </p:nvPr>
        </p:nvSpPr>
        <p:spPr/>
        <p:txBody>
          <a:bodyPr/>
          <a:lstStyle/>
          <a:p>
            <a:pPr>
              <a:defRPr/>
            </a:pPr>
            <a:fld id="{A15628CA-A2DF-43AB-AC56-D2ADEEE47112}" type="slidenum">
              <a:rPr lang="zh-TW" altLang="en-US" smtClean="0"/>
              <a:pPr>
                <a:defRPr/>
              </a:pPr>
              <a:t>75</a:t>
            </a:fld>
            <a:endParaRPr lang="zh-TW" altLang="en-US"/>
          </a:p>
        </p:txBody>
      </p:sp>
      <p:sp>
        <p:nvSpPr>
          <p:cNvPr id="4" name="矩形 3"/>
          <p:cNvSpPr/>
          <p:nvPr/>
        </p:nvSpPr>
        <p:spPr>
          <a:xfrm>
            <a:off x="1259632" y="3645024"/>
            <a:ext cx="7344816" cy="369332"/>
          </a:xfrm>
          <a:prstGeom prst="rect">
            <a:avLst/>
          </a:prstGeom>
        </p:spPr>
        <p:txBody>
          <a:bodyPr wrap="square">
            <a:spAutoFit/>
          </a:bodyPr>
          <a:lstStyle/>
          <a:p>
            <a:r>
              <a:rPr lang="zh-TW" altLang="en-US" b="1" dirty="0" smtClean="0">
                <a:solidFill>
                  <a:srgbClr val="C00000"/>
                </a:solidFill>
                <a:latin typeface="標楷體" pitchFamily="65" charset="-120"/>
                <a:ea typeface="標楷體" pitchFamily="65" charset="-120"/>
              </a:rPr>
              <a:t>德國特</a:t>
            </a:r>
            <a:r>
              <a:rPr lang="zh-TW" altLang="zh-TW" b="1" dirty="0" smtClean="0">
                <a:solidFill>
                  <a:srgbClr val="C00000"/>
                </a:solidFill>
                <a:latin typeface="標楷體" pitchFamily="65" charset="-120"/>
                <a:ea typeface="標楷體" pitchFamily="65" charset="-120"/>
              </a:rPr>
              <a:t>里爾應用科技大學</a:t>
            </a:r>
            <a:r>
              <a:rPr lang="de-DE" altLang="zh-TW" b="1" dirty="0" smtClean="0">
                <a:solidFill>
                  <a:srgbClr val="C00000"/>
                </a:solidFill>
                <a:latin typeface="標楷體" pitchFamily="65" charset="-120"/>
                <a:ea typeface="標楷體" pitchFamily="65" charset="-120"/>
              </a:rPr>
              <a:t>Franz Putschögl</a:t>
            </a:r>
            <a:r>
              <a:rPr lang="zh-TW" altLang="en-US" b="1" dirty="0" smtClean="0">
                <a:solidFill>
                  <a:srgbClr val="C00000"/>
                </a:solidFill>
                <a:latin typeface="標楷體" pitchFamily="65" charset="-120"/>
                <a:ea typeface="標楷體" pitchFamily="65" charset="-120"/>
              </a:rPr>
              <a:t>教授</a:t>
            </a:r>
            <a:r>
              <a:rPr lang="zh-TW" altLang="zh-TW" b="1" dirty="0" smtClean="0">
                <a:solidFill>
                  <a:srgbClr val="C00000"/>
                </a:solidFill>
                <a:latin typeface="標楷體" pitchFamily="65" charset="-120"/>
                <a:ea typeface="標楷體" pitchFamily="65" charset="-120"/>
              </a:rPr>
              <a:t>參加</a:t>
            </a:r>
            <a:r>
              <a:rPr lang="zh-TW" altLang="en-US" b="1" dirty="0" smtClean="0">
                <a:solidFill>
                  <a:srgbClr val="C00000"/>
                </a:solidFill>
                <a:latin typeface="標楷體" pitchFamily="65" charset="-120"/>
                <a:ea typeface="標楷體" pitchFamily="65" charset="-120"/>
              </a:rPr>
              <a:t>本校</a:t>
            </a:r>
            <a:r>
              <a:rPr lang="zh-TW" altLang="zh-TW" b="1" dirty="0" smtClean="0">
                <a:solidFill>
                  <a:srgbClr val="C00000"/>
                </a:solidFill>
                <a:latin typeface="標楷體" pitchFamily="65" charset="-120"/>
                <a:ea typeface="標楷體" pitchFamily="65" charset="-120"/>
              </a:rPr>
              <a:t>校慶活動</a:t>
            </a:r>
            <a:endParaRPr lang="zh-TW" altLang="en-US" b="1" dirty="0">
              <a:solidFill>
                <a:srgbClr val="C00000"/>
              </a:solidFill>
              <a:latin typeface="標楷體" pitchFamily="65" charset="-120"/>
              <a:ea typeface="標楷體" pitchFamily="65" charset="-120"/>
            </a:endParaRPr>
          </a:p>
        </p:txBody>
      </p:sp>
      <p:pic>
        <p:nvPicPr>
          <p:cNvPr id="2050" name="Picture 2" descr="CIMG6423"/>
          <p:cNvPicPr>
            <a:picLocks noChangeAspect="1" noChangeArrowheads="1"/>
          </p:cNvPicPr>
          <p:nvPr/>
        </p:nvPicPr>
        <p:blipFill>
          <a:blip r:embed="rId3" cstate="print"/>
          <a:srcRect/>
          <a:stretch>
            <a:fillRect/>
          </a:stretch>
        </p:blipFill>
        <p:spPr bwMode="auto">
          <a:xfrm>
            <a:off x="1115616" y="1196752"/>
            <a:ext cx="3304012" cy="2479511"/>
          </a:xfrm>
          <a:prstGeom prst="rect">
            <a:avLst/>
          </a:prstGeom>
          <a:noFill/>
          <a:ln w="9525">
            <a:noFill/>
            <a:miter lim="800000"/>
            <a:headEnd/>
            <a:tailEnd/>
          </a:ln>
        </p:spPr>
      </p:pic>
      <p:pic>
        <p:nvPicPr>
          <p:cNvPr id="2051" name="Picture 3" descr="CIMG6310"/>
          <p:cNvPicPr>
            <a:picLocks noChangeAspect="1" noChangeArrowheads="1"/>
          </p:cNvPicPr>
          <p:nvPr/>
        </p:nvPicPr>
        <p:blipFill>
          <a:blip r:embed="rId4" cstate="print"/>
          <a:srcRect/>
          <a:stretch>
            <a:fillRect/>
          </a:stretch>
        </p:blipFill>
        <p:spPr bwMode="auto">
          <a:xfrm>
            <a:off x="4788024" y="1196752"/>
            <a:ext cx="3456384" cy="2456829"/>
          </a:xfrm>
          <a:prstGeom prst="rect">
            <a:avLst/>
          </a:prstGeom>
          <a:noFill/>
          <a:ln w="9525">
            <a:noFill/>
            <a:miter lim="800000"/>
            <a:headEnd/>
            <a:tailEnd/>
          </a:ln>
        </p:spPr>
      </p:pic>
      <p:sp>
        <p:nvSpPr>
          <p:cNvPr id="7" name="文字方塊 12"/>
          <p:cNvSpPr txBox="1">
            <a:spLocks noChangeArrowheads="1"/>
          </p:cNvSpPr>
          <p:nvPr/>
        </p:nvSpPr>
        <p:spPr bwMode="auto">
          <a:xfrm>
            <a:off x="0" y="0"/>
            <a:ext cx="9288016" cy="1052736"/>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pic>
        <p:nvPicPr>
          <p:cNvPr id="8" name="Picture 2" descr="D:\102年評鑑\NTUT交流資料夾\NTUT交流資料夾\Ginnow\CIMG9516.JPG"/>
          <p:cNvPicPr>
            <a:picLocks noChangeAspect="1" noChangeArrowheads="1"/>
          </p:cNvPicPr>
          <p:nvPr/>
        </p:nvPicPr>
        <p:blipFill>
          <a:blip r:embed="rId5" cstate="print"/>
          <a:srcRect l="8511"/>
          <a:stretch>
            <a:fillRect/>
          </a:stretch>
        </p:blipFill>
        <p:spPr bwMode="auto">
          <a:xfrm>
            <a:off x="251520" y="4149079"/>
            <a:ext cx="3096346" cy="2304257"/>
          </a:xfrm>
          <a:prstGeom prst="rect">
            <a:avLst/>
          </a:prstGeom>
          <a:noFill/>
        </p:spPr>
      </p:pic>
      <p:pic>
        <p:nvPicPr>
          <p:cNvPr id="9" name="Picture 3" descr="D:\102年評鑑\NTUT交流資料夾\NTUT交流資料夾\Ginnow\CIMG9981.JPG"/>
          <p:cNvPicPr>
            <a:picLocks noChangeAspect="1" noChangeArrowheads="1"/>
          </p:cNvPicPr>
          <p:nvPr/>
        </p:nvPicPr>
        <p:blipFill>
          <a:blip r:embed="rId6" cstate="print"/>
          <a:srcRect r="10581"/>
          <a:stretch>
            <a:fillRect/>
          </a:stretch>
        </p:blipFill>
        <p:spPr bwMode="auto">
          <a:xfrm>
            <a:off x="3166889" y="4149080"/>
            <a:ext cx="2880320" cy="2337937"/>
          </a:xfrm>
          <a:prstGeom prst="rect">
            <a:avLst/>
          </a:prstGeom>
          <a:noFill/>
        </p:spPr>
      </p:pic>
      <p:pic>
        <p:nvPicPr>
          <p:cNvPr id="10" name="Picture 5" descr="PIC_2386"/>
          <p:cNvPicPr>
            <a:picLocks noChangeAspect="1" noChangeArrowheads="1"/>
          </p:cNvPicPr>
          <p:nvPr/>
        </p:nvPicPr>
        <p:blipFill>
          <a:blip r:embed="rId7" cstate="print"/>
          <a:srcRect r="16667"/>
          <a:stretch>
            <a:fillRect/>
          </a:stretch>
        </p:blipFill>
        <p:spPr bwMode="auto">
          <a:xfrm>
            <a:off x="6008435" y="4158411"/>
            <a:ext cx="3112068" cy="2304256"/>
          </a:xfrm>
          <a:prstGeom prst="rect">
            <a:avLst/>
          </a:prstGeom>
          <a:noFill/>
          <a:ln w="9525">
            <a:noFill/>
            <a:miter lim="800000"/>
            <a:headEnd/>
            <a:tailEnd/>
          </a:ln>
        </p:spPr>
      </p:pic>
      <p:sp>
        <p:nvSpPr>
          <p:cNvPr id="11" name="矩形 10"/>
          <p:cNvSpPr/>
          <p:nvPr/>
        </p:nvSpPr>
        <p:spPr>
          <a:xfrm>
            <a:off x="1727114" y="6488668"/>
            <a:ext cx="6229262" cy="369332"/>
          </a:xfrm>
          <a:prstGeom prst="rect">
            <a:avLst/>
          </a:prstGeom>
        </p:spPr>
        <p:txBody>
          <a:bodyPr wrap="square">
            <a:spAutoFit/>
          </a:bodyPr>
          <a:lstStyle/>
          <a:p>
            <a:r>
              <a:rPr lang="zh-TW" altLang="zh-TW" b="1" dirty="0" smtClean="0">
                <a:solidFill>
                  <a:srgbClr val="C00000"/>
                </a:solidFill>
                <a:latin typeface="標楷體" pitchFamily="65" charset="-120"/>
                <a:ea typeface="標楷體" pitchFamily="65" charset="-120"/>
              </a:rPr>
              <a:t>德國</a:t>
            </a:r>
            <a:r>
              <a:rPr lang="en-US" altLang="zh-TW" b="1" dirty="0" smtClean="0">
                <a:solidFill>
                  <a:srgbClr val="C00000"/>
                </a:solidFill>
                <a:latin typeface="標楷體" pitchFamily="65" charset="-120"/>
                <a:ea typeface="標楷體" pitchFamily="65" charset="-120"/>
              </a:rPr>
              <a:t>Berlin</a:t>
            </a:r>
            <a:r>
              <a:rPr lang="zh-TW" altLang="zh-TW" b="1" dirty="0" smtClean="0">
                <a:solidFill>
                  <a:srgbClr val="C00000"/>
                </a:solidFill>
                <a:latin typeface="標楷體" pitchFamily="65" charset="-120"/>
                <a:ea typeface="標楷體" pitchFamily="65" charset="-120"/>
              </a:rPr>
              <a:t>藝術學院</a:t>
            </a:r>
            <a:r>
              <a:rPr lang="en-US" altLang="zh-TW" b="1" dirty="0" err="1" smtClean="0">
                <a:solidFill>
                  <a:srgbClr val="C00000"/>
                </a:solidFill>
                <a:latin typeface="標楷體" pitchFamily="65" charset="-120"/>
                <a:ea typeface="標楷體" pitchFamily="65" charset="-120"/>
              </a:rPr>
              <a:t>Hartmut</a:t>
            </a:r>
            <a:r>
              <a:rPr lang="en-US" altLang="zh-TW" b="1" dirty="0" smtClean="0">
                <a:solidFill>
                  <a:srgbClr val="C00000"/>
                </a:solidFill>
                <a:latin typeface="標楷體" pitchFamily="65" charset="-120"/>
                <a:ea typeface="標楷體" pitchFamily="65" charset="-120"/>
              </a:rPr>
              <a:t> </a:t>
            </a:r>
            <a:r>
              <a:rPr lang="en-US" altLang="zh-TW" b="1" dirty="0" err="1" smtClean="0">
                <a:solidFill>
                  <a:srgbClr val="C00000"/>
                </a:solidFill>
                <a:latin typeface="標楷體" pitchFamily="65" charset="-120"/>
                <a:ea typeface="標楷體" pitchFamily="65" charset="-120"/>
              </a:rPr>
              <a:t>Ginnow-Merkert</a:t>
            </a:r>
            <a:r>
              <a:rPr lang="zh-TW" altLang="zh-TW" b="1" dirty="0" smtClean="0">
                <a:solidFill>
                  <a:srgbClr val="C00000"/>
                </a:solidFill>
                <a:latin typeface="標楷體" pitchFamily="65" charset="-120"/>
                <a:ea typeface="標楷體" pitchFamily="65" charset="-120"/>
              </a:rPr>
              <a:t>教授</a:t>
            </a:r>
            <a:r>
              <a:rPr lang="zh-TW" altLang="en-US" b="1" dirty="0" smtClean="0">
                <a:solidFill>
                  <a:srgbClr val="C00000"/>
                </a:solidFill>
                <a:latin typeface="標楷體" pitchFamily="65" charset="-120"/>
                <a:ea typeface="標楷體" pitchFamily="65" charset="-120"/>
              </a:rPr>
              <a:t>歷年</a:t>
            </a:r>
            <a:r>
              <a:rPr lang="zh-TW" altLang="zh-TW" b="1" dirty="0" smtClean="0">
                <a:solidFill>
                  <a:srgbClr val="C00000"/>
                </a:solidFill>
                <a:latin typeface="標楷體" pitchFamily="65" charset="-120"/>
                <a:ea typeface="標楷體" pitchFamily="65" charset="-120"/>
              </a:rPr>
              <a:t>來訪</a:t>
            </a:r>
            <a:endParaRPr lang="zh-TW" altLang="en-US" b="1" dirty="0">
              <a:solidFill>
                <a:srgbClr val="C00000"/>
              </a:solidFill>
              <a:latin typeface="標楷體" pitchFamily="65" charset="-120"/>
              <a:ea typeface="標楷體" pitchFamily="65" charset="-12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266" name="投影片編號版面配置區 3"/>
          <p:cNvSpPr>
            <a:spLocks noGrp="1"/>
          </p:cNvSpPr>
          <p:nvPr>
            <p:ph type="sldNum" sz="quarter" idx="4294967295"/>
          </p:nvPr>
        </p:nvSpPr>
        <p:spPr>
          <a:xfrm>
            <a:off x="7020272" y="6237312"/>
            <a:ext cx="1905000" cy="457200"/>
          </a:xfrm>
          <a:prstGeom prst="rect">
            <a:avLst/>
          </a:prstGeom>
          <a:noFill/>
        </p:spPr>
        <p:txBody>
          <a:bodyPr/>
          <a:lstStyle/>
          <a:p>
            <a:fld id="{99F79F96-5594-4CE6-8506-BBAD7BD599FF}" type="slidenum">
              <a:rPr lang="en-US" altLang="zh-TW" smtClean="0"/>
              <a:pPr/>
              <a:t>76</a:t>
            </a:fld>
            <a:endParaRPr lang="en-US" altLang="zh-TW" smtClean="0"/>
          </a:p>
        </p:txBody>
      </p:sp>
      <p:sp>
        <p:nvSpPr>
          <p:cNvPr id="12"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pic>
        <p:nvPicPr>
          <p:cNvPr id="13" name="圖片 12" descr="IMG_2448.JPG"/>
          <p:cNvPicPr>
            <a:picLocks noChangeAspect="1"/>
          </p:cNvPicPr>
          <p:nvPr/>
        </p:nvPicPr>
        <p:blipFill>
          <a:blip r:embed="rId3" cstate="email"/>
          <a:srcRect/>
          <a:stretch>
            <a:fillRect/>
          </a:stretch>
        </p:blipFill>
        <p:spPr>
          <a:xfrm>
            <a:off x="43186" y="1268760"/>
            <a:ext cx="4384798" cy="2688299"/>
          </a:xfrm>
          <a:prstGeom prst="rect">
            <a:avLst/>
          </a:prstGeom>
        </p:spPr>
      </p:pic>
      <p:pic>
        <p:nvPicPr>
          <p:cNvPr id="15" name="圖片 14" descr="P1020390.JPG"/>
          <p:cNvPicPr>
            <a:picLocks noChangeAspect="1"/>
          </p:cNvPicPr>
          <p:nvPr/>
        </p:nvPicPr>
        <p:blipFill>
          <a:blip r:embed="rId4" cstate="email"/>
          <a:srcRect/>
          <a:stretch>
            <a:fillRect/>
          </a:stretch>
        </p:blipFill>
        <p:spPr>
          <a:xfrm>
            <a:off x="72008" y="4057728"/>
            <a:ext cx="4355976" cy="2800271"/>
          </a:xfrm>
          <a:prstGeom prst="rect">
            <a:avLst/>
          </a:prstGeom>
        </p:spPr>
      </p:pic>
      <p:sp>
        <p:nvSpPr>
          <p:cNvPr id="16" name="矩形 7"/>
          <p:cNvSpPr>
            <a:spLocks noChangeArrowheads="1"/>
          </p:cNvSpPr>
          <p:nvPr/>
        </p:nvSpPr>
        <p:spPr bwMode="auto">
          <a:xfrm>
            <a:off x="4499992" y="5220489"/>
            <a:ext cx="3744416" cy="584775"/>
          </a:xfrm>
          <a:prstGeom prst="rect">
            <a:avLst/>
          </a:prstGeom>
          <a:noFill/>
          <a:ln w="9525">
            <a:noFill/>
            <a:miter lim="800000"/>
            <a:headEnd/>
            <a:tailEnd/>
          </a:ln>
        </p:spPr>
        <p:txBody>
          <a:bodyPr wrap="square">
            <a:spAutoFit/>
          </a:bodyPr>
          <a:lstStyle/>
          <a:p>
            <a:pPr>
              <a:defRPr/>
            </a:pPr>
            <a:r>
              <a:rPr lang="zh-TW" altLang="en-US" sz="1600" b="1" dirty="0" smtClean="0">
                <a:solidFill>
                  <a:srgbClr val="CC0000"/>
                </a:solidFill>
                <a:latin typeface="標楷體" pitchFamily="65" charset="-120"/>
                <a:ea typeface="標楷體" pitchFamily="65" charset="-120"/>
              </a:rPr>
              <a:t>日本明石工業高等專門學校建築科師生參訪建築系（</a:t>
            </a:r>
            <a:r>
              <a:rPr lang="en-US" altLang="zh-TW" sz="1600" b="1" dirty="0" smtClean="0">
                <a:solidFill>
                  <a:srgbClr val="CC0000"/>
                </a:solidFill>
                <a:latin typeface="標楷體" pitchFamily="65" charset="-120"/>
                <a:ea typeface="標楷體" pitchFamily="65" charset="-120"/>
              </a:rPr>
              <a:t>100.10.19</a:t>
            </a:r>
            <a:r>
              <a:rPr lang="zh-TW" altLang="en-US" sz="1600" b="1" dirty="0" smtClean="0">
                <a:solidFill>
                  <a:srgbClr val="CC0000"/>
                </a:solidFill>
                <a:latin typeface="標楷體" pitchFamily="65" charset="-120"/>
                <a:ea typeface="標楷體" pitchFamily="65" charset="-120"/>
              </a:rPr>
              <a:t>）</a:t>
            </a:r>
            <a:endParaRPr lang="zh-TW" altLang="zh-TW" sz="1600" b="1" dirty="0">
              <a:solidFill>
                <a:srgbClr val="CC0000"/>
              </a:solidFill>
              <a:latin typeface="標楷體" pitchFamily="65" charset="-120"/>
              <a:ea typeface="標楷體" pitchFamily="65" charset="-120"/>
            </a:endParaRPr>
          </a:p>
        </p:txBody>
      </p:sp>
      <p:pic>
        <p:nvPicPr>
          <p:cNvPr id="17" name="圖片 16" descr="IMG_2341.JPG"/>
          <p:cNvPicPr>
            <a:picLocks noChangeAspect="1"/>
          </p:cNvPicPr>
          <p:nvPr/>
        </p:nvPicPr>
        <p:blipFill>
          <a:blip r:embed="rId5" cstate="email"/>
          <a:stretch>
            <a:fillRect/>
          </a:stretch>
        </p:blipFill>
        <p:spPr>
          <a:xfrm>
            <a:off x="4643438" y="2276872"/>
            <a:ext cx="4392188" cy="2928125"/>
          </a:xfrm>
          <a:prstGeom prst="rect">
            <a:avLst/>
          </a:prstGeom>
        </p:spPr>
      </p:pic>
      <p:sp>
        <p:nvSpPr>
          <p:cNvPr id="17416" name="文字方塊 8"/>
          <p:cNvSpPr txBox="1">
            <a:spLocks noChangeArrowheads="1"/>
          </p:cNvSpPr>
          <p:nvPr/>
        </p:nvSpPr>
        <p:spPr bwMode="auto">
          <a:xfrm>
            <a:off x="72008" y="1268760"/>
            <a:ext cx="4355976" cy="584775"/>
          </a:xfrm>
          <a:prstGeom prst="rect">
            <a:avLst/>
          </a:prstGeom>
          <a:solidFill>
            <a:schemeClr val="bg1">
              <a:alpha val="66000"/>
            </a:schemeClr>
          </a:solidFill>
          <a:ln w="9525">
            <a:noFill/>
            <a:miter lim="800000"/>
            <a:headEnd/>
            <a:tailEnd/>
          </a:ln>
        </p:spPr>
        <p:txBody>
          <a:bodyPr wrap="square">
            <a:spAutoFit/>
          </a:bodyPr>
          <a:lstStyle/>
          <a:p>
            <a:pPr>
              <a:defRPr/>
            </a:pPr>
            <a:r>
              <a:rPr lang="zh-TW" altLang="zh-TW" sz="1600" b="1" dirty="0" smtClean="0">
                <a:solidFill>
                  <a:srgbClr val="CC0000"/>
                </a:solidFill>
                <a:latin typeface="標楷體" pitchFamily="65" charset="-120"/>
                <a:ea typeface="標楷體" pitchFamily="65" charset="-120"/>
              </a:rPr>
              <a:t>邀請</a:t>
            </a:r>
            <a:r>
              <a:rPr lang="zh-TW" altLang="en-US" sz="1600" b="1" dirty="0" smtClean="0">
                <a:solidFill>
                  <a:srgbClr val="CC0000"/>
                </a:solidFill>
                <a:latin typeface="標楷體" pitchFamily="65" charset="-120"/>
                <a:ea typeface="標楷體" pitchFamily="65" charset="-120"/>
              </a:rPr>
              <a:t>日本學者高岡法科大學校長千千岩力校長參與百年校慶活動</a:t>
            </a:r>
            <a:endParaRPr lang="zh-TW" altLang="en-US" sz="1600" b="1" dirty="0">
              <a:solidFill>
                <a:srgbClr val="CC0000"/>
              </a:solidFill>
              <a:latin typeface="標楷體" pitchFamily="65" charset="-120"/>
              <a:ea typeface="標楷體" pitchFamily="65" charset="-120"/>
            </a:endParaRPr>
          </a:p>
        </p:txBody>
      </p:sp>
      <p:sp>
        <p:nvSpPr>
          <p:cNvPr id="10" name="文字方塊 8"/>
          <p:cNvSpPr txBox="1">
            <a:spLocks noChangeArrowheads="1"/>
          </p:cNvSpPr>
          <p:nvPr/>
        </p:nvSpPr>
        <p:spPr bwMode="auto">
          <a:xfrm>
            <a:off x="0" y="6550223"/>
            <a:ext cx="4355976" cy="338554"/>
          </a:xfrm>
          <a:prstGeom prst="rect">
            <a:avLst/>
          </a:prstGeom>
          <a:solidFill>
            <a:schemeClr val="bg1">
              <a:alpha val="51000"/>
            </a:schemeClr>
          </a:solidFill>
          <a:ln w="9525">
            <a:noFill/>
            <a:miter lim="800000"/>
            <a:headEnd/>
            <a:tailEnd/>
          </a:ln>
        </p:spPr>
        <p:txBody>
          <a:bodyPr wrap="square">
            <a:spAutoFit/>
          </a:bodyPr>
          <a:lstStyle/>
          <a:p>
            <a:pPr>
              <a:defRPr/>
            </a:pPr>
            <a:r>
              <a:rPr lang="zh-TW" altLang="en-US" sz="1600" b="1" i="0" dirty="0" smtClean="0">
                <a:solidFill>
                  <a:srgbClr val="CC0000"/>
                </a:solidFill>
                <a:latin typeface="標楷體" pitchFamily="65" charset="-120"/>
                <a:ea typeface="標楷體" pitchFamily="65" charset="-120"/>
              </a:rPr>
              <a:t>德國</a:t>
            </a:r>
            <a:r>
              <a:rPr lang="en-US" altLang="zh-TW" sz="1600" b="1" i="0" dirty="0" smtClean="0">
                <a:solidFill>
                  <a:srgbClr val="CC0000"/>
                </a:solidFill>
                <a:latin typeface="標楷體" pitchFamily="65" charset="-120"/>
                <a:ea typeface="標楷體" pitchFamily="65" charset="-120"/>
              </a:rPr>
              <a:t>Wurzburg</a:t>
            </a:r>
            <a:r>
              <a:rPr lang="zh-TW" altLang="en-US" sz="1600" b="1" i="0" dirty="0" smtClean="0">
                <a:solidFill>
                  <a:srgbClr val="CC0000"/>
                </a:solidFill>
                <a:latin typeface="標楷體" pitchFamily="65" charset="-120"/>
                <a:ea typeface="標楷體" pitchFamily="65" charset="-120"/>
              </a:rPr>
              <a:t>大學教授</a:t>
            </a:r>
            <a:r>
              <a:rPr lang="en-US" altLang="zh-TW" sz="1600" b="1" i="0" dirty="0" smtClean="0">
                <a:solidFill>
                  <a:srgbClr val="CC0000"/>
                </a:solidFill>
                <a:latin typeface="標楷體" pitchFamily="65" charset="-120"/>
                <a:ea typeface="標楷體" pitchFamily="65" charset="-120"/>
              </a:rPr>
              <a:t>—</a:t>
            </a:r>
            <a:r>
              <a:rPr lang="zh-TW" altLang="en-US" sz="1600" b="1" i="0" dirty="0" smtClean="0">
                <a:solidFill>
                  <a:srgbClr val="CC0000"/>
                </a:solidFill>
                <a:latin typeface="標楷體" pitchFamily="65" charset="-120"/>
                <a:ea typeface="標楷體" pitchFamily="65" charset="-120"/>
              </a:rPr>
              <a:t>參與設計工作坊</a:t>
            </a:r>
            <a:endParaRPr lang="zh-TW" altLang="en-US" sz="1600" b="1" i="0" dirty="0">
              <a:solidFill>
                <a:srgbClr val="CC0000"/>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26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99F79F96-5594-4CE6-8506-BBAD7BD599FF}" type="slidenum">
              <a:rPr lang="en-US" altLang="zh-TW" smtClean="0"/>
              <a:pPr/>
              <a:t>77</a:t>
            </a:fld>
            <a:endParaRPr lang="en-US" altLang="zh-TW" smtClean="0"/>
          </a:p>
        </p:txBody>
      </p:sp>
      <p:sp>
        <p:nvSpPr>
          <p:cNvPr id="11" name="矩形 7"/>
          <p:cNvSpPr>
            <a:spLocks noChangeArrowheads="1"/>
          </p:cNvSpPr>
          <p:nvPr/>
        </p:nvSpPr>
        <p:spPr bwMode="auto">
          <a:xfrm>
            <a:off x="5724128" y="4005064"/>
            <a:ext cx="3528392" cy="523220"/>
          </a:xfrm>
          <a:prstGeom prst="rect">
            <a:avLst/>
          </a:prstGeom>
          <a:noFill/>
          <a:ln w="9525">
            <a:noFill/>
            <a:miter lim="800000"/>
            <a:headEnd/>
            <a:tailEnd/>
          </a:ln>
        </p:spPr>
        <p:txBody>
          <a:bodyPr wrap="square">
            <a:spAutoFit/>
          </a:bodyPr>
          <a:lstStyle/>
          <a:p>
            <a:pPr>
              <a:defRPr/>
            </a:pPr>
            <a:r>
              <a:rPr lang="zh-TW" altLang="en-US" sz="1400" b="1" dirty="0" smtClean="0">
                <a:solidFill>
                  <a:srgbClr val="C00000"/>
                </a:solidFill>
                <a:latin typeface="標楷體" pitchFamily="65" charset="-120"/>
                <a:ea typeface="標楷體" pitchFamily="65" charset="-120"/>
              </a:rPr>
              <a:t>設計工作營</a:t>
            </a:r>
            <a:r>
              <a:rPr lang="en-US" altLang="zh-TW" sz="1400" b="1" dirty="0" smtClean="0">
                <a:solidFill>
                  <a:srgbClr val="C00000"/>
                </a:solidFill>
                <a:latin typeface="標楷體" pitchFamily="65" charset="-120"/>
                <a:ea typeface="標楷體" pitchFamily="65" charset="-120"/>
              </a:rPr>
              <a:t>-</a:t>
            </a:r>
            <a:r>
              <a:rPr lang="zh-TW" altLang="en-US" sz="1400" b="1" dirty="0" smtClean="0">
                <a:solidFill>
                  <a:srgbClr val="C00000"/>
                </a:solidFill>
                <a:latin typeface="標楷體" pitchFamily="65" charset="-120"/>
                <a:ea typeface="標楷體" pitchFamily="65" charset="-120"/>
              </a:rPr>
              <a:t>日本</a:t>
            </a:r>
            <a:r>
              <a:rPr lang="zh-TW" altLang="zh-TW" sz="1400" b="1" dirty="0" smtClean="0">
                <a:solidFill>
                  <a:srgbClr val="C00000"/>
                </a:solidFill>
                <a:latin typeface="標楷體" pitchFamily="65" charset="-120"/>
                <a:ea typeface="標楷體" pitchFamily="65" charset="-120"/>
              </a:rPr>
              <a:t>宮川建築師</a:t>
            </a:r>
            <a:r>
              <a:rPr lang="zh-TW" altLang="en-US" sz="1400" b="1" dirty="0" smtClean="0">
                <a:solidFill>
                  <a:srgbClr val="C00000"/>
                </a:solidFill>
                <a:latin typeface="標楷體" pitchFamily="65" charset="-120"/>
                <a:ea typeface="標楷體" pitchFamily="65" charset="-120"/>
              </a:rPr>
              <a:t>專題演講（</a:t>
            </a:r>
            <a:r>
              <a:rPr lang="en-US" altLang="zh-TW" sz="1400" b="1" dirty="0" smtClean="0">
                <a:solidFill>
                  <a:srgbClr val="C00000"/>
                </a:solidFill>
                <a:latin typeface="標楷體" pitchFamily="65" charset="-120"/>
                <a:ea typeface="標楷體" pitchFamily="65" charset="-120"/>
              </a:rPr>
              <a:t>98.08.26-28</a:t>
            </a:r>
            <a:r>
              <a:rPr lang="zh-TW" altLang="en-US" sz="1400" b="1" dirty="0" smtClean="0">
                <a:solidFill>
                  <a:srgbClr val="C00000"/>
                </a:solidFill>
                <a:latin typeface="標楷體" pitchFamily="65" charset="-120"/>
                <a:ea typeface="標楷體" pitchFamily="65" charset="-120"/>
              </a:rPr>
              <a:t>）</a:t>
            </a:r>
            <a:endParaRPr lang="zh-TW" altLang="zh-TW" sz="1400" b="1" dirty="0">
              <a:solidFill>
                <a:srgbClr val="C00000"/>
              </a:solidFill>
              <a:latin typeface="標楷體" pitchFamily="65" charset="-120"/>
              <a:ea typeface="標楷體" pitchFamily="65" charset="-120"/>
            </a:endParaRPr>
          </a:p>
        </p:txBody>
      </p:sp>
      <p:sp>
        <p:nvSpPr>
          <p:cNvPr id="12" name="文字方塊 12"/>
          <p:cNvSpPr txBox="1">
            <a:spLocks noChangeArrowheads="1"/>
          </p:cNvSpPr>
          <p:nvPr/>
        </p:nvSpPr>
        <p:spPr bwMode="auto">
          <a:xfrm>
            <a:off x="0" y="4462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pic>
        <p:nvPicPr>
          <p:cNvPr id="81922" name="Picture 2" descr="P1030877"/>
          <p:cNvPicPr>
            <a:picLocks noChangeAspect="1" noChangeArrowheads="1"/>
          </p:cNvPicPr>
          <p:nvPr/>
        </p:nvPicPr>
        <p:blipFill>
          <a:blip r:embed="rId3" cstate="email"/>
          <a:srcRect/>
          <a:stretch>
            <a:fillRect/>
          </a:stretch>
        </p:blipFill>
        <p:spPr bwMode="auto">
          <a:xfrm>
            <a:off x="4419816" y="1196753"/>
            <a:ext cx="4360646" cy="2808312"/>
          </a:xfrm>
          <a:prstGeom prst="rect">
            <a:avLst/>
          </a:prstGeom>
          <a:noFill/>
          <a:ln w="9525">
            <a:noFill/>
            <a:miter lim="800000"/>
            <a:headEnd/>
            <a:tailEnd/>
          </a:ln>
        </p:spPr>
      </p:pic>
      <p:pic>
        <p:nvPicPr>
          <p:cNvPr id="82946" name="Picture 2" descr="PICT4960"/>
          <p:cNvPicPr>
            <a:picLocks noChangeAspect="1" noChangeArrowheads="1"/>
          </p:cNvPicPr>
          <p:nvPr/>
        </p:nvPicPr>
        <p:blipFill>
          <a:blip r:embed="rId4" cstate="email"/>
          <a:srcRect/>
          <a:stretch>
            <a:fillRect/>
          </a:stretch>
        </p:blipFill>
        <p:spPr bwMode="auto">
          <a:xfrm>
            <a:off x="467544" y="1196752"/>
            <a:ext cx="3744416" cy="2830524"/>
          </a:xfrm>
          <a:prstGeom prst="rect">
            <a:avLst/>
          </a:prstGeom>
          <a:noFill/>
          <a:ln w="9525">
            <a:noFill/>
            <a:miter lim="800000"/>
            <a:headEnd/>
            <a:tailEnd/>
          </a:ln>
        </p:spPr>
      </p:pic>
      <p:pic>
        <p:nvPicPr>
          <p:cNvPr id="82947" name="Picture 3" descr="IMGP0373"/>
          <p:cNvPicPr>
            <a:picLocks noChangeAspect="1" noChangeArrowheads="1"/>
          </p:cNvPicPr>
          <p:nvPr/>
        </p:nvPicPr>
        <p:blipFill>
          <a:blip r:embed="rId5" cstate="email"/>
          <a:srcRect/>
          <a:stretch>
            <a:fillRect/>
          </a:stretch>
        </p:blipFill>
        <p:spPr bwMode="auto">
          <a:xfrm>
            <a:off x="467544" y="4045671"/>
            <a:ext cx="3744416" cy="2812330"/>
          </a:xfrm>
          <a:prstGeom prst="rect">
            <a:avLst/>
          </a:prstGeom>
          <a:noFill/>
          <a:ln w="9525">
            <a:noFill/>
            <a:miter lim="800000"/>
            <a:headEnd/>
            <a:tailEnd/>
          </a:ln>
        </p:spPr>
      </p:pic>
      <p:sp>
        <p:nvSpPr>
          <p:cNvPr id="16" name="矩形 7"/>
          <p:cNvSpPr>
            <a:spLocks noChangeArrowheads="1"/>
          </p:cNvSpPr>
          <p:nvPr/>
        </p:nvSpPr>
        <p:spPr bwMode="auto">
          <a:xfrm>
            <a:off x="4211960" y="5877272"/>
            <a:ext cx="2808312" cy="523220"/>
          </a:xfrm>
          <a:prstGeom prst="rect">
            <a:avLst/>
          </a:prstGeom>
          <a:noFill/>
          <a:ln w="9525">
            <a:noFill/>
            <a:miter lim="800000"/>
            <a:headEnd/>
            <a:tailEnd/>
          </a:ln>
        </p:spPr>
        <p:txBody>
          <a:bodyPr wrap="square">
            <a:spAutoFit/>
          </a:bodyPr>
          <a:lstStyle/>
          <a:p>
            <a:pPr>
              <a:defRPr/>
            </a:pPr>
            <a:r>
              <a:rPr lang="zh-TW" altLang="en-US" sz="1400" b="1" dirty="0" smtClean="0">
                <a:solidFill>
                  <a:srgbClr val="CC0000"/>
                </a:solidFill>
                <a:latin typeface="標楷體" pitchFamily="65" charset="-120"/>
                <a:ea typeface="標楷體" pitchFamily="65" charset="-120"/>
              </a:rPr>
              <a:t>設計工作營</a:t>
            </a:r>
            <a:r>
              <a:rPr lang="en-US" altLang="zh-TW" sz="1400" b="1" dirty="0" smtClean="0">
                <a:solidFill>
                  <a:srgbClr val="CC0000"/>
                </a:solidFill>
                <a:latin typeface="標楷體" pitchFamily="65" charset="-120"/>
                <a:ea typeface="標楷體" pitchFamily="65" charset="-120"/>
              </a:rPr>
              <a:t>-</a:t>
            </a:r>
            <a:r>
              <a:rPr lang="zh-TW" altLang="en-US" sz="1400" b="1" dirty="0" smtClean="0">
                <a:solidFill>
                  <a:srgbClr val="CC0000"/>
                </a:solidFill>
                <a:latin typeface="標楷體" pitchFamily="65" charset="-120"/>
                <a:ea typeface="標楷體" pitchFamily="65" charset="-120"/>
              </a:rPr>
              <a:t>日本丹下社長參與分組討論（</a:t>
            </a:r>
            <a:r>
              <a:rPr lang="en-US" altLang="zh-TW" sz="1400" b="1" dirty="0" smtClean="0">
                <a:solidFill>
                  <a:srgbClr val="CC0000"/>
                </a:solidFill>
                <a:latin typeface="標楷體" pitchFamily="65" charset="-120"/>
                <a:ea typeface="標楷體" pitchFamily="65" charset="-120"/>
              </a:rPr>
              <a:t>98.08.26-28</a:t>
            </a:r>
            <a:r>
              <a:rPr lang="zh-TW" altLang="en-US" sz="1400" b="1" dirty="0" smtClean="0">
                <a:solidFill>
                  <a:srgbClr val="CC0000"/>
                </a:solidFill>
                <a:latin typeface="標楷體" pitchFamily="65" charset="-120"/>
                <a:ea typeface="標楷體" pitchFamily="65" charset="-120"/>
              </a:rPr>
              <a:t>）</a:t>
            </a:r>
            <a:endParaRPr lang="zh-TW" altLang="zh-TW" sz="1400" b="1" dirty="0">
              <a:solidFill>
                <a:srgbClr val="CC0000"/>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26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99F79F96-5594-4CE6-8506-BBAD7BD599FF}" type="slidenum">
              <a:rPr lang="en-US" altLang="zh-TW" smtClean="0"/>
              <a:pPr/>
              <a:t>78</a:t>
            </a:fld>
            <a:endParaRPr lang="en-US" altLang="zh-TW" smtClean="0"/>
          </a:p>
        </p:txBody>
      </p:sp>
      <p:sp>
        <p:nvSpPr>
          <p:cNvPr id="17416" name="文字方塊 8"/>
          <p:cNvSpPr txBox="1">
            <a:spLocks noChangeArrowheads="1"/>
          </p:cNvSpPr>
          <p:nvPr/>
        </p:nvSpPr>
        <p:spPr bwMode="auto">
          <a:xfrm>
            <a:off x="3203848" y="4995173"/>
            <a:ext cx="2304256" cy="954107"/>
          </a:xfrm>
          <a:prstGeom prst="rect">
            <a:avLst/>
          </a:prstGeom>
          <a:noFill/>
          <a:ln w="9525">
            <a:noFill/>
            <a:miter lim="800000"/>
            <a:headEnd/>
            <a:tailEnd/>
          </a:ln>
        </p:spPr>
        <p:txBody>
          <a:bodyPr wrap="square">
            <a:spAutoFit/>
          </a:bodyPr>
          <a:lstStyle/>
          <a:p>
            <a:pPr>
              <a:defRPr/>
            </a:pPr>
            <a:r>
              <a:rPr lang="zh-TW" altLang="zh-TW" sz="1400" b="1" i="0" dirty="0" smtClean="0">
                <a:solidFill>
                  <a:srgbClr val="CC0000"/>
                </a:solidFill>
                <a:latin typeface="標楷體" pitchFamily="65" charset="-120"/>
                <a:ea typeface="標楷體" pitchFamily="65" charset="-120"/>
              </a:rPr>
              <a:t>加拿大</a:t>
            </a:r>
            <a:r>
              <a:rPr lang="en-US" altLang="zh-TW" sz="1400" b="1" i="0" dirty="0">
                <a:solidFill>
                  <a:srgbClr val="CC0000"/>
                </a:solidFill>
                <a:latin typeface="標楷體" pitchFamily="65" charset="-120"/>
                <a:ea typeface="標楷體" pitchFamily="65" charset="-120"/>
              </a:rPr>
              <a:t>Simon Frazer</a:t>
            </a:r>
            <a:r>
              <a:rPr lang="zh-TW" altLang="zh-TW" sz="1400" b="1" i="0" dirty="0">
                <a:solidFill>
                  <a:srgbClr val="CC0000"/>
                </a:solidFill>
                <a:latin typeface="標楷體" pitchFamily="65" charset="-120"/>
                <a:ea typeface="標楷體" pitchFamily="65" charset="-120"/>
              </a:rPr>
              <a:t>大學</a:t>
            </a:r>
            <a:r>
              <a:rPr lang="en-US" altLang="zh-TW" sz="1400" b="1" i="0" dirty="0">
                <a:solidFill>
                  <a:srgbClr val="CC0000"/>
                </a:solidFill>
                <a:latin typeface="標楷體" pitchFamily="65" charset="-120"/>
                <a:ea typeface="標楷體" pitchFamily="65" charset="-120"/>
              </a:rPr>
              <a:t>SIAT</a:t>
            </a:r>
            <a:r>
              <a:rPr lang="zh-TW" altLang="zh-TW" sz="1400" b="1" i="0" dirty="0">
                <a:solidFill>
                  <a:srgbClr val="CC0000"/>
                </a:solidFill>
                <a:latin typeface="標楷體" pitchFamily="65" charset="-120"/>
                <a:ea typeface="標楷體" pitchFamily="65" charset="-120"/>
              </a:rPr>
              <a:t>學院</a:t>
            </a:r>
            <a:r>
              <a:rPr lang="en-US" altLang="zh-TW" sz="1400" b="1" i="0" dirty="0">
                <a:solidFill>
                  <a:srgbClr val="CC0000"/>
                </a:solidFill>
                <a:latin typeface="標楷體" pitchFamily="65" charset="-120"/>
                <a:ea typeface="標楷體" pitchFamily="65" charset="-120"/>
              </a:rPr>
              <a:t>_</a:t>
            </a:r>
            <a:r>
              <a:rPr lang="en-US" altLang="zh-TW" sz="1400" b="1" i="0" dirty="0" err="1">
                <a:solidFill>
                  <a:srgbClr val="CC0000"/>
                </a:solidFill>
                <a:latin typeface="標楷體" pitchFamily="65" charset="-120"/>
                <a:ea typeface="標楷體" pitchFamily="65" charset="-120"/>
              </a:rPr>
              <a:t>Prof.Halil</a:t>
            </a:r>
            <a:r>
              <a:rPr lang="en-US" altLang="zh-TW" sz="1400" b="1" i="0" dirty="0">
                <a:solidFill>
                  <a:srgbClr val="CC0000"/>
                </a:solidFill>
                <a:latin typeface="標楷體" pitchFamily="65" charset="-120"/>
                <a:ea typeface="標楷體" pitchFamily="65" charset="-120"/>
              </a:rPr>
              <a:t> </a:t>
            </a:r>
            <a:r>
              <a:rPr lang="en-US" altLang="zh-TW" sz="1400" b="1" i="0" dirty="0" err="1">
                <a:solidFill>
                  <a:srgbClr val="CC0000"/>
                </a:solidFill>
                <a:latin typeface="標楷體" pitchFamily="65" charset="-120"/>
                <a:ea typeface="標楷體" pitchFamily="65" charset="-120"/>
              </a:rPr>
              <a:t>Erhan</a:t>
            </a:r>
            <a:r>
              <a:rPr lang="zh-TW" altLang="en-US" sz="1400" b="1" i="0" dirty="0">
                <a:solidFill>
                  <a:srgbClr val="CC0000"/>
                </a:solidFill>
                <a:latin typeface="標楷體" pitchFamily="65" charset="-120"/>
                <a:ea typeface="標楷體" pitchFamily="65" charset="-120"/>
              </a:rPr>
              <a:t>，</a:t>
            </a:r>
            <a:r>
              <a:rPr lang="zh-TW" altLang="zh-TW" sz="1400" b="1" i="0" dirty="0">
                <a:solidFill>
                  <a:srgbClr val="CC0000"/>
                </a:solidFill>
                <a:latin typeface="標楷體" pitchFamily="65" charset="-120"/>
                <a:ea typeface="標楷體" pitchFamily="65" charset="-120"/>
              </a:rPr>
              <a:t>到互動所舉辦互動設計工作營</a:t>
            </a:r>
            <a:endParaRPr lang="zh-TW" altLang="en-US" sz="1400" b="1" i="0" dirty="0">
              <a:solidFill>
                <a:srgbClr val="CC0000"/>
              </a:solidFill>
              <a:latin typeface="標楷體" pitchFamily="65" charset="-120"/>
              <a:ea typeface="標楷體" pitchFamily="65" charset="-120"/>
            </a:endParaRPr>
          </a:p>
        </p:txBody>
      </p:sp>
      <p:pic>
        <p:nvPicPr>
          <p:cNvPr id="11270" name="圖片 8" descr="64434_150573501778979_53457074_n.jpg"/>
          <p:cNvPicPr>
            <a:picLocks noChangeAspect="1"/>
          </p:cNvPicPr>
          <p:nvPr/>
        </p:nvPicPr>
        <p:blipFill>
          <a:blip r:embed="rId3" cstate="email"/>
          <a:srcRect/>
          <a:stretch>
            <a:fillRect/>
          </a:stretch>
        </p:blipFill>
        <p:spPr bwMode="auto">
          <a:xfrm>
            <a:off x="74299" y="1268760"/>
            <a:ext cx="3489589" cy="2617193"/>
          </a:xfrm>
          <a:prstGeom prst="rect">
            <a:avLst/>
          </a:prstGeom>
          <a:noFill/>
          <a:ln w="9525">
            <a:noFill/>
            <a:miter lim="800000"/>
            <a:headEnd/>
            <a:tailEnd/>
          </a:ln>
        </p:spPr>
      </p:pic>
      <p:sp>
        <p:nvSpPr>
          <p:cNvPr id="10" name="文字方塊 8"/>
          <p:cNvSpPr txBox="1">
            <a:spLocks noChangeArrowheads="1"/>
          </p:cNvSpPr>
          <p:nvPr/>
        </p:nvSpPr>
        <p:spPr bwMode="auto">
          <a:xfrm>
            <a:off x="0" y="3933056"/>
            <a:ext cx="3419872" cy="954107"/>
          </a:xfrm>
          <a:prstGeom prst="rect">
            <a:avLst/>
          </a:prstGeom>
          <a:noFill/>
          <a:ln w="9525">
            <a:noFill/>
            <a:miter lim="800000"/>
            <a:headEnd/>
            <a:tailEnd/>
          </a:ln>
        </p:spPr>
        <p:txBody>
          <a:bodyPr wrap="square">
            <a:spAutoFit/>
          </a:bodyPr>
          <a:lstStyle/>
          <a:p>
            <a:pPr>
              <a:defRPr/>
            </a:pPr>
            <a:r>
              <a:rPr lang="zh-TW" altLang="en-US" sz="1400" b="1" i="0" dirty="0" smtClean="0">
                <a:solidFill>
                  <a:srgbClr val="CC0000"/>
                </a:solidFill>
                <a:latin typeface="標楷體" pitchFamily="65" charset="-120"/>
                <a:ea typeface="標楷體" pitchFamily="65" charset="-120"/>
              </a:rPr>
              <a:t>奧地利 </a:t>
            </a:r>
            <a:r>
              <a:rPr lang="en-US" altLang="zh-TW" sz="1400" b="1" i="0" dirty="0">
                <a:solidFill>
                  <a:srgbClr val="CC0000"/>
                </a:solidFill>
                <a:latin typeface="標楷體" pitchFamily="65" charset="-120"/>
                <a:ea typeface="標楷體" pitchFamily="65" charset="-120"/>
              </a:rPr>
              <a:t>University of Music and Performing Arts Vienna </a:t>
            </a:r>
            <a:r>
              <a:rPr lang="en-US" altLang="zh-TW" sz="1400" b="1" i="0" dirty="0" err="1">
                <a:solidFill>
                  <a:srgbClr val="CC0000"/>
                </a:solidFill>
                <a:latin typeface="標楷體" pitchFamily="65" charset="-120"/>
                <a:ea typeface="標楷體" pitchFamily="65" charset="-120"/>
              </a:rPr>
              <a:t>Institute_Karlheinz</a:t>
            </a:r>
            <a:r>
              <a:rPr lang="en-US" altLang="zh-TW" sz="1400" b="1" i="0" dirty="0">
                <a:solidFill>
                  <a:srgbClr val="CC0000"/>
                </a:solidFill>
                <a:latin typeface="標楷體" pitchFamily="65" charset="-120"/>
                <a:ea typeface="標楷體" pitchFamily="65" charset="-120"/>
              </a:rPr>
              <a:t> </a:t>
            </a:r>
            <a:r>
              <a:rPr lang="en-US" altLang="zh-TW" sz="1400" b="1" i="0" dirty="0" err="1">
                <a:solidFill>
                  <a:srgbClr val="CC0000"/>
                </a:solidFill>
                <a:latin typeface="標楷體" pitchFamily="65" charset="-120"/>
                <a:ea typeface="標楷體" pitchFamily="65" charset="-120"/>
              </a:rPr>
              <a:t>Essl</a:t>
            </a:r>
            <a:r>
              <a:rPr lang="en-US" altLang="zh-TW" sz="1400" b="1" i="0" dirty="0">
                <a:solidFill>
                  <a:srgbClr val="CC0000"/>
                </a:solidFill>
                <a:latin typeface="標楷體" pitchFamily="65" charset="-120"/>
                <a:ea typeface="標楷體" pitchFamily="65" charset="-120"/>
              </a:rPr>
              <a:t> </a:t>
            </a:r>
            <a:r>
              <a:rPr lang="zh-TW" altLang="en-US" sz="1400" b="1" i="0" dirty="0">
                <a:solidFill>
                  <a:srgbClr val="CC0000"/>
                </a:solidFill>
                <a:latin typeface="標楷體" pitchFamily="65" charset="-120"/>
                <a:ea typeface="標楷體" pitchFamily="65" charset="-120"/>
              </a:rPr>
              <a:t>教授，演講</a:t>
            </a:r>
            <a:r>
              <a:rPr lang="zh-TW" altLang="zh-TW" sz="1400" b="1" i="0" dirty="0">
                <a:solidFill>
                  <a:srgbClr val="CC0000"/>
                </a:solidFill>
                <a:latin typeface="標楷體" pitchFamily="65" charset="-120"/>
                <a:ea typeface="標楷體" pitchFamily="65" charset="-120"/>
              </a:rPr>
              <a:t>互動音樂</a:t>
            </a:r>
            <a:r>
              <a:rPr lang="zh-TW" altLang="en-US" sz="1400" b="1" i="0" dirty="0">
                <a:solidFill>
                  <a:srgbClr val="CC0000"/>
                </a:solidFill>
                <a:latin typeface="標楷體" pitchFamily="65" charset="-120"/>
                <a:ea typeface="標楷體" pitchFamily="65" charset="-120"/>
              </a:rPr>
              <a:t>相關資訊</a:t>
            </a:r>
          </a:p>
        </p:txBody>
      </p:sp>
      <p:pic>
        <p:nvPicPr>
          <p:cNvPr id="11272" name="圖片 8" descr="603600_606844542660087_901023860_n.jpg"/>
          <p:cNvPicPr>
            <a:picLocks noChangeAspect="1"/>
          </p:cNvPicPr>
          <p:nvPr/>
        </p:nvPicPr>
        <p:blipFill>
          <a:blip r:embed="rId4" cstate="email"/>
          <a:srcRect/>
          <a:stretch>
            <a:fillRect/>
          </a:stretch>
        </p:blipFill>
        <p:spPr bwMode="auto">
          <a:xfrm>
            <a:off x="5436096" y="4472768"/>
            <a:ext cx="3384376" cy="2287876"/>
          </a:xfrm>
          <a:prstGeom prst="rect">
            <a:avLst/>
          </a:prstGeom>
          <a:noFill/>
          <a:ln w="9525">
            <a:noFill/>
            <a:miter lim="800000"/>
            <a:headEnd/>
            <a:tailEnd/>
          </a:ln>
        </p:spPr>
      </p:pic>
      <p:sp>
        <p:nvSpPr>
          <p:cNvPr id="11" name="矩形 7"/>
          <p:cNvSpPr>
            <a:spLocks noChangeArrowheads="1"/>
          </p:cNvSpPr>
          <p:nvPr/>
        </p:nvSpPr>
        <p:spPr bwMode="auto">
          <a:xfrm>
            <a:off x="3851920" y="3841884"/>
            <a:ext cx="4968552" cy="523220"/>
          </a:xfrm>
          <a:prstGeom prst="rect">
            <a:avLst/>
          </a:prstGeom>
          <a:noFill/>
          <a:ln w="9525">
            <a:noFill/>
            <a:miter lim="800000"/>
            <a:headEnd/>
            <a:tailEnd/>
          </a:ln>
        </p:spPr>
        <p:txBody>
          <a:bodyPr wrap="square">
            <a:spAutoFit/>
          </a:bodyPr>
          <a:lstStyle/>
          <a:p>
            <a:pPr>
              <a:defRPr/>
            </a:pPr>
            <a:r>
              <a:rPr lang="en-US" altLang="zh-TW" sz="1400" b="1" dirty="0" err="1">
                <a:solidFill>
                  <a:srgbClr val="CC0000"/>
                </a:solidFill>
                <a:latin typeface="標楷體" pitchFamily="65" charset="-120"/>
                <a:ea typeface="標楷體" pitchFamily="65" charset="-120"/>
              </a:rPr>
              <a:t>iF</a:t>
            </a:r>
            <a:r>
              <a:rPr lang="en-US" altLang="zh-TW" sz="1400" b="1" dirty="0">
                <a:solidFill>
                  <a:srgbClr val="CC0000"/>
                </a:solidFill>
                <a:latin typeface="標楷體" pitchFamily="65" charset="-120"/>
                <a:ea typeface="標楷體" pitchFamily="65" charset="-120"/>
              </a:rPr>
              <a:t> 2013 concept award </a:t>
            </a:r>
            <a:r>
              <a:rPr lang="zh-TW" altLang="zh-TW" sz="1400" b="1" dirty="0">
                <a:solidFill>
                  <a:srgbClr val="CC0000"/>
                </a:solidFill>
                <a:latin typeface="標楷體" pitchFamily="65" charset="-120"/>
                <a:ea typeface="標楷體" pitchFamily="65" charset="-120"/>
              </a:rPr>
              <a:t>評審之一</a:t>
            </a:r>
            <a:r>
              <a:rPr lang="en-US" altLang="zh-TW" sz="1400" b="1" dirty="0">
                <a:solidFill>
                  <a:srgbClr val="CC0000"/>
                </a:solidFill>
                <a:latin typeface="標楷體" pitchFamily="65" charset="-120"/>
                <a:ea typeface="標楷體" pitchFamily="65" charset="-120"/>
              </a:rPr>
              <a:t>  Mr. Masahiro </a:t>
            </a:r>
            <a:r>
              <a:rPr lang="en-US" altLang="zh-TW" sz="1400" b="1" dirty="0" err="1">
                <a:solidFill>
                  <a:srgbClr val="CC0000"/>
                </a:solidFill>
                <a:latin typeface="標楷體" pitchFamily="65" charset="-120"/>
                <a:ea typeface="標楷體" pitchFamily="65" charset="-120"/>
              </a:rPr>
              <a:t>Kandou</a:t>
            </a:r>
            <a:r>
              <a:rPr lang="en-US" altLang="zh-TW" sz="1400" b="1" dirty="0">
                <a:solidFill>
                  <a:srgbClr val="CC0000"/>
                </a:solidFill>
                <a:latin typeface="標楷體" pitchFamily="65" charset="-120"/>
                <a:ea typeface="標楷體" pitchFamily="65" charset="-120"/>
              </a:rPr>
              <a:t> </a:t>
            </a:r>
            <a:r>
              <a:rPr lang="zh-TW" altLang="en-US" sz="1400" b="1" dirty="0">
                <a:solidFill>
                  <a:srgbClr val="CC0000"/>
                </a:solidFill>
                <a:latin typeface="標楷體" pitchFamily="65" charset="-120"/>
                <a:ea typeface="標楷體" pitchFamily="65" charset="-120"/>
              </a:rPr>
              <a:t>專題演講</a:t>
            </a:r>
            <a:endParaRPr lang="zh-TW" altLang="zh-TW" sz="1400" b="1" dirty="0">
              <a:solidFill>
                <a:srgbClr val="CC0000"/>
              </a:solidFill>
              <a:latin typeface="標楷體" pitchFamily="65" charset="-120"/>
              <a:ea typeface="標楷體" pitchFamily="65" charset="-120"/>
            </a:endParaRPr>
          </a:p>
        </p:txBody>
      </p:sp>
      <p:sp>
        <p:nvSpPr>
          <p:cNvPr id="12"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國際學者參訪</a:t>
            </a:r>
          </a:p>
        </p:txBody>
      </p:sp>
      <p:pic>
        <p:nvPicPr>
          <p:cNvPr id="9" name="Picture 10" descr="D:\102年評鑑\Masahiro Kandou\Masahiro Kandou\20130409Masahiro Kandou演講\DSCN0921.JPG"/>
          <p:cNvPicPr>
            <a:picLocks noChangeAspect="1" noChangeArrowheads="1"/>
          </p:cNvPicPr>
          <p:nvPr/>
        </p:nvPicPr>
        <p:blipFill>
          <a:blip r:embed="rId5" cstate="email"/>
          <a:srcRect/>
          <a:stretch>
            <a:fillRect/>
          </a:stretch>
        </p:blipFill>
        <p:spPr bwMode="auto">
          <a:xfrm>
            <a:off x="3951853" y="260648"/>
            <a:ext cx="4868619" cy="356766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79</a:t>
            </a:fld>
            <a:endParaRPr lang="en-US" altLang="zh-TW" smtClean="0"/>
          </a:p>
        </p:txBody>
      </p:sp>
      <p:sp>
        <p:nvSpPr>
          <p:cNvPr id="5"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師生國外學術交流</a:t>
            </a:r>
          </a:p>
        </p:txBody>
      </p:sp>
      <p:sp>
        <p:nvSpPr>
          <p:cNvPr id="14" name="矩形 13"/>
          <p:cNvSpPr/>
          <p:nvPr/>
        </p:nvSpPr>
        <p:spPr>
          <a:xfrm>
            <a:off x="287337" y="1124744"/>
            <a:ext cx="8569325" cy="830997"/>
          </a:xfrm>
          <a:prstGeom prst="rect">
            <a:avLst/>
          </a:prstGeom>
        </p:spPr>
        <p:txBody>
          <a:bodyPr>
            <a:spAutoFit/>
          </a:bodyPr>
          <a:lstStyle/>
          <a:p>
            <a:pPr indent="635" eaLnBrk="1" hangingPunct="1">
              <a:spcAft>
                <a:spcPts val="0"/>
              </a:spcAft>
              <a:defRPr/>
            </a:pPr>
            <a:r>
              <a:rPr lang="zh-TW" altLang="en-US" sz="2400" b="1" i="0" kern="100" dirty="0" smtClean="0">
                <a:solidFill>
                  <a:schemeClr val="bg1"/>
                </a:solidFill>
                <a:latin typeface="Calibri"/>
                <a:ea typeface="標楷體"/>
                <a:cs typeface="標楷體"/>
              </a:rPr>
              <a:t>工設</a:t>
            </a:r>
            <a:r>
              <a:rPr lang="zh-TW" altLang="en-US" sz="2400" b="1" kern="100" dirty="0" smtClean="0">
                <a:solidFill>
                  <a:schemeClr val="bg1"/>
                </a:solidFill>
                <a:latin typeface="Calibri"/>
                <a:ea typeface="標楷體"/>
                <a:cs typeface="標楷體"/>
              </a:rPr>
              <a:t>系師生近</a:t>
            </a:r>
            <a:r>
              <a:rPr lang="en-US" altLang="zh-TW" sz="2400" b="1" kern="100" dirty="0" smtClean="0">
                <a:solidFill>
                  <a:schemeClr val="bg1"/>
                </a:solidFill>
                <a:latin typeface="Calibri"/>
                <a:ea typeface="標楷體"/>
                <a:cs typeface="標楷體"/>
              </a:rPr>
              <a:t>3</a:t>
            </a:r>
            <a:r>
              <a:rPr lang="zh-TW" altLang="en-US" sz="2400" b="1" kern="100" dirty="0" smtClean="0">
                <a:solidFill>
                  <a:schemeClr val="bg1"/>
                </a:solidFill>
                <a:latin typeface="Calibri"/>
                <a:ea typeface="標楷體"/>
                <a:cs typeface="標楷體"/>
              </a:rPr>
              <a:t>年來暑假組團赴德國、大陸進行學術交流與招生宣導，累計</a:t>
            </a:r>
            <a:r>
              <a:rPr lang="zh-TW" altLang="en-US" sz="2400" b="1" kern="100" dirty="0" smtClean="0">
                <a:solidFill>
                  <a:srgbClr val="FF0000"/>
                </a:solidFill>
                <a:latin typeface="Calibri"/>
                <a:ea typeface="標楷體"/>
                <a:cs typeface="標楷體"/>
              </a:rPr>
              <a:t>參訪</a:t>
            </a:r>
            <a:r>
              <a:rPr lang="en-US" altLang="zh-TW" sz="2400" b="1" kern="100" dirty="0" smtClean="0">
                <a:solidFill>
                  <a:srgbClr val="FF0000"/>
                </a:solidFill>
                <a:latin typeface="Calibri"/>
                <a:ea typeface="標楷體"/>
                <a:cs typeface="標楷體"/>
              </a:rPr>
              <a:t>8</a:t>
            </a:r>
            <a:r>
              <a:rPr lang="zh-TW" altLang="en-US" sz="2400" b="1" kern="100" dirty="0" smtClean="0">
                <a:solidFill>
                  <a:srgbClr val="FF0000"/>
                </a:solidFill>
                <a:latin typeface="Calibri"/>
                <a:ea typeface="標楷體"/>
                <a:cs typeface="標楷體"/>
              </a:rPr>
              <a:t>所</a:t>
            </a:r>
            <a:r>
              <a:rPr lang="zh-TW" altLang="en-US" sz="2400" b="1" kern="100" dirty="0" smtClean="0">
                <a:solidFill>
                  <a:schemeClr val="bg1"/>
                </a:solidFill>
                <a:latin typeface="Calibri"/>
                <a:ea typeface="標楷體"/>
                <a:cs typeface="標楷體"/>
              </a:rPr>
              <a:t>設計校院</a:t>
            </a:r>
            <a:endParaRPr lang="en-US" altLang="zh-TW" sz="2400" b="1" kern="100" dirty="0" smtClean="0">
              <a:solidFill>
                <a:schemeClr val="bg1"/>
              </a:solidFill>
              <a:latin typeface="Calibri"/>
              <a:ea typeface="標楷體"/>
              <a:cs typeface="標楷體"/>
            </a:endParaRPr>
          </a:p>
        </p:txBody>
      </p:sp>
      <p:graphicFrame>
        <p:nvGraphicFramePr>
          <p:cNvPr id="11" name="表格 10"/>
          <p:cNvGraphicFramePr>
            <a:graphicFrameLocks noGrp="1"/>
          </p:cNvGraphicFramePr>
          <p:nvPr/>
        </p:nvGraphicFramePr>
        <p:xfrm>
          <a:off x="467519" y="1916832"/>
          <a:ext cx="8208962" cy="4524273"/>
        </p:xfrm>
        <a:graphic>
          <a:graphicData uri="http://schemas.openxmlformats.org/drawingml/2006/table">
            <a:tbl>
              <a:tblPr>
                <a:tableStyleId>{C4B1156A-380E-4F78-BDF5-A606A8083BF9}</a:tableStyleId>
              </a:tblPr>
              <a:tblGrid>
                <a:gridCol w="1000125"/>
                <a:gridCol w="1592163"/>
                <a:gridCol w="3564037"/>
                <a:gridCol w="2052637"/>
              </a:tblGrid>
              <a:tr h="241714">
                <a:tc>
                  <a:txBody>
                    <a:bodyPr/>
                    <a:lstStyle/>
                    <a:p>
                      <a:pPr algn="ctr"/>
                      <a:r>
                        <a:rPr lang="zh-TW" altLang="en-US" sz="1200" dirty="0" smtClean="0">
                          <a:solidFill>
                            <a:schemeClr val="bg1"/>
                          </a:solidFill>
                          <a:latin typeface="標楷體" pitchFamily="65" charset="-120"/>
                          <a:ea typeface="標楷體" pitchFamily="65" charset="-120"/>
                        </a:rPr>
                        <a:t>年度</a:t>
                      </a:r>
                      <a:endParaRPr lang="zh-TW" altLang="en-US" sz="1200" b="0" dirty="0">
                        <a:solidFill>
                          <a:schemeClr val="bg1"/>
                        </a:solidFill>
                        <a:latin typeface="標楷體" pitchFamily="65" charset="-120"/>
                        <a:ea typeface="標楷體" pitchFamily="65" charset="-120"/>
                      </a:endParaRPr>
                    </a:p>
                  </a:txBody>
                  <a:tcPr>
                    <a:solidFill>
                      <a:schemeClr val="accent4">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200" dirty="0" smtClean="0">
                          <a:solidFill>
                            <a:schemeClr val="bg1"/>
                          </a:solidFill>
                          <a:latin typeface="標楷體" pitchFamily="65" charset="-120"/>
                          <a:ea typeface="標楷體" pitchFamily="65" charset="-120"/>
                        </a:rPr>
                        <a:t>教師</a:t>
                      </a:r>
                      <a:endParaRPr lang="zh-TW" altLang="en-US" sz="1200" b="0" dirty="0" smtClean="0">
                        <a:solidFill>
                          <a:schemeClr val="bg1"/>
                        </a:solidFill>
                        <a:latin typeface="標楷體" pitchFamily="65" charset="-120"/>
                        <a:ea typeface="標楷體" pitchFamily="65" charset="-120"/>
                      </a:endParaRPr>
                    </a:p>
                  </a:txBody>
                  <a:tcPr>
                    <a:solidFill>
                      <a:schemeClr val="accent4">
                        <a:lumMod val="75000"/>
                      </a:schemeClr>
                    </a:solidFill>
                  </a:tcPr>
                </a:tc>
                <a:tc>
                  <a:txBody>
                    <a:bodyPr/>
                    <a:lstStyle/>
                    <a:p>
                      <a:pPr algn="ctr">
                        <a:spcAft>
                          <a:spcPts val="0"/>
                        </a:spcAft>
                      </a:pPr>
                      <a:r>
                        <a:rPr lang="zh-TW" altLang="en-US" sz="1200" dirty="0" smtClean="0">
                          <a:solidFill>
                            <a:schemeClr val="bg1"/>
                          </a:solidFill>
                          <a:latin typeface="標楷體" pitchFamily="65" charset="-120"/>
                          <a:ea typeface="標楷體" pitchFamily="65" charset="-120"/>
                        </a:rPr>
                        <a:t>國家</a:t>
                      </a:r>
                      <a:r>
                        <a:rPr lang="en-US" altLang="zh-TW" sz="1200" dirty="0" smtClean="0">
                          <a:solidFill>
                            <a:schemeClr val="bg1"/>
                          </a:solidFill>
                          <a:latin typeface="標楷體" pitchFamily="65" charset="-120"/>
                          <a:ea typeface="標楷體" pitchFamily="65" charset="-120"/>
                        </a:rPr>
                        <a:t>/</a:t>
                      </a:r>
                      <a:r>
                        <a:rPr lang="zh-TW" altLang="en-US" sz="1200" dirty="0" smtClean="0">
                          <a:solidFill>
                            <a:schemeClr val="bg1"/>
                          </a:solidFill>
                          <a:latin typeface="標楷體" pitchFamily="65" charset="-120"/>
                          <a:ea typeface="標楷體" pitchFamily="65" charset="-120"/>
                        </a:rPr>
                        <a:t>地點</a:t>
                      </a:r>
                      <a:endParaRPr lang="zh-TW" altLang="en-US" sz="1200" dirty="0">
                        <a:solidFill>
                          <a:schemeClr val="bg1"/>
                        </a:solidFill>
                        <a:latin typeface="標楷體" pitchFamily="65" charset="-120"/>
                        <a:ea typeface="標楷體" pitchFamily="65" charset="-120"/>
                      </a:endParaRPr>
                    </a:p>
                  </a:txBody>
                  <a:tcPr marL="17780" marR="17780" marT="0" marB="0" anchor="ctr">
                    <a:solidFill>
                      <a:schemeClr val="accent4">
                        <a:lumMod val="75000"/>
                      </a:schemeClr>
                    </a:solidFill>
                  </a:tcPr>
                </a:tc>
                <a:tc>
                  <a:txBody>
                    <a:bodyPr/>
                    <a:lstStyle/>
                    <a:p>
                      <a:pPr algn="ctr"/>
                      <a:r>
                        <a:rPr lang="zh-TW" altLang="en-US" sz="1200" dirty="0" smtClean="0">
                          <a:solidFill>
                            <a:schemeClr val="bg1"/>
                          </a:solidFill>
                          <a:latin typeface="標楷體" pitchFamily="65" charset="-120"/>
                          <a:ea typeface="標楷體" pitchFamily="65" charset="-120"/>
                        </a:rPr>
                        <a:t>說明</a:t>
                      </a:r>
                      <a:endParaRPr lang="zh-TW" altLang="en-US" sz="1200" dirty="0">
                        <a:solidFill>
                          <a:schemeClr val="bg1"/>
                        </a:solidFill>
                        <a:latin typeface="標楷體" pitchFamily="65" charset="-120"/>
                        <a:ea typeface="標楷體" pitchFamily="65" charset="-120"/>
                      </a:endParaRPr>
                    </a:p>
                  </a:txBody>
                  <a:tcPr marL="17780" marR="17780" marT="0" marB="0" anchor="ctr">
                    <a:solidFill>
                      <a:schemeClr val="accent4">
                        <a:lumMod val="75000"/>
                      </a:schemeClr>
                    </a:solidFill>
                  </a:tcPr>
                </a:tc>
              </a:tr>
              <a:tr h="2417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latin typeface="標楷體" pitchFamily="65" charset="-120"/>
                          <a:ea typeface="標楷體" pitchFamily="65" charset="-120"/>
                        </a:rPr>
                        <a:t>98</a:t>
                      </a:r>
                      <a:r>
                        <a:rPr kumimoji="0" lang="zh-TW" sz="1200" u="none" strike="noStrike" cap="none" normalizeH="0" baseline="0" dirty="0" smtClean="0">
                          <a:ln>
                            <a:noFill/>
                          </a:ln>
                          <a:effectLst/>
                          <a:latin typeface="標楷體" pitchFamily="65" charset="-120"/>
                          <a:ea typeface="標楷體" pitchFamily="65" charset="-120"/>
                        </a:rPr>
                        <a:t>年</a:t>
                      </a:r>
                      <a:endParaRPr kumimoji="0" lang="zh-TW" sz="1200" b="1" i="0" u="none" strike="noStrike" cap="none" normalizeH="0" baseline="0" dirty="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鄭傅儒副教授</a:t>
                      </a:r>
                      <a:endParaRPr kumimoji="0" lang="zh-TW" sz="1200" b="1" i="0" u="none" strike="noStrike" cap="none" normalizeH="0" baseline="0" dirty="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latin typeface="標楷體" pitchFamily="65" charset="-120"/>
                          <a:ea typeface="標楷體" pitchFamily="65" charset="-120"/>
                        </a:rPr>
                        <a:t>Berlin</a:t>
                      </a:r>
                      <a:r>
                        <a:rPr kumimoji="0" lang="zh-TW" sz="1200" u="none" strike="noStrike" cap="none" normalizeH="0" baseline="0" dirty="0" smtClean="0">
                          <a:ln>
                            <a:noFill/>
                          </a:ln>
                          <a:effectLst/>
                          <a:latin typeface="標楷體" pitchFamily="65" charset="-120"/>
                          <a:ea typeface="標楷體" pitchFamily="65" charset="-120"/>
                        </a:rPr>
                        <a:t>藝術學院</a:t>
                      </a:r>
                      <a:endParaRPr kumimoji="0" lang="zh-TW" sz="1200" b="1" i="0" u="none" strike="noStrike" cap="none" normalizeH="0" baseline="0" dirty="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交換生甄選活動</a:t>
                      </a:r>
                      <a:endParaRPr kumimoji="0" lang="zh-TW" sz="1200" b="1" i="0" u="none" strike="noStrike" cap="none" normalizeH="0" baseline="0" dirty="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tc>
              </a:tr>
              <a:tr h="477872">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latin typeface="標楷體" pitchFamily="65" charset="-120"/>
                          <a:ea typeface="標楷體" pitchFamily="65" charset="-120"/>
                        </a:rPr>
                        <a:t>99</a:t>
                      </a:r>
                      <a:r>
                        <a:rPr kumimoji="0" lang="zh-TW" sz="1200" u="none" strike="noStrike" cap="none" normalizeH="0" baseline="0" dirty="0" smtClean="0">
                          <a:ln>
                            <a:noFill/>
                          </a:ln>
                          <a:effectLst/>
                          <a:latin typeface="標楷體" pitchFamily="65" charset="-120"/>
                          <a:ea typeface="標楷體" pitchFamily="65" charset="-120"/>
                        </a:rPr>
                        <a:t>年</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鄭傅儒副教授</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latin typeface="標楷體" pitchFamily="65" charset="-120"/>
                          <a:ea typeface="標楷體" pitchFamily="65" charset="-120"/>
                        </a:rPr>
                        <a:t>Berlin</a:t>
                      </a:r>
                      <a:r>
                        <a:rPr kumimoji="0" lang="zh-TW" sz="1200" u="none" strike="noStrike" cap="none" normalizeH="0" baseline="0" dirty="0" smtClean="0">
                          <a:ln>
                            <a:noFill/>
                          </a:ln>
                          <a:effectLst/>
                          <a:latin typeface="標楷體" pitchFamily="65" charset="-120"/>
                          <a:ea typeface="標楷體" pitchFamily="65" charset="-120"/>
                        </a:rPr>
                        <a:t>藝術學院、德國</a:t>
                      </a:r>
                      <a:r>
                        <a:rPr kumimoji="0" lang="en-US" altLang="zh-TW" sz="1200" u="none" strike="noStrike" cap="none" normalizeH="0" baseline="0" dirty="0" smtClean="0">
                          <a:ln>
                            <a:noFill/>
                          </a:ln>
                          <a:effectLst/>
                          <a:latin typeface="標楷體" pitchFamily="65" charset="-120"/>
                          <a:ea typeface="標楷體" pitchFamily="65" charset="-120"/>
                        </a:rPr>
                        <a:t>Offenbach</a:t>
                      </a:r>
                      <a:r>
                        <a:rPr kumimoji="0" lang="zh-TW" sz="1200" u="none" strike="noStrike" cap="none" normalizeH="0" baseline="0" dirty="0" smtClean="0">
                          <a:ln>
                            <a:noFill/>
                          </a:ln>
                          <a:effectLst/>
                          <a:latin typeface="標楷體" pitchFamily="65" charset="-120"/>
                          <a:ea typeface="標楷體" pitchFamily="65" charset="-120"/>
                        </a:rPr>
                        <a:t>造型設計大學、</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德國</a:t>
                      </a:r>
                      <a:r>
                        <a:rPr kumimoji="0" lang="en-US" altLang="zh-TW" sz="1200" u="none" strike="noStrike" cap="none" normalizeH="0" baseline="0" dirty="0" smtClean="0">
                          <a:ln>
                            <a:noFill/>
                          </a:ln>
                          <a:effectLst/>
                          <a:latin typeface="標楷體" pitchFamily="65" charset="-120"/>
                          <a:ea typeface="標楷體" pitchFamily="65" charset="-120"/>
                        </a:rPr>
                        <a:t>Stuttgart</a:t>
                      </a:r>
                      <a:r>
                        <a:rPr kumimoji="0" lang="zh-TW" sz="1200" u="none" strike="noStrike" cap="none" normalizeH="0" baseline="0" dirty="0" smtClean="0">
                          <a:ln>
                            <a:noFill/>
                          </a:ln>
                          <a:effectLst/>
                          <a:latin typeface="標楷體" pitchFamily="65" charset="-120"/>
                          <a:ea typeface="標楷體" pitchFamily="65" charset="-120"/>
                        </a:rPr>
                        <a:t>大學</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學術交流</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604287">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smtClean="0">
                        <a:ln>
                          <a:noFill/>
                        </a:ln>
                        <a:solidFill>
                          <a:srgbClr val="000000"/>
                        </a:solidFill>
                        <a:effectLst/>
                        <a:latin typeface="標楷體" pitchFamily="65" charset="-120"/>
                        <a:ea typeface="標楷體" pitchFamily="65" charset="-12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鄭傅儒副教授</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德國</a:t>
                      </a:r>
                      <a:r>
                        <a:rPr kumimoji="0" lang="en-US" altLang="zh-TW" sz="1200" u="none" strike="noStrike" cap="none" normalizeH="0" baseline="0" smtClean="0">
                          <a:ln>
                            <a:noFill/>
                          </a:ln>
                          <a:effectLst/>
                          <a:latin typeface="標楷體" pitchFamily="65" charset="-120"/>
                          <a:ea typeface="標楷體" pitchFamily="65" charset="-120"/>
                        </a:rPr>
                        <a:t>Offenbach</a:t>
                      </a:r>
                      <a:r>
                        <a:rPr kumimoji="0" lang="zh-TW" sz="1200" u="none" strike="noStrike" cap="none" normalizeH="0" baseline="0" smtClean="0">
                          <a:ln>
                            <a:noFill/>
                          </a:ln>
                          <a:effectLst/>
                          <a:latin typeface="標楷體" pitchFamily="65" charset="-120"/>
                          <a:ea typeface="標楷體" pitchFamily="65" charset="-120"/>
                        </a:rPr>
                        <a:t>造型設計大學、德國</a:t>
                      </a:r>
                      <a:r>
                        <a:rPr kumimoji="0" lang="en-US" altLang="zh-TW" sz="1200" u="none" strike="noStrike" cap="none" normalizeH="0" baseline="0" smtClean="0">
                          <a:ln>
                            <a:noFill/>
                          </a:ln>
                          <a:effectLst/>
                          <a:latin typeface="標楷體" pitchFamily="65" charset="-120"/>
                          <a:ea typeface="標楷體" pitchFamily="65" charset="-120"/>
                        </a:rPr>
                        <a:t>Stuttgart</a:t>
                      </a:r>
                      <a:r>
                        <a:rPr kumimoji="0" lang="zh-TW" sz="1200" u="none" strike="noStrike" cap="none" normalizeH="0" baseline="0" smtClean="0">
                          <a:ln>
                            <a:noFill/>
                          </a:ln>
                          <a:effectLst/>
                          <a:latin typeface="標楷體" pitchFamily="65" charset="-120"/>
                          <a:ea typeface="標楷體" pitchFamily="65" charset="-120"/>
                        </a:rPr>
                        <a:t>大學、德國</a:t>
                      </a:r>
                      <a:r>
                        <a:rPr kumimoji="0" lang="en-US" altLang="zh-TW" sz="1200" u="none" strike="noStrike" cap="none" normalizeH="0" baseline="0" smtClean="0">
                          <a:ln>
                            <a:noFill/>
                          </a:ln>
                          <a:effectLst/>
                          <a:latin typeface="標楷體" pitchFamily="65" charset="-120"/>
                          <a:ea typeface="標楷體" pitchFamily="65" charset="-120"/>
                        </a:rPr>
                        <a:t>Wuppertal</a:t>
                      </a:r>
                      <a:r>
                        <a:rPr kumimoji="0" lang="zh-TW" sz="1200" u="none" strike="noStrike" cap="none" normalizeH="0" baseline="0" smtClean="0">
                          <a:ln>
                            <a:noFill/>
                          </a:ln>
                          <a:effectLst/>
                          <a:latin typeface="標楷體" pitchFamily="65" charset="-120"/>
                          <a:ea typeface="標楷體" pitchFamily="65" charset="-120"/>
                        </a:rPr>
                        <a:t>大學、德國</a:t>
                      </a:r>
                      <a:r>
                        <a:rPr kumimoji="0" lang="en-US" altLang="zh-TW" sz="1200" u="none" strike="noStrike" cap="none" normalizeH="0" baseline="0" smtClean="0">
                          <a:ln>
                            <a:noFill/>
                          </a:ln>
                          <a:effectLst/>
                          <a:latin typeface="標楷體" pitchFamily="65" charset="-120"/>
                          <a:ea typeface="標楷體" pitchFamily="65" charset="-120"/>
                        </a:rPr>
                        <a:t>Trier</a:t>
                      </a:r>
                      <a:r>
                        <a:rPr kumimoji="0" lang="zh-TW" sz="1200" u="none" strike="noStrike" cap="none" normalizeH="0" baseline="0" smtClean="0">
                          <a:ln>
                            <a:noFill/>
                          </a:ln>
                          <a:effectLst/>
                          <a:latin typeface="標楷體" pitchFamily="65" charset="-120"/>
                          <a:ea typeface="標楷體" pitchFamily="65" charset="-120"/>
                        </a:rPr>
                        <a:t>應用科技大學、德國</a:t>
                      </a:r>
                      <a:r>
                        <a:rPr kumimoji="0" lang="en-US" altLang="zh-TW" sz="1200" u="none" strike="noStrike" cap="none" normalizeH="0" baseline="0" smtClean="0">
                          <a:ln>
                            <a:noFill/>
                          </a:ln>
                          <a:effectLst/>
                          <a:latin typeface="標楷體" pitchFamily="65" charset="-120"/>
                          <a:ea typeface="標楷體" pitchFamily="65" charset="-120"/>
                        </a:rPr>
                        <a:t>Berlin</a:t>
                      </a:r>
                      <a:r>
                        <a:rPr kumimoji="0" lang="zh-TW" sz="1200" u="none" strike="noStrike" cap="none" normalizeH="0" baseline="0" smtClean="0">
                          <a:ln>
                            <a:noFill/>
                          </a:ln>
                          <a:effectLst/>
                          <a:latin typeface="標楷體" pitchFamily="65" charset="-120"/>
                          <a:ea typeface="標楷體" pitchFamily="65" charset="-120"/>
                        </a:rPr>
                        <a:t>藝術學院、德國</a:t>
                      </a:r>
                      <a:r>
                        <a:rPr kumimoji="0" lang="en-US" altLang="zh-TW" sz="1200" u="none" strike="noStrike" cap="none" normalizeH="0" baseline="0" smtClean="0">
                          <a:ln>
                            <a:noFill/>
                          </a:ln>
                          <a:effectLst/>
                          <a:latin typeface="標楷體" pitchFamily="65" charset="-120"/>
                          <a:ea typeface="標楷體" pitchFamily="65" charset="-120"/>
                        </a:rPr>
                        <a:t>Potsdam</a:t>
                      </a:r>
                      <a:r>
                        <a:rPr kumimoji="0" lang="zh-TW" sz="1200" u="none" strike="noStrike" cap="none" normalizeH="0" baseline="0" smtClean="0">
                          <a:ln>
                            <a:noFill/>
                          </a:ln>
                          <a:effectLst/>
                          <a:latin typeface="標楷體" pitchFamily="65" charset="-120"/>
                          <a:ea typeface="標楷體" pitchFamily="65" charset="-120"/>
                        </a:rPr>
                        <a:t>應用科技大學</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學術交流</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57991">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smtClean="0">
                          <a:ln>
                            <a:noFill/>
                          </a:ln>
                          <a:effectLst/>
                          <a:latin typeface="標楷體" pitchFamily="65" charset="-120"/>
                          <a:ea typeface="標楷體" pitchFamily="65" charset="-120"/>
                        </a:rPr>
                        <a:t>100</a:t>
                      </a:r>
                      <a:r>
                        <a:rPr kumimoji="0" lang="zh-TW" sz="1200" u="none" strike="noStrike" cap="none" normalizeH="0" baseline="0" smtClean="0">
                          <a:ln>
                            <a:noFill/>
                          </a:ln>
                          <a:effectLst/>
                          <a:latin typeface="標楷體" pitchFamily="65" charset="-120"/>
                          <a:ea typeface="標楷體" pitchFamily="65" charset="-120"/>
                        </a:rPr>
                        <a:t>年</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鄭傅儒副教授</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德國</a:t>
                      </a:r>
                      <a:r>
                        <a:rPr kumimoji="0" lang="en-US" altLang="zh-TW" sz="1200" u="none" strike="noStrike" cap="none" normalizeH="0" baseline="0" smtClean="0">
                          <a:ln>
                            <a:noFill/>
                          </a:ln>
                          <a:effectLst/>
                          <a:latin typeface="標楷體" pitchFamily="65" charset="-120"/>
                          <a:ea typeface="標楷體" pitchFamily="65" charset="-120"/>
                        </a:rPr>
                        <a:t>Stuttgart</a:t>
                      </a:r>
                      <a:r>
                        <a:rPr kumimoji="0" lang="zh-TW" sz="1200" u="none" strike="noStrike" cap="none" normalizeH="0" baseline="0" smtClean="0">
                          <a:ln>
                            <a:noFill/>
                          </a:ln>
                          <a:effectLst/>
                          <a:latin typeface="標楷體" pitchFamily="65" charset="-120"/>
                          <a:ea typeface="標楷體" pitchFamily="65" charset="-120"/>
                        </a:rPr>
                        <a:t>大學</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smtClean="0">
                          <a:ln>
                            <a:noFill/>
                          </a:ln>
                          <a:effectLst/>
                          <a:latin typeface="標楷體" pitchFamily="65" charset="-120"/>
                          <a:ea typeface="標楷體" pitchFamily="65" charset="-120"/>
                        </a:rPr>
                        <a:t>Max Bense</a:t>
                      </a:r>
                      <a:r>
                        <a:rPr kumimoji="0" lang="zh-TW" sz="1200" u="none" strike="noStrike" cap="none" normalizeH="0" baseline="0" smtClean="0">
                          <a:ln>
                            <a:noFill/>
                          </a:ln>
                          <a:effectLst/>
                          <a:latin typeface="標楷體" pitchFamily="65" charset="-120"/>
                          <a:ea typeface="標楷體" pitchFamily="65" charset="-120"/>
                        </a:rPr>
                        <a:t>教授</a:t>
                      </a:r>
                      <a:r>
                        <a:rPr kumimoji="0" lang="en-US" altLang="zh-TW" sz="1200" u="none" strike="noStrike" cap="none" normalizeH="0" baseline="0" smtClean="0">
                          <a:ln>
                            <a:noFill/>
                          </a:ln>
                          <a:effectLst/>
                          <a:latin typeface="標楷體" pitchFamily="65" charset="-120"/>
                          <a:ea typeface="標楷體" pitchFamily="65" charset="-120"/>
                        </a:rPr>
                        <a:t>100</a:t>
                      </a:r>
                      <a:r>
                        <a:rPr kumimoji="0" lang="zh-TW" sz="1200" u="none" strike="noStrike" cap="none" normalizeH="0" baseline="0" smtClean="0">
                          <a:ln>
                            <a:noFill/>
                          </a:ln>
                          <a:effectLst/>
                          <a:latin typeface="標楷體" pitchFamily="65" charset="-120"/>
                          <a:ea typeface="標楷體" pitchFamily="65" charset="-120"/>
                        </a:rPr>
                        <a:t>週年學術研討會</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49871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smtClean="0">
                        <a:ln>
                          <a:noFill/>
                        </a:ln>
                        <a:solidFill>
                          <a:srgbClr val="000000"/>
                        </a:solidFill>
                        <a:effectLst/>
                        <a:latin typeface="標楷體" pitchFamily="65" charset="-120"/>
                        <a:ea typeface="標楷體" pitchFamily="65" charset="-12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鄭傅儒副教授</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德國</a:t>
                      </a:r>
                      <a:r>
                        <a:rPr kumimoji="0" lang="en-US" altLang="zh-TW" sz="1200" u="none" strike="noStrike" cap="none" normalizeH="0" baseline="0" dirty="0" smtClean="0">
                          <a:ln>
                            <a:noFill/>
                          </a:ln>
                          <a:effectLst/>
                          <a:latin typeface="標楷體" pitchFamily="65" charset="-120"/>
                          <a:ea typeface="標楷體" pitchFamily="65" charset="-120"/>
                        </a:rPr>
                        <a:t>Stuttgart</a:t>
                      </a:r>
                      <a:r>
                        <a:rPr kumimoji="0" lang="zh-TW" sz="1200" u="none" strike="noStrike" cap="none" normalizeH="0" baseline="0" dirty="0" smtClean="0">
                          <a:ln>
                            <a:noFill/>
                          </a:ln>
                          <a:effectLst/>
                          <a:latin typeface="標楷體" pitchFamily="65" charset="-120"/>
                          <a:ea typeface="標楷體" pitchFamily="65" charset="-120"/>
                        </a:rPr>
                        <a:t>大學、德國</a:t>
                      </a:r>
                      <a:r>
                        <a:rPr kumimoji="0" lang="en-US" altLang="zh-TW" sz="1200" u="none" strike="noStrike" cap="none" normalizeH="0" baseline="0" dirty="0" smtClean="0">
                          <a:ln>
                            <a:noFill/>
                          </a:ln>
                          <a:effectLst/>
                          <a:latin typeface="標楷體" pitchFamily="65" charset="-120"/>
                          <a:ea typeface="標楷體" pitchFamily="65" charset="-120"/>
                        </a:rPr>
                        <a:t>Wuppertal</a:t>
                      </a:r>
                      <a:r>
                        <a:rPr kumimoji="0" lang="zh-TW" sz="1200" u="none" strike="noStrike" cap="none" normalizeH="0" baseline="0" dirty="0" smtClean="0">
                          <a:ln>
                            <a:noFill/>
                          </a:ln>
                          <a:effectLst/>
                          <a:latin typeface="標楷體" pitchFamily="65" charset="-120"/>
                          <a:ea typeface="標楷體" pitchFamily="65" charset="-120"/>
                        </a:rPr>
                        <a:t>大學、德國</a:t>
                      </a:r>
                      <a:r>
                        <a:rPr kumimoji="0" lang="en-US" altLang="zh-TW" sz="1200" u="none" strike="noStrike" cap="none" normalizeH="0" baseline="0" dirty="0" smtClean="0">
                          <a:ln>
                            <a:noFill/>
                          </a:ln>
                          <a:effectLst/>
                          <a:latin typeface="標楷體" pitchFamily="65" charset="-120"/>
                          <a:ea typeface="標楷體" pitchFamily="65" charset="-120"/>
                        </a:rPr>
                        <a:t>Trier</a:t>
                      </a:r>
                      <a:r>
                        <a:rPr kumimoji="0" lang="zh-TW" sz="1200" u="none" strike="noStrike" cap="none" normalizeH="0" baseline="0" dirty="0" smtClean="0">
                          <a:ln>
                            <a:noFill/>
                          </a:ln>
                          <a:effectLst/>
                          <a:latin typeface="標楷體" pitchFamily="65" charset="-120"/>
                          <a:ea typeface="標楷體" pitchFamily="65" charset="-120"/>
                        </a:rPr>
                        <a:t>應用科技大學、德國</a:t>
                      </a:r>
                      <a:r>
                        <a:rPr kumimoji="0" lang="en-US" altLang="zh-TW" sz="1200" u="none" strike="noStrike" cap="none" normalizeH="0" baseline="0" dirty="0" smtClean="0">
                          <a:ln>
                            <a:noFill/>
                          </a:ln>
                          <a:effectLst/>
                          <a:latin typeface="標楷體" pitchFamily="65" charset="-120"/>
                          <a:ea typeface="標楷體" pitchFamily="65" charset="-120"/>
                        </a:rPr>
                        <a:t>Berlin</a:t>
                      </a:r>
                      <a:r>
                        <a:rPr kumimoji="0" lang="zh-TW" sz="1200" u="none" strike="noStrike" cap="none" normalizeH="0" baseline="0" dirty="0" smtClean="0">
                          <a:ln>
                            <a:noFill/>
                          </a:ln>
                          <a:effectLst/>
                          <a:latin typeface="標楷體" pitchFamily="65" charset="-120"/>
                          <a:ea typeface="標楷體" pitchFamily="65" charset="-120"/>
                        </a:rPr>
                        <a:t>藝術學院、德國</a:t>
                      </a:r>
                      <a:r>
                        <a:rPr kumimoji="0" lang="en-US" altLang="zh-TW" sz="1200" u="none" strike="noStrike" cap="none" normalizeH="0" baseline="0" dirty="0" smtClean="0">
                          <a:ln>
                            <a:noFill/>
                          </a:ln>
                          <a:effectLst/>
                          <a:latin typeface="標楷體" pitchFamily="65" charset="-120"/>
                          <a:ea typeface="標楷體" pitchFamily="65" charset="-120"/>
                        </a:rPr>
                        <a:t>Potsdam</a:t>
                      </a:r>
                      <a:r>
                        <a:rPr kumimoji="0" lang="zh-TW" sz="1200" u="none" strike="noStrike" cap="none" normalizeH="0" baseline="0" dirty="0" smtClean="0">
                          <a:ln>
                            <a:noFill/>
                          </a:ln>
                          <a:effectLst/>
                          <a:latin typeface="標楷體" pitchFamily="65" charset="-120"/>
                          <a:ea typeface="標楷體" pitchFamily="65" charset="-120"/>
                        </a:rPr>
                        <a:t>應用科技大學</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學術交流</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223711">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smtClean="0">
                        <a:ln>
                          <a:noFill/>
                        </a:ln>
                        <a:solidFill>
                          <a:schemeClr val="tx1"/>
                        </a:solidFill>
                        <a:effectLst/>
                        <a:latin typeface="標楷體" pitchFamily="65" charset="-120"/>
                        <a:ea typeface="標楷體" pitchFamily="65" charset="-12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u="none" strike="noStrike" cap="none" normalizeH="0" baseline="0" dirty="0" smtClean="0">
                          <a:ln>
                            <a:noFill/>
                          </a:ln>
                          <a:effectLst/>
                          <a:latin typeface="標楷體" pitchFamily="65" charset="-120"/>
                          <a:ea typeface="標楷體" pitchFamily="65" charset="-120"/>
                        </a:rPr>
                        <a:t>王鴻祥副教授</a:t>
                      </a:r>
                      <a:endParaRPr kumimoji="0" lang="zh-TW" altLang="en-US"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u="none" strike="noStrike" cap="none" normalizeH="0" baseline="0" dirty="0" smtClean="0">
                          <a:ln>
                            <a:noFill/>
                          </a:ln>
                          <a:effectLst/>
                          <a:latin typeface="標楷體" pitchFamily="65" charset="-120"/>
                          <a:ea typeface="標楷體" pitchFamily="65" charset="-120"/>
                        </a:rPr>
                        <a:t>北京理工大學</a:t>
                      </a:r>
                      <a:endParaRPr kumimoji="0" lang="zh-TW" altLang="en-US"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u="none" strike="noStrike" cap="none" normalizeH="0" baseline="0" smtClean="0">
                          <a:ln>
                            <a:noFill/>
                          </a:ln>
                          <a:effectLst/>
                          <a:latin typeface="標楷體" pitchFamily="65" charset="-120"/>
                          <a:ea typeface="標楷體" pitchFamily="65" charset="-120"/>
                        </a:rPr>
                        <a:t>專題演講及設計藝術夏令營交流</a:t>
                      </a:r>
                      <a:endParaRPr kumimoji="0" lang="zh-TW" altLang="en-US"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440087">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latin typeface="標楷體" pitchFamily="65" charset="-120"/>
                          <a:ea typeface="標楷體" pitchFamily="65" charset="-120"/>
                        </a:rPr>
                        <a:t>101</a:t>
                      </a:r>
                      <a:r>
                        <a:rPr kumimoji="0" lang="zh-TW" sz="1200" u="none" strike="noStrike" cap="none" normalizeH="0" baseline="0" dirty="0" smtClean="0">
                          <a:ln>
                            <a:noFill/>
                          </a:ln>
                          <a:effectLst/>
                          <a:latin typeface="標楷體" pitchFamily="65" charset="-120"/>
                          <a:ea typeface="標楷體" pitchFamily="65" charset="-120"/>
                        </a:rPr>
                        <a:t>年</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u="none" strike="noStrike" cap="none" normalizeH="0" baseline="0" smtClean="0">
                          <a:ln>
                            <a:noFill/>
                          </a:ln>
                          <a:effectLst/>
                          <a:latin typeface="標楷體" pitchFamily="65" charset="-120"/>
                          <a:ea typeface="標楷體" pitchFamily="65" charset="-120"/>
                        </a:rPr>
                        <a:t>鄭傅儒副教授</a:t>
                      </a:r>
                      <a:endParaRPr kumimoji="0" lang="zh-TW" alt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德國</a:t>
                      </a:r>
                      <a:r>
                        <a:rPr kumimoji="0" lang="en-US" altLang="zh-TW" sz="1200" u="none" strike="noStrike" cap="none" normalizeH="0" baseline="0" smtClean="0">
                          <a:ln>
                            <a:noFill/>
                          </a:ln>
                          <a:effectLst/>
                          <a:latin typeface="標楷體" pitchFamily="65" charset="-120"/>
                          <a:ea typeface="標楷體" pitchFamily="65" charset="-120"/>
                        </a:rPr>
                        <a:t>Stuttgart</a:t>
                      </a:r>
                      <a:r>
                        <a:rPr kumimoji="0" lang="zh-TW" sz="1200" u="none" strike="noStrike" cap="none" normalizeH="0" baseline="0" smtClean="0">
                          <a:ln>
                            <a:noFill/>
                          </a:ln>
                          <a:effectLst/>
                          <a:latin typeface="標楷體" pitchFamily="65" charset="-120"/>
                          <a:ea typeface="標楷體" pitchFamily="65" charset="-120"/>
                        </a:rPr>
                        <a:t>大學、德國</a:t>
                      </a:r>
                      <a:r>
                        <a:rPr kumimoji="0" lang="en-US" altLang="zh-TW" sz="1200" u="none" strike="noStrike" cap="none" normalizeH="0" baseline="0" smtClean="0">
                          <a:ln>
                            <a:noFill/>
                          </a:ln>
                          <a:effectLst/>
                          <a:latin typeface="標楷體" pitchFamily="65" charset="-120"/>
                          <a:ea typeface="標楷體" pitchFamily="65" charset="-120"/>
                        </a:rPr>
                        <a:t>Wuppertal</a:t>
                      </a:r>
                      <a:r>
                        <a:rPr kumimoji="0" lang="zh-TW" sz="1200" u="none" strike="noStrike" cap="none" normalizeH="0" baseline="0" smtClean="0">
                          <a:ln>
                            <a:noFill/>
                          </a:ln>
                          <a:effectLst/>
                          <a:latin typeface="標楷體" pitchFamily="65" charset="-120"/>
                          <a:ea typeface="標楷體" pitchFamily="65" charset="-120"/>
                        </a:rPr>
                        <a:t>大學、德國</a:t>
                      </a:r>
                      <a:r>
                        <a:rPr kumimoji="0" lang="en-US" altLang="zh-TW" sz="1200" u="none" strike="noStrike" cap="none" normalizeH="0" baseline="0" smtClean="0">
                          <a:ln>
                            <a:noFill/>
                          </a:ln>
                          <a:effectLst/>
                          <a:latin typeface="標楷體" pitchFamily="65" charset="-120"/>
                          <a:ea typeface="標楷體" pitchFamily="65" charset="-120"/>
                        </a:rPr>
                        <a:t>Trier</a:t>
                      </a:r>
                      <a:r>
                        <a:rPr kumimoji="0" lang="zh-TW" sz="1200" u="none" strike="noStrike" cap="none" normalizeH="0" baseline="0" smtClean="0">
                          <a:ln>
                            <a:noFill/>
                          </a:ln>
                          <a:effectLst/>
                          <a:latin typeface="標楷體" pitchFamily="65" charset="-120"/>
                          <a:ea typeface="標楷體" pitchFamily="65" charset="-120"/>
                        </a:rPr>
                        <a:t>應用科技大學、德國</a:t>
                      </a:r>
                      <a:r>
                        <a:rPr kumimoji="0" lang="en-US" altLang="zh-TW" sz="1200" u="none" strike="noStrike" cap="none" normalizeH="0" baseline="0" smtClean="0">
                          <a:ln>
                            <a:noFill/>
                          </a:ln>
                          <a:effectLst/>
                          <a:latin typeface="標楷體" pitchFamily="65" charset="-120"/>
                          <a:ea typeface="標楷體" pitchFamily="65" charset="-120"/>
                        </a:rPr>
                        <a:t>Berlin</a:t>
                      </a:r>
                      <a:r>
                        <a:rPr kumimoji="0" lang="zh-TW" sz="1200" u="none" strike="noStrike" cap="none" normalizeH="0" baseline="0" smtClean="0">
                          <a:ln>
                            <a:noFill/>
                          </a:ln>
                          <a:effectLst/>
                          <a:latin typeface="標楷體" pitchFamily="65" charset="-120"/>
                          <a:ea typeface="標楷體" pitchFamily="65" charset="-120"/>
                        </a:rPr>
                        <a:t>藝術學院、德國</a:t>
                      </a:r>
                      <a:r>
                        <a:rPr kumimoji="0" lang="en-US" altLang="zh-TW" sz="1200" u="none" strike="noStrike" cap="none" normalizeH="0" baseline="0" smtClean="0">
                          <a:ln>
                            <a:noFill/>
                          </a:ln>
                          <a:effectLst/>
                          <a:latin typeface="標楷體" pitchFamily="65" charset="-120"/>
                          <a:ea typeface="標楷體" pitchFamily="65" charset="-120"/>
                        </a:rPr>
                        <a:t>Potsdam</a:t>
                      </a:r>
                      <a:r>
                        <a:rPr kumimoji="0" lang="zh-TW" sz="1200" u="none" strike="noStrike" cap="none" normalizeH="0" baseline="0" smtClean="0">
                          <a:ln>
                            <a:noFill/>
                          </a:ln>
                          <a:effectLst/>
                          <a:latin typeface="標楷體" pitchFamily="65" charset="-120"/>
                          <a:ea typeface="標楷體" pitchFamily="65" charset="-120"/>
                        </a:rPr>
                        <a:t>應用科技大學</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學術交流</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16525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dirty="0" smtClean="0">
                        <a:ln>
                          <a:noFill/>
                        </a:ln>
                        <a:solidFill>
                          <a:srgbClr val="000000"/>
                        </a:solidFill>
                        <a:effectLst/>
                        <a:latin typeface="標楷體" pitchFamily="65" charset="-120"/>
                        <a:ea typeface="標楷體" pitchFamily="65" charset="-12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u="none" strike="noStrike" cap="none" normalizeH="0" baseline="0" smtClean="0">
                          <a:ln>
                            <a:noFill/>
                          </a:ln>
                          <a:effectLst/>
                          <a:latin typeface="標楷體" pitchFamily="65" charset="-120"/>
                          <a:ea typeface="標楷體" pitchFamily="65" charset="-120"/>
                        </a:rPr>
                        <a:t>鄭傅儒副教授</a:t>
                      </a:r>
                      <a:endParaRPr kumimoji="0" lang="zh-TW" alt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smtClean="0">
                          <a:ln>
                            <a:noFill/>
                          </a:ln>
                          <a:effectLst/>
                          <a:latin typeface="標楷體" pitchFamily="65" charset="-120"/>
                          <a:ea typeface="標楷體" pitchFamily="65" charset="-120"/>
                        </a:rPr>
                        <a:t>Trier</a:t>
                      </a:r>
                      <a:r>
                        <a:rPr kumimoji="0" lang="zh-TW" sz="1200" u="none" strike="noStrike" cap="none" normalizeH="0" baseline="0" smtClean="0">
                          <a:ln>
                            <a:noFill/>
                          </a:ln>
                          <a:effectLst/>
                          <a:latin typeface="標楷體" pitchFamily="65" charset="-120"/>
                          <a:ea typeface="標楷體" pitchFamily="65" charset="-120"/>
                        </a:rPr>
                        <a:t>應用科技大學</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smtClean="0">
                          <a:ln>
                            <a:noFill/>
                          </a:ln>
                          <a:effectLst/>
                          <a:latin typeface="標楷體" pitchFamily="65" charset="-120"/>
                          <a:ea typeface="標楷體" pitchFamily="65" charset="-120"/>
                        </a:rPr>
                        <a:t>交換生甄選活動</a:t>
                      </a:r>
                      <a:endParaRPr kumimoji="0" lang="zh-TW" sz="12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r h="64318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smtClean="0">
                        <a:ln>
                          <a:noFill/>
                        </a:ln>
                        <a:solidFill>
                          <a:srgbClr val="000000"/>
                        </a:solidFill>
                        <a:effectLst/>
                        <a:latin typeface="標楷體" pitchFamily="65" charset="-120"/>
                        <a:ea typeface="標楷體" pitchFamily="65" charset="-12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u="none" strike="noStrike" cap="none" normalizeH="0" baseline="0" dirty="0" smtClean="0">
                          <a:ln>
                            <a:noFill/>
                          </a:ln>
                          <a:effectLst/>
                          <a:latin typeface="標楷體" pitchFamily="65" charset="-120"/>
                          <a:ea typeface="標楷體" pitchFamily="65" charset="-120"/>
                        </a:rPr>
                        <a:t>鄭傅儒副教授</a:t>
                      </a:r>
                      <a:endParaRPr kumimoji="0" lang="zh-TW" alt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德國</a:t>
                      </a:r>
                      <a:r>
                        <a:rPr kumimoji="0" lang="en-US" altLang="zh-TW" sz="1200" u="none" strike="noStrike" cap="none" normalizeH="0" baseline="0" dirty="0" smtClean="0">
                          <a:ln>
                            <a:noFill/>
                          </a:ln>
                          <a:effectLst/>
                          <a:latin typeface="標楷體" pitchFamily="65" charset="-120"/>
                          <a:ea typeface="標楷體" pitchFamily="65" charset="-120"/>
                        </a:rPr>
                        <a:t>Offenbach</a:t>
                      </a:r>
                      <a:r>
                        <a:rPr kumimoji="0" lang="zh-TW" sz="1200" u="none" strike="noStrike" cap="none" normalizeH="0" baseline="0" dirty="0" smtClean="0">
                          <a:ln>
                            <a:noFill/>
                          </a:ln>
                          <a:effectLst/>
                          <a:latin typeface="標楷體" pitchFamily="65" charset="-120"/>
                          <a:ea typeface="標楷體" pitchFamily="65" charset="-120"/>
                        </a:rPr>
                        <a:t>造型設計大學、德國</a:t>
                      </a:r>
                      <a:r>
                        <a:rPr kumimoji="0" lang="en-US" altLang="zh-TW" sz="1200" u="none" strike="noStrike" cap="none" normalizeH="0" baseline="0" dirty="0" smtClean="0">
                          <a:ln>
                            <a:noFill/>
                          </a:ln>
                          <a:effectLst/>
                          <a:latin typeface="標楷體" pitchFamily="65" charset="-120"/>
                          <a:ea typeface="標楷體" pitchFamily="65" charset="-120"/>
                        </a:rPr>
                        <a:t>Stuttgart</a:t>
                      </a:r>
                      <a:r>
                        <a:rPr kumimoji="0" lang="zh-TW" sz="1200" u="none" strike="noStrike" cap="none" normalizeH="0" baseline="0" dirty="0" smtClean="0">
                          <a:ln>
                            <a:noFill/>
                          </a:ln>
                          <a:effectLst/>
                          <a:latin typeface="標楷體" pitchFamily="65" charset="-120"/>
                          <a:ea typeface="標楷體" pitchFamily="65" charset="-120"/>
                        </a:rPr>
                        <a:t>大學、德國</a:t>
                      </a:r>
                      <a:r>
                        <a:rPr kumimoji="0" lang="en-US" altLang="zh-TW" sz="1200" u="none" strike="noStrike" cap="none" normalizeH="0" baseline="0" dirty="0" smtClean="0">
                          <a:ln>
                            <a:noFill/>
                          </a:ln>
                          <a:effectLst/>
                          <a:latin typeface="標楷體" pitchFamily="65" charset="-120"/>
                          <a:ea typeface="標楷體" pitchFamily="65" charset="-120"/>
                        </a:rPr>
                        <a:t>Wuppertal</a:t>
                      </a:r>
                      <a:r>
                        <a:rPr kumimoji="0" lang="zh-TW" sz="1200" u="none" strike="noStrike" cap="none" normalizeH="0" baseline="0" dirty="0" smtClean="0">
                          <a:ln>
                            <a:noFill/>
                          </a:ln>
                          <a:effectLst/>
                          <a:latin typeface="標楷體" pitchFamily="65" charset="-120"/>
                          <a:ea typeface="標楷體" pitchFamily="65" charset="-120"/>
                        </a:rPr>
                        <a:t>大學、德國</a:t>
                      </a:r>
                      <a:r>
                        <a:rPr kumimoji="0" lang="en-US" altLang="zh-TW" sz="1200" u="none" strike="noStrike" cap="none" normalizeH="0" baseline="0" dirty="0" smtClean="0">
                          <a:ln>
                            <a:noFill/>
                          </a:ln>
                          <a:effectLst/>
                          <a:latin typeface="標楷體" pitchFamily="65" charset="-120"/>
                          <a:ea typeface="標楷體" pitchFamily="65" charset="-120"/>
                        </a:rPr>
                        <a:t>Trier</a:t>
                      </a:r>
                      <a:r>
                        <a:rPr kumimoji="0" lang="zh-TW" sz="1200" u="none" strike="noStrike" cap="none" normalizeH="0" baseline="0" dirty="0" smtClean="0">
                          <a:ln>
                            <a:noFill/>
                          </a:ln>
                          <a:effectLst/>
                          <a:latin typeface="標楷體" pitchFamily="65" charset="-120"/>
                          <a:ea typeface="標楷體" pitchFamily="65" charset="-120"/>
                        </a:rPr>
                        <a:t>應用科技大學、德國</a:t>
                      </a:r>
                      <a:r>
                        <a:rPr kumimoji="0" lang="en-US" altLang="zh-TW" sz="1200" u="none" strike="noStrike" cap="none" normalizeH="0" baseline="0" dirty="0" smtClean="0">
                          <a:ln>
                            <a:noFill/>
                          </a:ln>
                          <a:effectLst/>
                          <a:latin typeface="標楷體" pitchFamily="65" charset="-120"/>
                          <a:ea typeface="標楷體" pitchFamily="65" charset="-120"/>
                        </a:rPr>
                        <a:t>Berlin</a:t>
                      </a:r>
                      <a:r>
                        <a:rPr kumimoji="0" lang="zh-TW" sz="1200" u="none" strike="noStrike" cap="none" normalizeH="0" baseline="0" dirty="0" smtClean="0">
                          <a:ln>
                            <a:noFill/>
                          </a:ln>
                          <a:effectLst/>
                          <a:latin typeface="標楷體" pitchFamily="65" charset="-120"/>
                          <a:ea typeface="標楷體" pitchFamily="65" charset="-120"/>
                        </a:rPr>
                        <a:t>藝術學院、德國</a:t>
                      </a:r>
                      <a:r>
                        <a:rPr kumimoji="0" lang="en-US" altLang="zh-TW" sz="1200" u="none" strike="noStrike" cap="none" normalizeH="0" baseline="0" dirty="0" smtClean="0">
                          <a:ln>
                            <a:noFill/>
                          </a:ln>
                          <a:effectLst/>
                          <a:latin typeface="標楷體" pitchFamily="65" charset="-120"/>
                          <a:ea typeface="標楷體" pitchFamily="65" charset="-120"/>
                        </a:rPr>
                        <a:t>Potsdam</a:t>
                      </a:r>
                      <a:r>
                        <a:rPr kumimoji="0" lang="zh-TW" sz="1200" u="none" strike="noStrike" cap="none" normalizeH="0" baseline="0" dirty="0" smtClean="0">
                          <a:ln>
                            <a:noFill/>
                          </a:ln>
                          <a:effectLst/>
                          <a:latin typeface="標楷體" pitchFamily="65" charset="-120"/>
                          <a:ea typeface="標楷體" pitchFamily="65" charset="-120"/>
                        </a:rPr>
                        <a:t>應用科技大學、德國</a:t>
                      </a:r>
                      <a:r>
                        <a:rPr kumimoji="0" lang="en-US" altLang="zh-TW" sz="1200" u="none" strike="noStrike" cap="none" normalizeH="0" baseline="0" dirty="0" err="1" smtClean="0">
                          <a:ln>
                            <a:noFill/>
                          </a:ln>
                          <a:effectLst/>
                          <a:latin typeface="標楷體" pitchFamily="65" charset="-120"/>
                          <a:ea typeface="標楷體" pitchFamily="65" charset="-120"/>
                        </a:rPr>
                        <a:t>Lichtenfels</a:t>
                      </a:r>
                      <a:r>
                        <a:rPr kumimoji="0" lang="zh-TW" sz="1200" u="none" strike="noStrike" cap="none" normalizeH="0" baseline="0" dirty="0" smtClean="0">
                          <a:ln>
                            <a:noFill/>
                          </a:ln>
                          <a:effectLst/>
                          <a:latin typeface="標楷體" pitchFamily="65" charset="-120"/>
                          <a:ea typeface="標楷體" pitchFamily="65" charset="-120"/>
                        </a:rPr>
                        <a:t>創意設計中心、德國</a:t>
                      </a:r>
                      <a:r>
                        <a:rPr kumimoji="0" lang="en-US" altLang="zh-TW" sz="1200" u="none" strike="noStrike" cap="none" normalizeH="0" baseline="0" dirty="0" smtClean="0">
                          <a:ln>
                            <a:noFill/>
                          </a:ln>
                          <a:effectLst/>
                          <a:latin typeface="標楷體" pitchFamily="65" charset="-120"/>
                          <a:ea typeface="標楷體" pitchFamily="65" charset="-120"/>
                        </a:rPr>
                        <a:t>Stuttgart</a:t>
                      </a:r>
                      <a:r>
                        <a:rPr kumimoji="0" lang="zh-TW" sz="1200" u="none" strike="noStrike" cap="none" normalizeH="0" baseline="0" dirty="0" smtClean="0">
                          <a:ln>
                            <a:noFill/>
                          </a:ln>
                          <a:effectLst/>
                          <a:latin typeface="標楷體" pitchFamily="65" charset="-120"/>
                          <a:ea typeface="標楷體" pitchFamily="65" charset="-120"/>
                        </a:rPr>
                        <a:t>設計中心</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200" u="none" strike="noStrike" cap="none" normalizeH="0" baseline="0" dirty="0" smtClean="0">
                          <a:ln>
                            <a:noFill/>
                          </a:ln>
                          <a:effectLst/>
                          <a:latin typeface="標楷體" pitchFamily="65" charset="-120"/>
                          <a:ea typeface="標楷體" pitchFamily="65" charset="-120"/>
                        </a:rPr>
                        <a:t>學術交流</a:t>
                      </a:r>
                      <a:endParaRPr kumimoji="0" lang="zh-TW" sz="12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tc>
              </a:tr>
            </a:tbl>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接點 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39780F84-EB63-4F06-8C6F-C7051FBEDA86}" type="slidenum">
              <a:rPr lang="zh-TW" altLang="en-US"/>
              <a:pPr>
                <a:defRPr/>
              </a:pPr>
              <a:t>8</a:t>
            </a:fld>
            <a:endParaRPr lang="zh-TW" altLang="en-US"/>
          </a:p>
        </p:txBody>
      </p:sp>
      <p:graphicFrame>
        <p:nvGraphicFramePr>
          <p:cNvPr id="8" name="表格 7"/>
          <p:cNvGraphicFramePr>
            <a:graphicFrameLocks noGrp="1"/>
          </p:cNvGraphicFramePr>
          <p:nvPr/>
        </p:nvGraphicFramePr>
        <p:xfrm>
          <a:off x="251520" y="1772816"/>
          <a:ext cx="8784976" cy="4353600"/>
        </p:xfrm>
        <a:graphic>
          <a:graphicData uri="http://schemas.openxmlformats.org/drawingml/2006/table">
            <a:tbl>
              <a:tblPr>
                <a:tableStyleId>{C4B1156A-380E-4F78-BDF5-A606A8083BF9}</a:tableStyleId>
              </a:tblPr>
              <a:tblGrid>
                <a:gridCol w="1224136"/>
                <a:gridCol w="687291"/>
                <a:gridCol w="890678"/>
                <a:gridCol w="833058"/>
                <a:gridCol w="984523"/>
                <a:gridCol w="833058"/>
                <a:gridCol w="1027976"/>
                <a:gridCol w="1008112"/>
                <a:gridCol w="720080"/>
                <a:gridCol w="576064"/>
              </a:tblGrid>
              <a:tr h="405956">
                <a:tc>
                  <a:txBody>
                    <a:bodyPr/>
                    <a:lstStyle/>
                    <a:p>
                      <a:pPr algn="ctr" fontAlgn="ctr"/>
                      <a:r>
                        <a:rPr lang="zh-TW" altLang="en-US" sz="1800" u="none" strike="noStrike" dirty="0" smtClean="0">
                          <a:latin typeface="標楷體" pitchFamily="65" charset="-120"/>
                          <a:ea typeface="標楷體" pitchFamily="65" charset="-120"/>
                        </a:rPr>
                        <a:t>系所</a:t>
                      </a:r>
                      <a:r>
                        <a:rPr lang="en-US" altLang="zh-TW" sz="1800" u="none" strike="noStrike" dirty="0" smtClean="0">
                          <a:latin typeface="標楷體" pitchFamily="65" charset="-120"/>
                          <a:ea typeface="標楷體" pitchFamily="65" charset="-120"/>
                        </a:rPr>
                        <a:t>/</a:t>
                      </a:r>
                    </a:p>
                    <a:p>
                      <a:pPr algn="ctr" fontAlgn="ctr"/>
                      <a:r>
                        <a:rPr lang="zh-TW" altLang="en-US" sz="1800" u="none" strike="noStrike" dirty="0" smtClean="0">
                          <a:latin typeface="標楷體" pitchFamily="65" charset="-120"/>
                          <a:ea typeface="標楷體" pitchFamily="65" charset="-120"/>
                        </a:rPr>
                        <a:t>學制</a:t>
                      </a:r>
                      <a:endParaRPr lang="zh-TW" altLang="en-US"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algn="ctr" fontAlgn="ctr"/>
                      <a:r>
                        <a:rPr lang="zh-TW" altLang="en-US" sz="1800" u="none" strike="noStrike" dirty="0" smtClean="0">
                          <a:latin typeface="標楷體" pitchFamily="65" charset="-120"/>
                          <a:ea typeface="標楷體" pitchFamily="65" charset="-120"/>
                        </a:rPr>
                        <a:t>建築系</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algn="ctr" fontAlgn="ctr"/>
                      <a:r>
                        <a:rPr lang="zh-TW" altLang="en-US" sz="1800" u="none" strike="noStrike" dirty="0" smtClean="0">
                          <a:latin typeface="標楷體" pitchFamily="65" charset="-120"/>
                          <a:ea typeface="標楷體" pitchFamily="65" charset="-120"/>
                        </a:rPr>
                        <a:t>工設系</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algn="ctr" fontAlgn="ctr"/>
                      <a:r>
                        <a:rPr lang="zh-TW" altLang="en-US" sz="1800" u="none" strike="noStrike" dirty="0" smtClean="0">
                          <a:latin typeface="標楷體" pitchFamily="65" charset="-120"/>
                          <a:ea typeface="標楷體" pitchFamily="65" charset="-120"/>
                        </a:rPr>
                        <a:t>互動所</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algn="ctr" fontAlgn="ctr"/>
                      <a:r>
                        <a:rPr lang="zh-TW" altLang="en-US" sz="1800" b="0" i="0" u="none" strike="noStrike" dirty="0" smtClean="0">
                          <a:latin typeface="標楷體" pitchFamily="65" charset="-120"/>
                          <a:ea typeface="標楷體" pitchFamily="65" charset="-120"/>
                        </a:rPr>
                        <a:t>創意設計學士班</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800" b="0" i="0" u="none" strike="noStrike" dirty="0" smtClean="0">
                          <a:latin typeface="標楷體" pitchFamily="65" charset="-120"/>
                          <a:ea typeface="標楷體" pitchFamily="65" charset="-120"/>
                        </a:rPr>
                        <a:t>設計所</a:t>
                      </a:r>
                      <a:endParaRPr lang="en-US" altLang="zh-TW" sz="1800" b="0" i="0" u="none" strike="noStrike" dirty="0" smtClean="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800" b="0" i="0" u="none" strike="noStrike" dirty="0" smtClean="0">
                          <a:latin typeface="標楷體" pitchFamily="65" charset="-120"/>
                          <a:ea typeface="標楷體" pitchFamily="65" charset="-120"/>
                        </a:rPr>
                        <a:t>永續建築外國學生專班</a:t>
                      </a:r>
                      <a:endParaRPr lang="en-US" altLang="zh-TW" sz="1800" b="0" i="0" u="none" strike="noStrike" dirty="0" smtClean="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a:txBody>
                    <a:bodyPr/>
                    <a:lstStyle/>
                    <a:p>
                      <a:pPr algn="ctr" fontAlgn="ctr"/>
                      <a:r>
                        <a:rPr lang="zh-TW" altLang="en-US" sz="1800" b="0" i="0" u="none" strike="noStrike" dirty="0" smtClean="0">
                          <a:latin typeface="標楷體" pitchFamily="65" charset="-120"/>
                          <a:ea typeface="標楷體" pitchFamily="65" charset="-120"/>
                        </a:rPr>
                        <a:t>甘比亞都建專班</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gridSpan="2">
                  <a:txBody>
                    <a:bodyPr/>
                    <a:lstStyle/>
                    <a:p>
                      <a:pPr algn="ctr" fontAlgn="ctr"/>
                      <a:r>
                        <a:rPr lang="zh-TW" altLang="en-US" sz="1800" u="none" strike="noStrike" dirty="0" smtClean="0">
                          <a:latin typeface="標楷體" pitchFamily="65" charset="-120"/>
                          <a:ea typeface="標楷體" pitchFamily="65" charset="-120"/>
                        </a:rPr>
                        <a:t>合計</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92D050"/>
                    </a:solidFill>
                  </a:tcPr>
                </a:tc>
                <a:tc hMerge="1">
                  <a:txBody>
                    <a:bodyPr/>
                    <a:lstStyle/>
                    <a:p>
                      <a:endParaRPr lang="zh-TW" altLang="en-US"/>
                    </a:p>
                  </a:txBody>
                  <a:tcPr/>
                </a:tc>
              </a:tr>
              <a:tr h="682524">
                <a:tc>
                  <a:txBody>
                    <a:bodyPr/>
                    <a:lstStyle/>
                    <a:p>
                      <a:pPr algn="ctr" fontAlgn="ctr"/>
                      <a:r>
                        <a:rPr lang="zh-TW" altLang="en-US" sz="1800" b="0" i="0" u="none" strike="noStrike" dirty="0" smtClean="0">
                          <a:latin typeface="標楷體" pitchFamily="65" charset="-120"/>
                          <a:ea typeface="標楷體" pitchFamily="65" charset="-120"/>
                        </a:rPr>
                        <a:t>四技</a:t>
                      </a:r>
                      <a:endParaRPr lang="zh-TW" altLang="en-US" sz="1800" b="0" i="0" u="none" strike="noStrike" dirty="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algn="ctr" fontAlgn="b"/>
                      <a:r>
                        <a:rPr lang="en-US" altLang="zh-TW" sz="1800" b="0" i="0" u="none" strike="noStrike" dirty="0" smtClean="0">
                          <a:latin typeface="標楷體" pitchFamily="65" charset="-120"/>
                          <a:ea typeface="標楷體" pitchFamily="65" charset="-120"/>
                        </a:rPr>
                        <a:t>221</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229</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171</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24</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000" b="0" i="0" u="none" strike="noStrike" dirty="0" smtClean="0">
                          <a:solidFill>
                            <a:srgbClr val="0000FF"/>
                          </a:solidFill>
                          <a:latin typeface="標楷體" pitchFamily="65" charset="-120"/>
                          <a:ea typeface="標楷體" pitchFamily="65" charset="-120"/>
                        </a:rPr>
                        <a:t>621</a:t>
                      </a:r>
                      <a:endParaRPr lang="en-US" altLang="zh-TW" sz="20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rowSpan="3">
                  <a:txBody>
                    <a:bodyPr/>
                    <a:lstStyle/>
                    <a:p>
                      <a:pPr algn="ctr" fontAlgn="b"/>
                      <a:r>
                        <a:rPr lang="en-US" altLang="zh-TW" sz="2000" b="0" i="0" u="none" strike="noStrike" dirty="0" smtClean="0">
                          <a:solidFill>
                            <a:srgbClr val="FF0000"/>
                          </a:solidFill>
                          <a:latin typeface="標楷體" pitchFamily="65" charset="-120"/>
                          <a:ea typeface="標楷體" pitchFamily="65" charset="-120"/>
                        </a:rPr>
                        <a:t>870</a:t>
                      </a:r>
                      <a:endParaRPr lang="en-US" altLang="zh-TW" sz="20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r>
              <a:tr h="576064">
                <a:tc>
                  <a:txBody>
                    <a:bodyPr/>
                    <a:lstStyle/>
                    <a:p>
                      <a:pPr algn="ctr" fontAlgn="ctr"/>
                      <a:r>
                        <a:rPr lang="zh-TW" altLang="en-US" sz="1800" b="0" i="0" u="none" strike="noStrike" dirty="0" smtClean="0">
                          <a:latin typeface="標楷體" pitchFamily="65" charset="-120"/>
                          <a:ea typeface="標楷體" pitchFamily="65" charset="-120"/>
                        </a:rPr>
                        <a:t>研究所</a:t>
                      </a:r>
                      <a:r>
                        <a:rPr lang="en-US" altLang="zh-TW" sz="1800" b="0" i="0" u="none" strike="noStrike" dirty="0" smtClean="0">
                          <a:latin typeface="標楷體" pitchFamily="65" charset="-120"/>
                          <a:ea typeface="標楷體" pitchFamily="65" charset="-120"/>
                        </a:rPr>
                        <a:t>(</a:t>
                      </a:r>
                      <a:r>
                        <a:rPr lang="zh-TW" altLang="en-US" sz="1800" b="0" i="0" u="none" strike="noStrike" dirty="0" smtClean="0">
                          <a:latin typeface="標楷體" pitchFamily="65" charset="-120"/>
                          <a:ea typeface="標楷體" pitchFamily="65" charset="-120"/>
                        </a:rPr>
                        <a:t>碩</a:t>
                      </a:r>
                      <a:r>
                        <a:rPr lang="en-US" altLang="zh-TW" sz="1800" b="0" i="0" u="none" strike="noStrike" dirty="0" smtClean="0">
                          <a:latin typeface="標楷體" pitchFamily="65" charset="-120"/>
                          <a:ea typeface="標楷體" pitchFamily="65" charset="-120"/>
                        </a:rPr>
                        <a:t>)</a:t>
                      </a:r>
                      <a:endParaRPr lang="zh-TW" altLang="en-US" sz="1800" b="0" i="0" u="none" strike="noStrike" dirty="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TW" sz="1800" b="0" i="0" u="none" strike="noStrike" dirty="0" smtClean="0">
                          <a:latin typeface="標楷體" pitchFamily="65" charset="-120"/>
                          <a:ea typeface="標楷體" pitchFamily="65" charset="-120"/>
                        </a:rPr>
                        <a:t>82</a:t>
                      </a: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74</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33</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10</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b"/>
                      <a:r>
                        <a:rPr lang="en-US" altLang="zh-TW" sz="2000" b="0" i="0" u="none" strike="noStrike" dirty="0" smtClean="0">
                          <a:solidFill>
                            <a:srgbClr val="0000FF"/>
                          </a:solidFill>
                          <a:latin typeface="標楷體" pitchFamily="65" charset="-120"/>
                          <a:ea typeface="標楷體" pitchFamily="65" charset="-120"/>
                        </a:rPr>
                        <a:t>199</a:t>
                      </a:r>
                      <a:endParaRPr lang="en-US" altLang="zh-TW" sz="20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algn="ctr" fontAlgn="b"/>
                      <a:endParaRPr lang="en-US" altLang="zh-TW" sz="2000" b="0" i="0" u="none" strike="noStrike" dirty="0">
                        <a:solidFill>
                          <a:srgbClr val="FF0000"/>
                        </a:solidFill>
                        <a:latin typeface="標楷體" pitchFamily="65" charset="-120"/>
                        <a:ea typeface="標楷體" pitchFamily="65" charset="-120"/>
                      </a:endParaRPr>
                    </a:p>
                  </a:txBody>
                  <a:tcPr marL="6684" marR="6684" marT="6684" marB="0" anchor="ctr">
                    <a:lnL w="12700"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530148">
                <a:tc>
                  <a:txBody>
                    <a:bodyPr/>
                    <a:lstStyle/>
                    <a:p>
                      <a:pPr algn="ctr" fontAlgn="ctr"/>
                      <a:r>
                        <a:rPr lang="zh-TW" altLang="en-US" sz="1800" b="0" i="0" u="none" strike="noStrike" dirty="0" smtClean="0">
                          <a:latin typeface="標楷體" pitchFamily="65" charset="-120"/>
                          <a:ea typeface="標楷體" pitchFamily="65" charset="-120"/>
                        </a:rPr>
                        <a:t>研究所</a:t>
                      </a:r>
                      <a:r>
                        <a:rPr lang="en-US" altLang="zh-TW" sz="1800" b="0" i="0" u="none" strike="noStrike" dirty="0" smtClean="0">
                          <a:latin typeface="標楷體" pitchFamily="65" charset="-120"/>
                          <a:ea typeface="標楷體" pitchFamily="65" charset="-120"/>
                        </a:rPr>
                        <a:t>(</a:t>
                      </a:r>
                      <a:r>
                        <a:rPr lang="zh-TW" altLang="en-US" sz="1800" b="0" i="0" u="none" strike="noStrike" dirty="0" smtClean="0">
                          <a:latin typeface="標楷體" pitchFamily="65" charset="-120"/>
                          <a:ea typeface="標楷體" pitchFamily="65" charset="-120"/>
                        </a:rPr>
                        <a:t>博</a:t>
                      </a:r>
                      <a:r>
                        <a:rPr lang="en-US" altLang="zh-TW" sz="1800" b="0" i="0" u="none" strike="noStrike" dirty="0" smtClean="0">
                          <a:latin typeface="標楷體" pitchFamily="65" charset="-120"/>
                          <a:ea typeface="標楷體" pitchFamily="65" charset="-120"/>
                        </a:rPr>
                        <a:t>)</a:t>
                      </a:r>
                      <a:endParaRPr lang="zh-TW" altLang="en-US" sz="1800" b="0" i="0" u="none" strike="noStrike" dirty="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accent3">
                        <a:lumMod val="60000"/>
                        <a:lumOff val="4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50</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fontAlgn="b"/>
                      <a:r>
                        <a:rPr lang="en-US" altLang="zh-TW" sz="2000" b="0" i="0" u="none" strike="noStrike" dirty="0" smtClean="0">
                          <a:solidFill>
                            <a:srgbClr val="0000FF"/>
                          </a:solidFill>
                          <a:latin typeface="標楷體" pitchFamily="65" charset="-120"/>
                          <a:ea typeface="標楷體" pitchFamily="65" charset="-120"/>
                        </a:rPr>
                        <a:t>50</a:t>
                      </a:r>
                      <a:endParaRPr lang="en-US" altLang="zh-TW" sz="2000" b="0" i="0" u="none" strike="noStrike" dirty="0">
                        <a:solidFill>
                          <a:srgbClr val="0000FF"/>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vMerge="1">
                  <a:txBody>
                    <a:bodyPr/>
                    <a:lstStyle/>
                    <a:p>
                      <a:pPr algn="ctr" fontAlgn="b"/>
                      <a:endParaRPr lang="en-US" altLang="zh-TW" sz="2000" b="0" i="0" u="none" strike="noStrike" dirty="0">
                        <a:solidFill>
                          <a:srgbClr val="FF0000"/>
                        </a:solidFill>
                        <a:latin typeface="標楷體" pitchFamily="65" charset="-120"/>
                        <a:ea typeface="標楷體" pitchFamily="65" charset="-120"/>
                      </a:endParaRPr>
                    </a:p>
                  </a:txBody>
                  <a:tcPr marL="6684" marR="6684" marT="6684" marB="0" anchor="ctr">
                    <a:lnL w="12700"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05956">
                <a:tc>
                  <a:txBody>
                    <a:bodyPr/>
                    <a:lstStyle/>
                    <a:p>
                      <a:pPr algn="ctr" fontAlgn="ctr"/>
                      <a:r>
                        <a:rPr lang="zh-TW" altLang="en-US" sz="1800" b="0" i="0" u="none" strike="noStrike" dirty="0" smtClean="0">
                          <a:latin typeface="標楷體" pitchFamily="65" charset="-120"/>
                          <a:ea typeface="標楷體" pitchFamily="65" charset="-120"/>
                        </a:rPr>
                        <a:t>進修部</a:t>
                      </a:r>
                      <a:endParaRPr lang="en-US" altLang="zh-TW" sz="1800" b="0" i="0" u="none" strike="noStrike" dirty="0" smtClean="0">
                        <a:latin typeface="標楷體" pitchFamily="65" charset="-120"/>
                        <a:ea typeface="標楷體" pitchFamily="65" charset="-120"/>
                      </a:endParaRPr>
                    </a:p>
                    <a:p>
                      <a:pPr algn="ctr" fontAlgn="ctr"/>
                      <a:r>
                        <a:rPr lang="en-US" altLang="zh-TW" sz="1800" b="0" i="0" u="none" strike="noStrike" dirty="0" smtClean="0">
                          <a:latin typeface="標楷體" pitchFamily="65" charset="-120"/>
                          <a:ea typeface="標楷體" pitchFamily="65" charset="-120"/>
                        </a:rPr>
                        <a:t>(</a:t>
                      </a:r>
                      <a:r>
                        <a:rPr lang="zh-TW" altLang="en-US" sz="1800" b="0" i="0" u="none" strike="noStrike" dirty="0" smtClean="0">
                          <a:latin typeface="標楷體" pitchFamily="65" charset="-120"/>
                          <a:ea typeface="標楷體" pitchFamily="65" charset="-120"/>
                        </a:rPr>
                        <a:t>二技</a:t>
                      </a:r>
                      <a:r>
                        <a:rPr lang="en-US" altLang="zh-TW" sz="1800" b="0" i="0" u="none" strike="noStrike" dirty="0" smtClean="0">
                          <a:latin typeface="標楷體" pitchFamily="65" charset="-120"/>
                          <a:ea typeface="標楷體" pitchFamily="65" charset="-120"/>
                        </a:rPr>
                        <a:t>)</a:t>
                      </a:r>
                      <a:endParaRPr lang="zh-TW" altLang="en-US" sz="1800" b="0" i="0" u="none" strike="noStrike" dirty="0" smtClean="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fontAlgn="b"/>
                      <a:r>
                        <a:rPr lang="en-US" altLang="zh-TW" sz="1800" b="0" i="0" u="none" strike="noStrike" dirty="0" smtClean="0">
                          <a:solidFill>
                            <a:schemeClr val="tx1">
                              <a:lumMod val="95000"/>
                              <a:lumOff val="5000"/>
                            </a:schemeClr>
                          </a:solidFill>
                          <a:latin typeface="標楷體" pitchFamily="65" charset="-120"/>
                          <a:ea typeface="標楷體" pitchFamily="65" charset="-120"/>
                        </a:rPr>
                        <a:t>90</a:t>
                      </a:r>
                      <a:endParaRPr lang="en-US" altLang="zh-TW" sz="1800" b="0" i="0" u="none" strike="noStrike" dirty="0">
                        <a:solidFill>
                          <a:schemeClr val="tx1">
                            <a:lumMod val="95000"/>
                            <a:lumOff val="5000"/>
                          </a:schemeClr>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solidFill>
                            <a:schemeClr val="tx1">
                              <a:lumMod val="95000"/>
                              <a:lumOff val="5000"/>
                            </a:schemeClr>
                          </a:solidFill>
                          <a:latin typeface="標楷體" pitchFamily="65" charset="-120"/>
                          <a:ea typeface="標楷體" pitchFamily="65" charset="-120"/>
                        </a:rPr>
                        <a:t>--</a:t>
                      </a:r>
                      <a:endParaRPr lang="en-US" altLang="zh-TW" sz="1800" b="0" i="0" u="none" strike="noStrike" dirty="0">
                        <a:solidFill>
                          <a:schemeClr val="tx1">
                            <a:lumMod val="95000"/>
                            <a:lumOff val="5000"/>
                          </a:schemeClr>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marL="0" algn="ctr" defTabSz="914400" rtl="0" eaLnBrk="1" fontAlgn="b" latinLnBrk="0" hangingPunct="1"/>
                      <a:r>
                        <a:rPr lang="en-US" altLang="zh-TW" sz="2000" b="0" i="0" u="none" strike="noStrike" kern="1200" dirty="0" smtClean="0">
                          <a:solidFill>
                            <a:srgbClr val="0000FF"/>
                          </a:solidFill>
                          <a:latin typeface="標楷體" pitchFamily="65" charset="-120"/>
                          <a:ea typeface="標楷體" pitchFamily="65" charset="-120"/>
                          <a:cs typeface="+mn-cs"/>
                        </a:rPr>
                        <a:t>90</a:t>
                      </a:r>
                      <a:endParaRPr lang="en-US" altLang="zh-TW" sz="2000" b="0" i="0" u="none" strike="noStrike" kern="1200" dirty="0">
                        <a:solidFill>
                          <a:srgbClr val="0000FF"/>
                        </a:solidFill>
                        <a:latin typeface="標楷體" pitchFamily="65" charset="-120"/>
                        <a:ea typeface="標楷體" pitchFamily="65" charset="-120"/>
                        <a:cs typeface="+mn-cs"/>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rowSpan="3">
                  <a:txBody>
                    <a:bodyPr/>
                    <a:lstStyle/>
                    <a:p>
                      <a:pPr algn="ctr" fontAlgn="b"/>
                      <a:r>
                        <a:rPr lang="en-US" altLang="zh-TW" sz="1800" b="0" i="0" u="none" strike="noStrike" dirty="0" smtClean="0">
                          <a:solidFill>
                            <a:srgbClr val="FF0000"/>
                          </a:solidFill>
                          <a:latin typeface="標楷體" pitchFamily="65" charset="-120"/>
                          <a:ea typeface="標楷體" pitchFamily="65" charset="-120"/>
                        </a:rPr>
                        <a:t>399</a:t>
                      </a:r>
                      <a:endParaRPr lang="en-US" altLang="zh-TW" sz="1800" b="0" i="0" u="none" strike="noStrike" dirty="0">
                        <a:solidFill>
                          <a:srgbClr val="FF0000"/>
                        </a:solidFill>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r>
              <a:tr h="624572">
                <a:tc>
                  <a:txBody>
                    <a:bodyPr/>
                    <a:lstStyle/>
                    <a:p>
                      <a:pPr algn="ctr" fontAlgn="ctr"/>
                      <a:r>
                        <a:rPr lang="zh-TW" altLang="en-US" sz="1800" b="0" i="0" u="none" strike="noStrike" dirty="0" smtClean="0">
                          <a:latin typeface="標楷體" pitchFamily="65" charset="-120"/>
                          <a:ea typeface="標楷體" pitchFamily="65" charset="-120"/>
                        </a:rPr>
                        <a:t>進修部</a:t>
                      </a:r>
                      <a:endParaRPr lang="en-US" altLang="zh-TW" sz="1800" b="0" i="0" u="none" strike="noStrike" dirty="0" smtClean="0">
                        <a:latin typeface="標楷體" pitchFamily="65" charset="-120"/>
                        <a:ea typeface="標楷體" pitchFamily="65" charset="-120"/>
                      </a:endParaRPr>
                    </a:p>
                    <a:p>
                      <a:pPr algn="ctr" fontAlgn="ctr"/>
                      <a:r>
                        <a:rPr lang="en-US" altLang="zh-TW" sz="1800" b="0" i="0" u="none" strike="noStrike" dirty="0" smtClean="0">
                          <a:latin typeface="標楷體" pitchFamily="65" charset="-120"/>
                          <a:ea typeface="標楷體" pitchFamily="65" charset="-120"/>
                        </a:rPr>
                        <a:t>(</a:t>
                      </a:r>
                      <a:r>
                        <a:rPr lang="zh-TW" altLang="en-US" sz="1800" b="0" i="0" u="none" strike="noStrike" dirty="0" smtClean="0">
                          <a:latin typeface="標楷體" pitchFamily="65" charset="-120"/>
                          <a:ea typeface="標楷體" pitchFamily="65" charset="-120"/>
                        </a:rPr>
                        <a:t>職碩</a:t>
                      </a:r>
                      <a:r>
                        <a:rPr lang="en-US" altLang="zh-TW" sz="1800" b="0" i="0" u="none" strike="noStrike" dirty="0" smtClean="0">
                          <a:latin typeface="標楷體" pitchFamily="65" charset="-120"/>
                          <a:ea typeface="標楷體" pitchFamily="65" charset="-120"/>
                        </a:rPr>
                        <a:t>)</a:t>
                      </a:r>
                      <a:endParaRPr lang="zh-TW" altLang="en-US" sz="1800" b="0" i="0" u="none" strike="noStrike" dirty="0" smtClean="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fontAlgn="b"/>
                      <a:r>
                        <a:rPr lang="en-US" altLang="zh-TW" sz="1800" b="0" i="0" u="none" strike="noStrike" dirty="0" smtClean="0">
                          <a:latin typeface="標楷體" pitchFamily="65" charset="-120"/>
                          <a:ea typeface="標楷體" pitchFamily="65" charset="-120"/>
                        </a:rPr>
                        <a:t>80</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71</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a:txBody>
                    <a:bodyPr/>
                    <a:lstStyle/>
                    <a:p>
                      <a:pPr marL="0" algn="ctr" defTabSz="914400" rtl="0" eaLnBrk="1" fontAlgn="b" latinLnBrk="0" hangingPunct="1"/>
                      <a:r>
                        <a:rPr lang="en-US" altLang="zh-TW" sz="2000" b="0" i="0" u="none" strike="noStrike" kern="1200" dirty="0" smtClean="0">
                          <a:solidFill>
                            <a:srgbClr val="0000FF"/>
                          </a:solidFill>
                          <a:latin typeface="標楷體" pitchFamily="65" charset="-120"/>
                          <a:ea typeface="標楷體" pitchFamily="65" charset="-120"/>
                          <a:cs typeface="+mn-cs"/>
                        </a:rPr>
                        <a:t>151</a:t>
                      </a:r>
                      <a:endParaRPr lang="en-US" altLang="zh-TW" sz="2000" b="0" i="0" u="none" strike="noStrike" kern="1200" dirty="0">
                        <a:solidFill>
                          <a:srgbClr val="0000FF"/>
                        </a:solidFill>
                        <a:latin typeface="標楷體" pitchFamily="65" charset="-120"/>
                        <a:ea typeface="標楷體" pitchFamily="65" charset="-120"/>
                        <a:cs typeface="+mn-cs"/>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c vMerge="1">
                  <a:txBody>
                    <a:bodyPr/>
                    <a:lstStyle/>
                    <a:p>
                      <a:pPr algn="ctr" fontAlgn="b"/>
                      <a:endParaRPr lang="en-US" altLang="zh-TW" sz="1800" b="0" i="0" u="none" strike="noStrike" dirty="0">
                        <a:solidFill>
                          <a:schemeClr val="tx1">
                            <a:lumMod val="95000"/>
                            <a:lumOff val="5000"/>
                          </a:schemeClr>
                        </a:solidFill>
                        <a:latin typeface="標楷體" pitchFamily="65" charset="-120"/>
                        <a:ea typeface="標楷體" pitchFamily="65" charset="-120"/>
                      </a:endParaRPr>
                    </a:p>
                  </a:txBody>
                  <a:tcPr marL="6684" marR="6684" marT="6684" marB="0" anchor="ctr">
                    <a:lnL w="12700"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r>
              <a:tr h="405956">
                <a:tc>
                  <a:txBody>
                    <a:bodyPr/>
                    <a:lstStyle/>
                    <a:p>
                      <a:pPr algn="ctr" fontAlgn="ctr"/>
                      <a:r>
                        <a:rPr lang="zh-TW" altLang="en-US" sz="1800" b="0" i="0" u="none" strike="noStrike" dirty="0" smtClean="0">
                          <a:latin typeface="標楷體" pitchFamily="65" charset="-120"/>
                          <a:ea typeface="標楷體" pitchFamily="65" charset="-120"/>
                        </a:rPr>
                        <a:t>進修學院</a:t>
                      </a:r>
                      <a:r>
                        <a:rPr lang="en-US" altLang="zh-TW" sz="1800" b="0" i="0" u="none" strike="noStrike" dirty="0" smtClean="0">
                          <a:latin typeface="標楷體" pitchFamily="65" charset="-120"/>
                          <a:ea typeface="標楷體" pitchFamily="65" charset="-120"/>
                        </a:rPr>
                        <a:t>(</a:t>
                      </a:r>
                      <a:r>
                        <a:rPr lang="zh-TW" altLang="en-US" sz="1800" b="0" i="0" u="none" strike="noStrike" dirty="0" smtClean="0">
                          <a:latin typeface="標楷體" pitchFamily="65" charset="-120"/>
                          <a:ea typeface="標楷體" pitchFamily="65" charset="-120"/>
                        </a:rPr>
                        <a:t>二技</a:t>
                      </a:r>
                      <a:r>
                        <a:rPr lang="en-US" altLang="zh-TW" sz="1800" b="0" i="0" u="none" strike="noStrike" dirty="0" smtClean="0">
                          <a:latin typeface="標楷體" pitchFamily="65" charset="-120"/>
                          <a:ea typeface="標楷體" pitchFamily="65" charset="-120"/>
                        </a:rPr>
                        <a:t>)</a:t>
                      </a:r>
                      <a:endParaRPr lang="zh-TW" altLang="en-US" sz="1800" b="0" i="0" u="none" strike="noStrike" dirty="0">
                        <a:latin typeface="標楷體" pitchFamily="65" charset="-120"/>
                        <a:ea typeface="標楷體" pitchFamily="65" charset="-120"/>
                      </a:endParaRPr>
                    </a:p>
                  </a:txBody>
                  <a:tcPr marL="6684" marR="6684" marT="6684" marB="0" anchor="ctr">
                    <a:lnL w="28575" cap="flat" cmpd="sng" algn="ctr">
                      <a:solidFill>
                        <a:srgbClr val="00B050"/>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75000"/>
                      </a:schemeClr>
                    </a:solidFill>
                  </a:tcPr>
                </a:tc>
                <a:tc>
                  <a:txBody>
                    <a:bodyPr/>
                    <a:lstStyle/>
                    <a:p>
                      <a:pPr algn="ctr" fontAlgn="b"/>
                      <a:r>
                        <a:rPr lang="en-US" altLang="zh-TW" sz="1800" b="0" i="0" u="none" strike="noStrike" dirty="0" smtClean="0">
                          <a:latin typeface="標楷體" pitchFamily="65" charset="-120"/>
                          <a:ea typeface="標楷體" pitchFamily="65" charset="-120"/>
                        </a:rPr>
                        <a:t>87</a:t>
                      </a: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71</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algn="ctr" fontAlgn="b"/>
                      <a:r>
                        <a:rPr lang="en-US" altLang="zh-TW" sz="1800" b="0" i="0" u="none" strike="noStrike" dirty="0" smtClean="0">
                          <a:latin typeface="標楷體" pitchFamily="65" charset="-120"/>
                          <a:ea typeface="標楷體" pitchFamily="65" charset="-120"/>
                        </a:rPr>
                        <a:t>--</a:t>
                      </a:r>
                      <a:endParaRPr lang="en-US" altLang="zh-TW" sz="1800" b="0" i="0" u="none" strike="noStrike" dirty="0">
                        <a:latin typeface="標楷體" pitchFamily="65" charset="-120"/>
                        <a:ea typeface="標楷體" pitchFamily="65" charset="-120"/>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a:txBody>
                    <a:bodyPr/>
                    <a:lstStyle/>
                    <a:p>
                      <a:pPr marL="0" algn="ctr" defTabSz="914400" rtl="0" eaLnBrk="1" fontAlgn="b" latinLnBrk="0" hangingPunct="1"/>
                      <a:r>
                        <a:rPr lang="en-US" altLang="zh-TW" sz="2000" b="0" i="0" u="none" strike="noStrike" kern="1200" dirty="0" smtClean="0">
                          <a:solidFill>
                            <a:srgbClr val="0000FF"/>
                          </a:solidFill>
                          <a:latin typeface="標楷體" pitchFamily="65" charset="-120"/>
                          <a:ea typeface="標楷體" pitchFamily="65" charset="-120"/>
                          <a:cs typeface="+mn-cs"/>
                        </a:rPr>
                        <a:t>158</a:t>
                      </a:r>
                      <a:endParaRPr lang="en-US" altLang="zh-TW" sz="2000" b="0" i="0" u="none" strike="noStrike" kern="1200" dirty="0">
                        <a:solidFill>
                          <a:srgbClr val="0000FF"/>
                        </a:solidFill>
                        <a:latin typeface="標楷體" pitchFamily="65" charset="-120"/>
                        <a:ea typeface="標楷體" pitchFamily="65" charset="-120"/>
                        <a:cs typeface="+mn-cs"/>
                      </a:endParaRPr>
                    </a:p>
                  </a:txBody>
                  <a:tcPr marL="6684" marR="6684" marT="6684"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2">
                        <a:lumMod val="90000"/>
                      </a:schemeClr>
                    </a:solidFill>
                  </a:tcPr>
                </a:tc>
                <a:tc vMerge="1">
                  <a:txBody>
                    <a:bodyPr/>
                    <a:lstStyle/>
                    <a:p>
                      <a:pPr algn="ctr" fontAlgn="b"/>
                      <a:endParaRPr lang="en-US" altLang="zh-TW" sz="1800" b="0" i="0" u="none" strike="noStrike" dirty="0">
                        <a:solidFill>
                          <a:schemeClr val="tx1">
                            <a:lumMod val="95000"/>
                            <a:lumOff val="5000"/>
                          </a:schemeClr>
                        </a:solidFill>
                        <a:latin typeface="標楷體" pitchFamily="65" charset="-120"/>
                        <a:ea typeface="標楷體" pitchFamily="65" charset="-120"/>
                      </a:endParaRPr>
                    </a:p>
                  </a:txBody>
                  <a:tcPr marL="6684" marR="6684" marT="6684" marB="0" anchor="ctr">
                    <a:lnL w="12700"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90000"/>
                      </a:schemeClr>
                    </a:solidFill>
                  </a:tcPr>
                </a:tc>
              </a:tr>
            </a:tbl>
          </a:graphicData>
        </a:graphic>
      </p:graphicFrame>
      <p:sp>
        <p:nvSpPr>
          <p:cNvPr id="9301" name="矩形 9"/>
          <p:cNvSpPr>
            <a:spLocks noChangeArrowheads="1"/>
          </p:cNvSpPr>
          <p:nvPr/>
        </p:nvSpPr>
        <p:spPr bwMode="auto">
          <a:xfrm>
            <a:off x="6300192" y="1340768"/>
            <a:ext cx="2723823" cy="369332"/>
          </a:xfrm>
          <a:prstGeom prst="rect">
            <a:avLst/>
          </a:prstGeom>
          <a:noFill/>
          <a:ln w="9525">
            <a:noFill/>
            <a:miter lim="800000"/>
            <a:headEnd/>
            <a:tailEnd/>
          </a:ln>
        </p:spPr>
        <p:txBody>
          <a:bodyPr wrap="none">
            <a:spAutoFit/>
          </a:bodyPr>
          <a:lstStyle/>
          <a:p>
            <a:r>
              <a:rPr kumimoji="0" lang="en-US" altLang="zh-TW" dirty="0" smtClean="0">
                <a:solidFill>
                  <a:schemeClr val="bg1"/>
                </a:solidFill>
                <a:latin typeface="華康中圓體" pitchFamily="49" charset="-120"/>
                <a:ea typeface="華康中圓體" pitchFamily="49" charset="-120"/>
              </a:rPr>
              <a:t>101</a:t>
            </a:r>
            <a:r>
              <a:rPr kumimoji="0" lang="zh-TW" altLang="en-US" dirty="0" smtClean="0">
                <a:solidFill>
                  <a:schemeClr val="bg1"/>
                </a:solidFill>
                <a:latin typeface="華康中圓體" pitchFamily="49" charset="-120"/>
                <a:ea typeface="華康中圓體" pitchFamily="49" charset="-120"/>
              </a:rPr>
              <a:t>學年第</a:t>
            </a:r>
            <a:r>
              <a:rPr kumimoji="0" lang="en-US" altLang="zh-TW" dirty="0" smtClean="0">
                <a:solidFill>
                  <a:schemeClr val="bg1"/>
                </a:solidFill>
                <a:latin typeface="華康中圓體" pitchFamily="49" charset="-120"/>
                <a:ea typeface="華康中圓體" pitchFamily="49" charset="-120"/>
              </a:rPr>
              <a:t>2</a:t>
            </a:r>
            <a:r>
              <a:rPr kumimoji="0" lang="zh-TW" altLang="en-US" dirty="0" smtClean="0">
                <a:solidFill>
                  <a:schemeClr val="bg1"/>
                </a:solidFill>
                <a:latin typeface="華康中圓體" pitchFamily="49" charset="-120"/>
                <a:ea typeface="華康中圓體" pitchFamily="49" charset="-120"/>
              </a:rPr>
              <a:t>學期註冊</a:t>
            </a:r>
            <a:r>
              <a:rPr kumimoji="0" lang="zh-TW" altLang="en-US" dirty="0">
                <a:solidFill>
                  <a:schemeClr val="bg1"/>
                </a:solidFill>
                <a:latin typeface="華康中圓體" pitchFamily="49" charset="-120"/>
                <a:ea typeface="華康中圓體" pitchFamily="49" charset="-120"/>
              </a:rPr>
              <a:t>人數</a:t>
            </a:r>
            <a:endParaRPr lang="zh-TW" altLang="en-US" dirty="0"/>
          </a:p>
        </p:txBody>
      </p:sp>
      <p:sp>
        <p:nvSpPr>
          <p:cNvPr id="9302" name="文字方塊 11"/>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a:latin typeface="標楷體" pitchFamily="65" charset="-120"/>
                <a:ea typeface="標楷體" pitchFamily="65" charset="-120"/>
              </a:rPr>
              <a:t>各學制學生人數</a:t>
            </a:r>
            <a:endParaRPr lang="en-US" altLang="zh-TW" sz="1200">
              <a:latin typeface="標楷體" pitchFamily="65" charset="-120"/>
              <a:ea typeface="標楷體" pitchFamily="65" charset="-120"/>
            </a:endParaRPr>
          </a:p>
          <a:p>
            <a:endParaRPr lang="zh-TW" altLang="en-US" sz="120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投影片編號版面配置區 2"/>
          <p:cNvSpPr>
            <a:spLocks noGrp="1"/>
          </p:cNvSpPr>
          <p:nvPr>
            <p:ph type="sldNum" sz="quarter" idx="11"/>
          </p:nvPr>
        </p:nvSpPr>
        <p:spPr/>
        <p:txBody>
          <a:bodyPr/>
          <a:lstStyle/>
          <a:p>
            <a:pPr>
              <a:defRPr/>
            </a:pPr>
            <a:fld id="{A15628CA-A2DF-43AB-AC56-D2ADEEE47112}" type="slidenum">
              <a:rPr lang="zh-TW" altLang="en-US" smtClean="0"/>
              <a:pPr>
                <a:defRPr/>
              </a:pPr>
              <a:t>80</a:t>
            </a:fld>
            <a:endParaRPr lang="zh-TW" altLang="en-US"/>
          </a:p>
        </p:txBody>
      </p:sp>
      <p:sp>
        <p:nvSpPr>
          <p:cNvPr id="4" name="矩形 3"/>
          <p:cNvSpPr/>
          <p:nvPr/>
        </p:nvSpPr>
        <p:spPr>
          <a:xfrm>
            <a:off x="4788024" y="5589240"/>
            <a:ext cx="3528962" cy="707886"/>
          </a:xfrm>
          <a:prstGeom prst="rect">
            <a:avLst/>
          </a:prstGeom>
        </p:spPr>
        <p:txBody>
          <a:bodyPr wrap="square">
            <a:spAutoFit/>
          </a:bodyPr>
          <a:lstStyle/>
          <a:p>
            <a:r>
              <a:rPr lang="zh-TW" altLang="zh-TW" sz="2000" dirty="0" smtClean="0">
                <a:solidFill>
                  <a:srgbClr val="C00000"/>
                </a:solidFill>
                <a:latin typeface="標楷體" pitchFamily="65" charset="-120"/>
                <a:ea typeface="標楷體" pitchFamily="65" charset="-120"/>
              </a:rPr>
              <a:t>工設系</a:t>
            </a:r>
            <a:r>
              <a:rPr lang="zh-TW" altLang="en-US" sz="2000" dirty="0" smtClean="0">
                <a:solidFill>
                  <a:srgbClr val="C00000"/>
                </a:solidFill>
                <a:latin typeface="標楷體" pitchFamily="65" charset="-120"/>
                <a:ea typeface="標楷體" pitchFamily="65" charset="-120"/>
              </a:rPr>
              <a:t>所</a:t>
            </a:r>
            <a:r>
              <a:rPr lang="zh-TW" altLang="zh-TW" sz="2000" dirty="0" smtClean="0">
                <a:solidFill>
                  <a:srgbClr val="C00000"/>
                </a:solidFill>
                <a:latin typeface="標楷體" pitchFamily="65" charset="-120"/>
                <a:ea typeface="標楷體" pitchFamily="65" charset="-120"/>
              </a:rPr>
              <a:t>至</a:t>
            </a:r>
            <a:r>
              <a:rPr lang="zh-TW" altLang="en-US" sz="2000" dirty="0" smtClean="0">
                <a:solidFill>
                  <a:srgbClr val="C00000"/>
                </a:solidFill>
                <a:latin typeface="標楷體" pitchFamily="65" charset="-120"/>
                <a:ea typeface="標楷體" pitchFamily="65" charset="-120"/>
              </a:rPr>
              <a:t>德國</a:t>
            </a:r>
            <a:r>
              <a:rPr lang="zh-TW" altLang="zh-TW" sz="2000" dirty="0" smtClean="0">
                <a:solidFill>
                  <a:srgbClr val="C00000"/>
                </a:solidFill>
                <a:latin typeface="標楷體" pitchFamily="65" charset="-120"/>
                <a:ea typeface="標楷體" pitchFamily="65" charset="-120"/>
              </a:rPr>
              <a:t>特里爾應用科技大學</a:t>
            </a:r>
            <a:r>
              <a:rPr lang="zh-TW" altLang="en-US" sz="2000" dirty="0" smtClean="0">
                <a:solidFill>
                  <a:srgbClr val="C00000"/>
                </a:solidFill>
                <a:latin typeface="標楷體" pitchFamily="65" charset="-120"/>
                <a:ea typeface="標楷體" pitchFamily="65" charset="-120"/>
              </a:rPr>
              <a:t>參訪</a:t>
            </a:r>
            <a:endParaRPr lang="zh-TW" altLang="en-US" sz="2000" dirty="0">
              <a:solidFill>
                <a:srgbClr val="C00000"/>
              </a:solidFill>
              <a:latin typeface="標楷體" pitchFamily="65" charset="-120"/>
              <a:ea typeface="標楷體" pitchFamily="65" charset="-120"/>
            </a:endParaRPr>
          </a:p>
        </p:txBody>
      </p:sp>
      <p:pic>
        <p:nvPicPr>
          <p:cNvPr id="4098" name="Picture 2" descr="CIMG7643"/>
          <p:cNvPicPr>
            <a:picLocks noChangeAspect="1" noChangeArrowheads="1"/>
          </p:cNvPicPr>
          <p:nvPr/>
        </p:nvPicPr>
        <p:blipFill>
          <a:blip r:embed="rId3" cstate="print"/>
          <a:srcRect/>
          <a:stretch>
            <a:fillRect/>
          </a:stretch>
        </p:blipFill>
        <p:spPr bwMode="auto">
          <a:xfrm>
            <a:off x="467544" y="1412776"/>
            <a:ext cx="3744416" cy="2664296"/>
          </a:xfrm>
          <a:prstGeom prst="rect">
            <a:avLst/>
          </a:prstGeom>
          <a:noFill/>
          <a:ln w="9525">
            <a:noFill/>
            <a:miter lim="800000"/>
            <a:headEnd/>
            <a:tailEnd/>
          </a:ln>
        </p:spPr>
      </p:pic>
      <p:pic>
        <p:nvPicPr>
          <p:cNvPr id="4099" name="Picture 3" descr="CIMG7573"/>
          <p:cNvPicPr>
            <a:picLocks noChangeAspect="1" noChangeArrowheads="1"/>
          </p:cNvPicPr>
          <p:nvPr/>
        </p:nvPicPr>
        <p:blipFill>
          <a:blip r:embed="rId4" cstate="print"/>
          <a:srcRect/>
          <a:stretch>
            <a:fillRect/>
          </a:stretch>
        </p:blipFill>
        <p:spPr bwMode="auto">
          <a:xfrm>
            <a:off x="4427984" y="2564904"/>
            <a:ext cx="4147661" cy="2880320"/>
          </a:xfrm>
          <a:prstGeom prst="rect">
            <a:avLst/>
          </a:prstGeom>
          <a:noFill/>
          <a:ln w="9525">
            <a:noFill/>
            <a:miter lim="800000"/>
            <a:headEnd/>
            <a:tailEnd/>
          </a:ln>
        </p:spPr>
      </p:pic>
      <p:pic>
        <p:nvPicPr>
          <p:cNvPr id="4100" name="Picture 4" descr="CIMG7565"/>
          <p:cNvPicPr>
            <a:picLocks noChangeAspect="1" noChangeArrowheads="1"/>
          </p:cNvPicPr>
          <p:nvPr/>
        </p:nvPicPr>
        <p:blipFill>
          <a:blip r:embed="rId5" cstate="print"/>
          <a:srcRect/>
          <a:stretch>
            <a:fillRect/>
          </a:stretch>
        </p:blipFill>
        <p:spPr bwMode="auto">
          <a:xfrm>
            <a:off x="467544" y="3861048"/>
            <a:ext cx="3744416" cy="2806684"/>
          </a:xfrm>
          <a:prstGeom prst="rect">
            <a:avLst/>
          </a:prstGeom>
          <a:noFill/>
          <a:ln w="9525">
            <a:noFill/>
            <a:miter lim="800000"/>
            <a:headEnd/>
            <a:tailEnd/>
          </a:ln>
        </p:spPr>
      </p:pic>
      <p:sp>
        <p:nvSpPr>
          <p:cNvPr id="8"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師生國外學術交流</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81</a:t>
            </a:fld>
            <a:endParaRPr lang="en-US" altLang="zh-TW" smtClean="0"/>
          </a:p>
        </p:txBody>
      </p:sp>
      <p:sp>
        <p:nvSpPr>
          <p:cNvPr id="5"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師生國外學術交流</a:t>
            </a:r>
          </a:p>
        </p:txBody>
      </p:sp>
      <p:sp>
        <p:nvSpPr>
          <p:cNvPr id="6" name="矩形 5"/>
          <p:cNvSpPr/>
          <p:nvPr/>
        </p:nvSpPr>
        <p:spPr>
          <a:xfrm>
            <a:off x="287337" y="1196752"/>
            <a:ext cx="8569325" cy="461665"/>
          </a:xfrm>
          <a:prstGeom prst="rect">
            <a:avLst/>
          </a:prstGeom>
        </p:spPr>
        <p:txBody>
          <a:bodyPr>
            <a:spAutoFit/>
          </a:bodyPr>
          <a:lstStyle/>
          <a:p>
            <a:pPr indent="635" eaLnBrk="1" hangingPunct="1">
              <a:spcAft>
                <a:spcPts val="0"/>
              </a:spcAft>
              <a:defRPr/>
            </a:pPr>
            <a:r>
              <a:rPr lang="zh-TW" altLang="en-US" sz="2400" b="1" kern="100" dirty="0" smtClean="0">
                <a:solidFill>
                  <a:schemeClr val="bg1"/>
                </a:solidFill>
                <a:latin typeface="Calibri"/>
                <a:ea typeface="標楷體"/>
                <a:cs typeface="標楷體"/>
              </a:rPr>
              <a:t>建築系教師赴國外進行學術研究及展演</a:t>
            </a:r>
            <a:endParaRPr lang="en-US" altLang="zh-TW" sz="2400" b="1" i="0" kern="100" dirty="0" smtClean="0">
              <a:solidFill>
                <a:srgbClr val="FF0000"/>
              </a:solidFill>
              <a:latin typeface="Calibri"/>
              <a:ea typeface="標楷體"/>
              <a:cs typeface="標楷體"/>
            </a:endParaRPr>
          </a:p>
        </p:txBody>
      </p:sp>
      <p:graphicFrame>
        <p:nvGraphicFramePr>
          <p:cNvPr id="7" name="內容版面配置區 4"/>
          <p:cNvGraphicFramePr>
            <a:graphicFrameLocks noGrp="1"/>
          </p:cNvGraphicFramePr>
          <p:nvPr>
            <p:ph idx="1"/>
          </p:nvPr>
        </p:nvGraphicFramePr>
        <p:xfrm>
          <a:off x="396080" y="1844824"/>
          <a:ext cx="8351840" cy="3784600"/>
        </p:xfrm>
        <a:graphic>
          <a:graphicData uri="http://schemas.openxmlformats.org/drawingml/2006/table">
            <a:tbl>
              <a:tblPr firstRow="1" bandRow="1">
                <a:tableStyleId>{5C22544A-7EE6-4342-B048-85BDC9FD1C3A}</a:tableStyleId>
              </a:tblPr>
              <a:tblGrid>
                <a:gridCol w="1224136"/>
                <a:gridCol w="2232248"/>
                <a:gridCol w="2520280"/>
                <a:gridCol w="2375176"/>
              </a:tblGrid>
              <a:tr h="370840">
                <a:tc>
                  <a:txBody>
                    <a:bodyPr/>
                    <a:lstStyle/>
                    <a:p>
                      <a:r>
                        <a:rPr lang="zh-TW" altLang="en-US" b="0" dirty="0" smtClean="0">
                          <a:solidFill>
                            <a:schemeClr val="tx1"/>
                          </a:solidFill>
                          <a:latin typeface="華康標楷體" pitchFamily="65" charset="-120"/>
                          <a:ea typeface="華康標楷體" pitchFamily="65" charset="-120"/>
                        </a:rPr>
                        <a:t>年度</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b="0" dirty="0" smtClean="0">
                          <a:solidFill>
                            <a:schemeClr val="tx1"/>
                          </a:solidFill>
                          <a:latin typeface="華康標楷體" pitchFamily="65" charset="-120"/>
                          <a:ea typeface="華康標楷體" pitchFamily="65" charset="-120"/>
                        </a:rPr>
                        <a:t>教師</a:t>
                      </a:r>
                    </a:p>
                  </a:txBody>
                  <a:tcPr/>
                </a:tc>
                <a:tc>
                  <a:txBody>
                    <a:bodyPr/>
                    <a:lstStyle/>
                    <a:p>
                      <a:pPr>
                        <a:spcAft>
                          <a:spcPts val="0"/>
                        </a:spcAft>
                      </a:pPr>
                      <a:r>
                        <a:rPr lang="zh-TW" altLang="en-US" dirty="0" smtClean="0">
                          <a:latin typeface="華康標楷體" pitchFamily="65" charset="-120"/>
                          <a:ea typeface="華康標楷體" pitchFamily="65" charset="-120"/>
                        </a:rPr>
                        <a:t>國家</a:t>
                      </a:r>
                      <a:r>
                        <a:rPr lang="en-US" altLang="zh-TW" dirty="0" smtClean="0">
                          <a:latin typeface="華康標楷體" pitchFamily="65" charset="-120"/>
                          <a:ea typeface="華康標楷體" pitchFamily="65" charset="-120"/>
                        </a:rPr>
                        <a:t>/</a:t>
                      </a:r>
                      <a:r>
                        <a:rPr lang="zh-TW" altLang="en-US" dirty="0" smtClean="0">
                          <a:latin typeface="華康標楷體" pitchFamily="65" charset="-120"/>
                          <a:ea typeface="華康標楷體" pitchFamily="65" charset="-120"/>
                        </a:rPr>
                        <a:t>地點</a:t>
                      </a:r>
                      <a:endParaRPr lang="zh-TW" altLang="en-US" dirty="0">
                        <a:latin typeface="華康標楷體" pitchFamily="65" charset="-120"/>
                        <a:ea typeface="華康標楷體" pitchFamily="65" charset="-120"/>
                      </a:endParaRPr>
                    </a:p>
                  </a:txBody>
                  <a:tcPr marL="17780" marR="17780" marT="0" marB="0" anchor="ctr"/>
                </a:tc>
                <a:tc>
                  <a:txBody>
                    <a:bodyPr/>
                    <a:lstStyle/>
                    <a:p>
                      <a:r>
                        <a:rPr lang="zh-TW" altLang="en-US" dirty="0" smtClean="0">
                          <a:latin typeface="華康標楷體" pitchFamily="65" charset="-120"/>
                          <a:ea typeface="華康標楷體" pitchFamily="65" charset="-120"/>
                        </a:rPr>
                        <a:t>說明</a:t>
                      </a:r>
                      <a:endParaRPr lang="zh-TW" altLang="en-US" dirty="0">
                        <a:latin typeface="華康標楷體" pitchFamily="65" charset="-120"/>
                        <a:ea typeface="華康標楷體" pitchFamily="65" charset="-120"/>
                      </a:endParaRPr>
                    </a:p>
                  </a:txBody>
                  <a:tcPr marL="17780" marR="17780" marT="0" marB="0" anchor="ctr"/>
                </a:tc>
              </a:tr>
              <a:tr h="370840">
                <a:tc>
                  <a:txBody>
                    <a:bodyPr/>
                    <a:lstStyle/>
                    <a:p>
                      <a:r>
                        <a:rPr lang="en-US" altLang="zh-TW" b="0" dirty="0" smtClean="0">
                          <a:solidFill>
                            <a:schemeClr val="tx1"/>
                          </a:solidFill>
                          <a:latin typeface="華康標楷體" pitchFamily="65" charset="-120"/>
                          <a:ea typeface="華康標楷體" pitchFamily="65" charset="-120"/>
                        </a:rPr>
                        <a:t>98</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蔡淑瑩</a:t>
                      </a:r>
                      <a:r>
                        <a:rPr lang="zh-TW" altLang="en-US" sz="1800" b="0" kern="1200" dirty="0" smtClean="0">
                          <a:solidFill>
                            <a:schemeClr val="tx1"/>
                          </a:solidFill>
                          <a:latin typeface="華康標楷體" pitchFamily="65" charset="-120"/>
                          <a:ea typeface="華康標楷體" pitchFamily="65" charset="-120"/>
                          <a:cs typeface="+mn-cs"/>
                        </a:rPr>
                        <a:t>副教授</a:t>
                      </a:r>
                      <a:endParaRPr lang="zh-TW" altLang="en-US" b="0" dirty="0" smtClean="0">
                        <a:solidFill>
                          <a:schemeClr val="tx1"/>
                        </a:solidFill>
                        <a:latin typeface="華康標楷體" pitchFamily="65" charset="-120"/>
                        <a:ea typeface="華康標楷體" pitchFamily="65" charset="-120"/>
                      </a:endParaRPr>
                    </a:p>
                  </a:txBody>
                  <a:tcPr/>
                </a:tc>
                <a:tc>
                  <a:txBody>
                    <a:bodyPr/>
                    <a:lstStyle/>
                    <a:p>
                      <a:pPr>
                        <a:spcAft>
                          <a:spcPts val="0"/>
                        </a:spcAft>
                      </a:pPr>
                      <a:r>
                        <a:rPr lang="zh-TW" altLang="en-US" sz="1800" b="0" i="0" kern="1200" dirty="0" smtClean="0">
                          <a:solidFill>
                            <a:schemeClr val="dk1"/>
                          </a:solidFill>
                          <a:latin typeface="華康標楷體" pitchFamily="65" charset="-120"/>
                          <a:ea typeface="華康標楷體" pitchFamily="65" charset="-120"/>
                          <a:cs typeface="+mn-cs"/>
                        </a:rPr>
                        <a:t>中國成都西南交通大學</a:t>
                      </a:r>
                      <a:endParaRPr lang="zh-TW" altLang="en-US" dirty="0">
                        <a:latin typeface="華康標楷體" pitchFamily="65" charset="-120"/>
                        <a:ea typeface="華康標楷體" pitchFamily="65" charset="-120"/>
                      </a:endParaRPr>
                    </a:p>
                  </a:txBody>
                  <a:tcPr marL="17780" marR="17780" marT="0" marB="0" anchor="ctr"/>
                </a:tc>
                <a:tc>
                  <a:txBody>
                    <a:bodyPr/>
                    <a:lstStyle/>
                    <a:p>
                      <a:r>
                        <a:rPr lang="zh-TW" altLang="en-US" sz="1800" b="0" i="0" kern="1200" dirty="0" smtClean="0">
                          <a:solidFill>
                            <a:schemeClr val="dk1"/>
                          </a:solidFill>
                          <a:latin typeface="華康標楷體" pitchFamily="65" charset="-120"/>
                          <a:ea typeface="華康標楷體" pitchFamily="65" charset="-120"/>
                          <a:cs typeface="+mn-cs"/>
                        </a:rPr>
                        <a:t>學術交流及演講</a:t>
                      </a:r>
                      <a:endParaRPr lang="zh-TW" altLang="en-US" dirty="0">
                        <a:latin typeface="華康標楷體" pitchFamily="65" charset="-120"/>
                        <a:ea typeface="華康標楷體" pitchFamily="65" charset="-120"/>
                      </a:endParaRPr>
                    </a:p>
                  </a:txBody>
                  <a:tcPr marL="17780" marR="17780" marT="0" marB="0" anchor="ctr"/>
                </a:tc>
              </a:tr>
              <a:tr h="370840">
                <a:tc>
                  <a:txBody>
                    <a:bodyPr/>
                    <a:lstStyle/>
                    <a:p>
                      <a:r>
                        <a:rPr lang="en-US" altLang="zh-TW" b="0" dirty="0" smtClean="0">
                          <a:solidFill>
                            <a:schemeClr val="tx1"/>
                          </a:solidFill>
                          <a:latin typeface="華康標楷體" pitchFamily="65" charset="-120"/>
                          <a:ea typeface="華康標楷體" pitchFamily="65" charset="-120"/>
                        </a:rPr>
                        <a:t>98</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b="0" dirty="0" smtClean="0">
                          <a:solidFill>
                            <a:schemeClr val="tx1"/>
                          </a:solidFill>
                          <a:latin typeface="華康標楷體" pitchFamily="65" charset="-120"/>
                          <a:ea typeface="華康標楷體" pitchFamily="65" charset="-120"/>
                        </a:rPr>
                        <a:t>彭光輝教授</a:t>
                      </a:r>
                    </a:p>
                  </a:txBody>
                  <a:tcPr/>
                </a:tc>
                <a:tc>
                  <a:txBody>
                    <a:bodyPr/>
                    <a:lstStyle/>
                    <a:p>
                      <a:pPr>
                        <a:spcAft>
                          <a:spcPts val="0"/>
                        </a:spcAft>
                      </a:pPr>
                      <a:r>
                        <a:rPr lang="zh-TW" altLang="en-US" sz="1800" b="0" i="0" kern="1200" dirty="0" smtClean="0">
                          <a:solidFill>
                            <a:schemeClr val="tx1"/>
                          </a:solidFill>
                          <a:latin typeface="華康標楷體" pitchFamily="65" charset="-120"/>
                          <a:ea typeface="華康標楷體" pitchFamily="65" charset="-120"/>
                          <a:cs typeface="+mn-cs"/>
                        </a:rPr>
                        <a:t>日本京都社區</a:t>
                      </a:r>
                      <a:endParaRPr lang="zh-TW" altLang="en-US" dirty="0">
                        <a:solidFill>
                          <a:schemeClr val="tx1"/>
                        </a:solidFill>
                        <a:latin typeface="華康標楷體" pitchFamily="65" charset="-120"/>
                        <a:ea typeface="華康標楷體" pitchFamily="65" charset="-120"/>
                      </a:endParaRPr>
                    </a:p>
                  </a:txBody>
                  <a:tcPr marL="17780" marR="17780" marT="0" marB="0" anchor="ctr"/>
                </a:tc>
                <a:tc>
                  <a:txBody>
                    <a:bodyPr/>
                    <a:lstStyle/>
                    <a:p>
                      <a:r>
                        <a:rPr lang="zh-TW" altLang="en-US" sz="1800" b="0" i="0" kern="1200" dirty="0" smtClean="0">
                          <a:solidFill>
                            <a:schemeClr val="tx1"/>
                          </a:solidFill>
                          <a:latin typeface="華康標楷體" pitchFamily="65" charset="-120"/>
                          <a:ea typeface="華康標楷體" pitchFamily="65" charset="-120"/>
                          <a:cs typeface="+mn-cs"/>
                        </a:rPr>
                        <a:t>規劃與防災考察</a:t>
                      </a:r>
                      <a:endParaRPr lang="zh-TW" altLang="en-US" dirty="0">
                        <a:solidFill>
                          <a:schemeClr val="tx1"/>
                        </a:solidFill>
                        <a:latin typeface="華康標楷體" pitchFamily="65" charset="-120"/>
                        <a:ea typeface="華康標楷體" pitchFamily="65" charset="-120"/>
                      </a:endParaRPr>
                    </a:p>
                  </a:txBody>
                  <a:tcPr marL="17780" marR="17780" marT="0" marB="0" anchor="ctr"/>
                </a:tc>
              </a:tr>
              <a:tr h="370840">
                <a:tc>
                  <a:txBody>
                    <a:bodyPr/>
                    <a:lstStyle/>
                    <a:p>
                      <a:r>
                        <a:rPr lang="en-US" altLang="zh-TW" b="0" dirty="0" smtClean="0">
                          <a:solidFill>
                            <a:schemeClr val="tx1"/>
                          </a:solidFill>
                          <a:latin typeface="華康標楷體" pitchFamily="65" charset="-120"/>
                          <a:ea typeface="華康標楷體" pitchFamily="65" charset="-120"/>
                        </a:rPr>
                        <a:t>99</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彭光輝</a:t>
                      </a:r>
                      <a:r>
                        <a:rPr lang="zh-TW" altLang="en-US" b="0" dirty="0" smtClean="0">
                          <a:solidFill>
                            <a:schemeClr val="tx1"/>
                          </a:solidFill>
                          <a:latin typeface="華康標楷體" pitchFamily="65" charset="-120"/>
                          <a:ea typeface="華康標楷體" pitchFamily="65" charset="-120"/>
                        </a:rPr>
                        <a:t>教授</a:t>
                      </a:r>
                    </a:p>
                  </a:txBody>
                  <a:tcPr/>
                </a:tc>
                <a:tc>
                  <a:txBody>
                    <a:bodyPr/>
                    <a:lstStyle/>
                    <a:p>
                      <a:pPr>
                        <a:spcAft>
                          <a:spcPts val="0"/>
                        </a:spcAft>
                      </a:pPr>
                      <a:r>
                        <a:rPr lang="zh-TW" altLang="en-US" dirty="0" smtClean="0">
                          <a:latin typeface="華康標楷體" pitchFamily="65" charset="-120"/>
                          <a:ea typeface="華康標楷體" pitchFamily="65" charset="-120"/>
                        </a:rPr>
                        <a:t>世界</a:t>
                      </a:r>
                      <a:r>
                        <a:rPr lang="zh-TW" altLang="en-US" dirty="0">
                          <a:latin typeface="華康標楷體" pitchFamily="65" charset="-120"/>
                          <a:ea typeface="華康標楷體" pitchFamily="65" charset="-120"/>
                        </a:rPr>
                        <a:t>博覽會</a:t>
                      </a:r>
                    </a:p>
                  </a:txBody>
                  <a:tcPr marL="17780" marR="17780" marT="0" marB="0" anchor="ctr"/>
                </a:tc>
                <a:tc>
                  <a:txBody>
                    <a:bodyPr/>
                    <a:lstStyle/>
                    <a:p>
                      <a:r>
                        <a:rPr lang="zh-TW" altLang="en-US" dirty="0" smtClean="0">
                          <a:latin typeface="華康標楷體" pitchFamily="65" charset="-120"/>
                          <a:ea typeface="華康標楷體" pitchFamily="65" charset="-120"/>
                        </a:rPr>
                        <a:t>參訪研習</a:t>
                      </a:r>
                      <a:endParaRPr lang="zh-TW" altLang="en-US" dirty="0">
                        <a:latin typeface="華康標楷體" pitchFamily="65" charset="-120"/>
                        <a:ea typeface="華康標楷體" pitchFamily="65" charset="-120"/>
                      </a:endParaRPr>
                    </a:p>
                  </a:txBody>
                  <a:tcPr marL="17780" marR="17780" marT="0" marB="0" anchor="ctr"/>
                </a:tc>
              </a:tr>
              <a:tr h="370840">
                <a:tc>
                  <a:txBody>
                    <a:bodyPr/>
                    <a:lstStyle/>
                    <a:p>
                      <a:r>
                        <a:rPr lang="en-US" altLang="zh-TW" b="0" dirty="0" smtClean="0">
                          <a:solidFill>
                            <a:schemeClr val="tx1"/>
                          </a:solidFill>
                          <a:latin typeface="華康標楷體" pitchFamily="65" charset="-120"/>
                          <a:ea typeface="華康標楷體" pitchFamily="65" charset="-120"/>
                        </a:rPr>
                        <a:t>99</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b="0" dirty="0" smtClean="0">
                          <a:solidFill>
                            <a:schemeClr val="tx1"/>
                          </a:solidFill>
                          <a:latin typeface="華康標楷體" pitchFamily="65" charset="-120"/>
                          <a:ea typeface="華康標楷體" pitchFamily="65" charset="-120"/>
                        </a:rPr>
                        <a:t>蘇瑛敏</a:t>
                      </a:r>
                      <a:r>
                        <a:rPr lang="zh-TW" altLang="en-US" sz="1800" b="0" kern="1200" dirty="0" smtClean="0">
                          <a:solidFill>
                            <a:schemeClr val="tx1"/>
                          </a:solidFill>
                          <a:latin typeface="華康標楷體" pitchFamily="65" charset="-120"/>
                          <a:ea typeface="華康標楷體" pitchFamily="65" charset="-120"/>
                          <a:cs typeface="+mn-cs"/>
                        </a:rPr>
                        <a:t>副教授</a:t>
                      </a:r>
                      <a:endParaRPr lang="zh-TW" altLang="en-US" b="0" dirty="0" smtClean="0">
                        <a:solidFill>
                          <a:schemeClr val="tx1"/>
                        </a:solidFill>
                        <a:latin typeface="華康標楷體" pitchFamily="65" charset="-120"/>
                        <a:ea typeface="華康標楷體" pitchFamily="65" charset="-120"/>
                      </a:endParaRPr>
                    </a:p>
                  </a:txBody>
                  <a:tcPr/>
                </a:tc>
                <a:tc>
                  <a:txBody>
                    <a:bodyPr/>
                    <a:lstStyle/>
                    <a:p>
                      <a:pPr>
                        <a:spcAft>
                          <a:spcPts val="0"/>
                        </a:spcAft>
                      </a:pPr>
                      <a:r>
                        <a:rPr lang="zh-TW" altLang="en-US" dirty="0" smtClean="0">
                          <a:latin typeface="華康標楷體" pitchFamily="65" charset="-120"/>
                          <a:ea typeface="華康標楷體" pitchFamily="65" charset="-120"/>
                        </a:rPr>
                        <a:t>日本大阪</a:t>
                      </a:r>
                      <a:endParaRPr lang="zh-TW" altLang="en-US" dirty="0">
                        <a:latin typeface="華康標楷體" pitchFamily="65" charset="-120"/>
                        <a:ea typeface="華康標楷體" pitchFamily="65" charset="-120"/>
                      </a:endParaRPr>
                    </a:p>
                  </a:txBody>
                  <a:tcPr marL="17780" marR="177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0" i="0" kern="1200" dirty="0" smtClean="0">
                          <a:solidFill>
                            <a:schemeClr val="dk1"/>
                          </a:solidFill>
                          <a:latin typeface="+mn-lt"/>
                          <a:ea typeface="+mn-ea"/>
                          <a:cs typeface="+mn-cs"/>
                        </a:rPr>
                        <a:t>2010The Asian Conference on the Social Sciences</a:t>
                      </a:r>
                      <a:r>
                        <a:rPr lang="zh-TW" altLang="en-US" sz="1800" b="0" i="0" kern="1200" dirty="0" smtClean="0">
                          <a:solidFill>
                            <a:schemeClr val="dk1"/>
                          </a:solidFill>
                          <a:latin typeface="+mn-lt"/>
                          <a:ea typeface="+mn-ea"/>
                          <a:cs typeface="+mn-cs"/>
                        </a:rPr>
                        <a:t> </a:t>
                      </a:r>
                      <a:r>
                        <a:rPr lang="zh-TW" altLang="en-US" sz="1800" kern="1200" dirty="0" smtClean="0">
                          <a:solidFill>
                            <a:schemeClr val="dk1"/>
                          </a:solidFill>
                          <a:latin typeface="華康標楷體" pitchFamily="65" charset="-120"/>
                          <a:ea typeface="華康標楷體" pitchFamily="65" charset="-120"/>
                          <a:cs typeface="+mn-cs"/>
                        </a:rPr>
                        <a:t>學術交流</a:t>
                      </a:r>
                    </a:p>
                  </a:txBody>
                  <a:tcPr marL="17780" marR="17780" marT="0" marB="0" anchor="ctr"/>
                </a:tc>
              </a:tr>
              <a:tr h="370840">
                <a:tc>
                  <a:txBody>
                    <a:bodyPr/>
                    <a:lstStyle/>
                    <a:p>
                      <a:r>
                        <a:rPr lang="en-US" altLang="zh-TW" b="0" dirty="0" smtClean="0">
                          <a:solidFill>
                            <a:schemeClr val="tx1"/>
                          </a:solidFill>
                          <a:latin typeface="華康標楷體" pitchFamily="65" charset="-120"/>
                          <a:ea typeface="華康標楷體" pitchFamily="65" charset="-120"/>
                        </a:rPr>
                        <a:t>99</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彭光輝</a:t>
                      </a:r>
                      <a:r>
                        <a:rPr lang="zh-TW" altLang="en-US" b="0" dirty="0" smtClean="0">
                          <a:solidFill>
                            <a:schemeClr val="tx1"/>
                          </a:solidFill>
                          <a:latin typeface="華康標楷體" pitchFamily="65" charset="-120"/>
                          <a:ea typeface="華康標楷體" pitchFamily="65" charset="-120"/>
                        </a:rPr>
                        <a:t>教授</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smtClean="0">
                          <a:solidFill>
                            <a:schemeClr val="tx1"/>
                          </a:solidFill>
                          <a:latin typeface="華康標楷體" pitchFamily="65" charset="-120"/>
                          <a:ea typeface="華康標楷體" pitchFamily="65" charset="-120"/>
                          <a:cs typeface="+mn-cs"/>
                        </a:rPr>
                        <a:t>日本東京大學</a:t>
                      </a:r>
                    </a:p>
                  </a:txBody>
                  <a:tcPr marL="17780" marR="177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smtClean="0">
                          <a:solidFill>
                            <a:schemeClr val="tx1"/>
                          </a:solidFill>
                          <a:latin typeface="華康標楷體" pitchFamily="65" charset="-120"/>
                          <a:ea typeface="華康標楷體" pitchFamily="65" charset="-120"/>
                          <a:cs typeface="+mn-cs"/>
                        </a:rPr>
                        <a:t>參訪</a:t>
                      </a:r>
                    </a:p>
                  </a:txBody>
                  <a:tcPr marL="17780" marR="17780" marT="0" marB="0" anchor="ctr"/>
                </a:tc>
              </a:tr>
              <a:tr h="370840">
                <a:tc>
                  <a:txBody>
                    <a:bodyPr/>
                    <a:lstStyle/>
                    <a:p>
                      <a:r>
                        <a:rPr lang="en-US" altLang="zh-TW" sz="1800" b="0" kern="1200" dirty="0" smtClean="0">
                          <a:solidFill>
                            <a:schemeClr val="tx1"/>
                          </a:solidFill>
                          <a:latin typeface="華康標楷體" pitchFamily="65" charset="-120"/>
                          <a:ea typeface="華康標楷體" pitchFamily="65" charset="-120"/>
                          <a:cs typeface="+mn-cs"/>
                        </a:rPr>
                        <a:t>102</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彭光輝</a:t>
                      </a:r>
                      <a:r>
                        <a:rPr lang="zh-TW" altLang="en-US" b="0" dirty="0" smtClean="0">
                          <a:solidFill>
                            <a:schemeClr val="tx1"/>
                          </a:solidFill>
                          <a:latin typeface="華康標楷體" pitchFamily="65" charset="-120"/>
                          <a:ea typeface="華康標楷體" pitchFamily="65" charset="-120"/>
                        </a:rPr>
                        <a:t>教授</a:t>
                      </a:r>
                    </a:p>
                  </a:txBody>
                  <a:tcPr/>
                </a:tc>
                <a:tc>
                  <a:txBody>
                    <a:bodyPr/>
                    <a:lstStyle/>
                    <a:p>
                      <a:r>
                        <a:rPr lang="zh-TW" altLang="en-US" b="0" dirty="0" smtClean="0">
                          <a:solidFill>
                            <a:schemeClr val="tx1"/>
                          </a:solidFill>
                          <a:latin typeface="華康標楷體" pitchFamily="65" charset="-120"/>
                          <a:ea typeface="華康標楷體" pitchFamily="65" charset="-120"/>
                        </a:rPr>
                        <a:t>日本東京大學</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工作坊演講</a:t>
                      </a:r>
                      <a:endParaRPr lang="en-US" altLang="zh-TW" sz="1800" b="0" kern="1200" dirty="0" smtClean="0">
                        <a:solidFill>
                          <a:schemeClr val="tx1"/>
                        </a:solidFill>
                        <a:latin typeface="華康標楷體" pitchFamily="65" charset="-120"/>
                        <a:ea typeface="華康標楷體" pitchFamily="65" charset="-120"/>
                        <a:cs typeface="+mn-cs"/>
                      </a:endParaRPr>
                    </a:p>
                  </a:txBody>
                  <a:tcPr/>
                </a:tc>
              </a:tr>
              <a:tr h="370840">
                <a:tc>
                  <a:txBody>
                    <a:bodyPr/>
                    <a:lstStyle/>
                    <a:p>
                      <a:r>
                        <a:rPr lang="en-US" altLang="zh-TW" b="0" dirty="0" smtClean="0">
                          <a:solidFill>
                            <a:schemeClr val="tx1"/>
                          </a:solidFill>
                          <a:latin typeface="華康標楷體" pitchFamily="65" charset="-120"/>
                          <a:ea typeface="華康標楷體" pitchFamily="65" charset="-120"/>
                        </a:rPr>
                        <a:t>102</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800" b="0" kern="1200" dirty="0" smtClean="0">
                          <a:solidFill>
                            <a:schemeClr val="tx1"/>
                          </a:solidFill>
                          <a:latin typeface="華康標楷體" pitchFamily="65" charset="-120"/>
                          <a:ea typeface="華康標楷體" pitchFamily="65" charset="-120"/>
                          <a:cs typeface="+mn-cs"/>
                        </a:rPr>
                        <a:t>彭光輝</a:t>
                      </a:r>
                      <a:r>
                        <a:rPr lang="zh-TW" altLang="en-US" b="0" dirty="0" smtClean="0">
                          <a:solidFill>
                            <a:schemeClr val="tx1"/>
                          </a:solidFill>
                          <a:latin typeface="華康標楷體" pitchFamily="65" charset="-120"/>
                          <a:ea typeface="華康標楷體" pitchFamily="65" charset="-120"/>
                        </a:rPr>
                        <a:t>教授</a:t>
                      </a:r>
                    </a:p>
                  </a:txBody>
                  <a:tcPr/>
                </a:tc>
                <a:tc>
                  <a:txBody>
                    <a:bodyPr/>
                    <a:lstStyle/>
                    <a:p>
                      <a:r>
                        <a:rPr lang="zh-TW" altLang="en-US" b="0" dirty="0" smtClean="0">
                          <a:solidFill>
                            <a:schemeClr val="tx1"/>
                          </a:solidFill>
                          <a:latin typeface="華康標楷體" pitchFamily="65" charset="-120"/>
                          <a:ea typeface="華康標楷體" pitchFamily="65" charset="-120"/>
                        </a:rPr>
                        <a:t>日本金澤大學</a:t>
                      </a:r>
                      <a:endParaRPr lang="zh-TW" altLang="en-US" b="0" dirty="0">
                        <a:solidFill>
                          <a:schemeClr val="tx1"/>
                        </a:solidFill>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smtClean="0">
                          <a:solidFill>
                            <a:schemeClr val="tx1"/>
                          </a:solidFill>
                          <a:latin typeface="華康標楷體" pitchFamily="65" charset="-120"/>
                          <a:ea typeface="華康標楷體" pitchFamily="65" charset="-120"/>
                          <a:cs typeface="+mn-cs"/>
                        </a:rPr>
                        <a:t>學術交流</a:t>
                      </a:r>
                      <a:endParaRPr lang="en-US" altLang="zh-TW" sz="1800" b="0" kern="1200" dirty="0" smtClean="0">
                        <a:solidFill>
                          <a:schemeClr val="tx1"/>
                        </a:solidFill>
                        <a:latin typeface="華康標楷體" pitchFamily="65" charset="-120"/>
                        <a:ea typeface="華康標楷體" pitchFamily="65" charset="-120"/>
                        <a:cs typeface="+mn-cs"/>
                      </a:endParaRPr>
                    </a:p>
                  </a:txBody>
                  <a:tcPr/>
                </a:tc>
              </a:tr>
              <a:tr h="255632">
                <a:tc>
                  <a:txBody>
                    <a:bodyPr/>
                    <a:lstStyle/>
                    <a:p>
                      <a:r>
                        <a:rPr lang="en-US" altLang="zh-TW" sz="1800" b="0" kern="1200" dirty="0" smtClean="0">
                          <a:solidFill>
                            <a:schemeClr val="tx1"/>
                          </a:solidFill>
                          <a:latin typeface="華康標楷體" pitchFamily="65" charset="-120"/>
                          <a:ea typeface="華康標楷體" pitchFamily="65" charset="-120"/>
                          <a:cs typeface="+mn-cs"/>
                        </a:rPr>
                        <a:t>102</a:t>
                      </a:r>
                      <a:endParaRPr lang="zh-TW" altLang="en-US" b="0" dirty="0">
                        <a:solidFill>
                          <a:schemeClr val="tx1"/>
                        </a:solidFill>
                        <a:latin typeface="華康標楷體" pitchFamily="65" charset="-120"/>
                        <a:ea typeface="華康標楷體" pitchFamily="65" charset="-120"/>
                      </a:endParaRPr>
                    </a:p>
                  </a:txBody>
                  <a:tcPr/>
                </a:tc>
                <a:tc>
                  <a:txBody>
                    <a:bodyPr/>
                    <a:lstStyle/>
                    <a:p>
                      <a:r>
                        <a:rPr lang="zh-TW" altLang="zh-TW" sz="1800" b="0" kern="1200" dirty="0" smtClean="0">
                          <a:solidFill>
                            <a:schemeClr val="tx1"/>
                          </a:solidFill>
                          <a:latin typeface="華康標楷體" pitchFamily="65" charset="-120"/>
                          <a:ea typeface="華康標楷體" pitchFamily="65" charset="-120"/>
                          <a:cs typeface="+mn-cs"/>
                        </a:rPr>
                        <a:t>蔡淑瑩</a:t>
                      </a:r>
                      <a:r>
                        <a:rPr lang="zh-TW" altLang="en-US" sz="1800" b="0" kern="1200" dirty="0" smtClean="0">
                          <a:solidFill>
                            <a:schemeClr val="tx1"/>
                          </a:solidFill>
                          <a:latin typeface="華康標楷體" pitchFamily="65" charset="-120"/>
                          <a:ea typeface="華康標楷體" pitchFamily="65" charset="-120"/>
                          <a:cs typeface="+mn-cs"/>
                        </a:rPr>
                        <a:t>副教授</a:t>
                      </a:r>
                      <a:endParaRPr lang="zh-TW" altLang="en-US" b="0" dirty="0">
                        <a:solidFill>
                          <a:schemeClr val="tx1"/>
                        </a:solidFill>
                        <a:latin typeface="華康標楷體" pitchFamily="65" charset="-120"/>
                        <a:ea typeface="華康標楷體" pitchFamily="65" charset="-120"/>
                      </a:endParaRPr>
                    </a:p>
                  </a:txBody>
                  <a:tcPr/>
                </a:tc>
                <a:tc>
                  <a:txBody>
                    <a:bodyPr/>
                    <a:lstStyle/>
                    <a:p>
                      <a:r>
                        <a:rPr lang="zh-TW" altLang="en-US" b="0" dirty="0" smtClean="0">
                          <a:solidFill>
                            <a:schemeClr val="tx1"/>
                          </a:solidFill>
                          <a:latin typeface="華康標楷體" pitchFamily="65" charset="-120"/>
                          <a:ea typeface="華康標楷體" pitchFamily="65" charset="-120"/>
                        </a:rPr>
                        <a:t>日本東京大學</a:t>
                      </a:r>
                      <a:endParaRPr lang="zh-TW" altLang="en-US" b="0" dirty="0">
                        <a:solidFill>
                          <a:schemeClr val="tx1"/>
                        </a:solidFill>
                        <a:latin typeface="華康標楷體" pitchFamily="65" charset="-120"/>
                        <a:ea typeface="華康標楷體" pitchFamily="65" charset="-120"/>
                      </a:endParaRPr>
                    </a:p>
                  </a:txBody>
                  <a:tcPr/>
                </a:tc>
                <a:tc>
                  <a:txBody>
                    <a:bodyPr/>
                    <a:lstStyle/>
                    <a:p>
                      <a:r>
                        <a:rPr lang="zh-TW" altLang="zh-TW" sz="1800" b="0" kern="1200" dirty="0" smtClean="0">
                          <a:solidFill>
                            <a:schemeClr val="tx1"/>
                          </a:solidFill>
                          <a:latin typeface="華康標楷體" pitchFamily="65" charset="-120"/>
                          <a:ea typeface="華康標楷體" pitchFamily="65" charset="-120"/>
                          <a:cs typeface="+mn-cs"/>
                        </a:rPr>
                        <a:t>工作坊演講</a:t>
                      </a:r>
                      <a:endParaRPr lang="zh-TW" altLang="en-US" b="0" dirty="0">
                        <a:solidFill>
                          <a:schemeClr val="tx1"/>
                        </a:solidFill>
                        <a:latin typeface="華康標楷體" pitchFamily="65" charset="-120"/>
                        <a:ea typeface="華康標楷體" pitchFamily="65" charset="-120"/>
                      </a:endParaRPr>
                    </a:p>
                  </a:txBody>
                  <a:tcPr/>
                </a:tc>
              </a:tr>
            </a:tbl>
          </a:graphicData>
        </a:graphic>
      </p:graphicFrame>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82</a:t>
            </a:fld>
            <a:endParaRPr lang="en-US" altLang="zh-TW" smtClean="0"/>
          </a:p>
        </p:txBody>
      </p:sp>
      <p:sp>
        <p:nvSpPr>
          <p:cNvPr id="5"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師生國外學術交流</a:t>
            </a:r>
          </a:p>
        </p:txBody>
      </p:sp>
      <p:sp>
        <p:nvSpPr>
          <p:cNvPr id="14" name="矩形 13"/>
          <p:cNvSpPr/>
          <p:nvPr/>
        </p:nvSpPr>
        <p:spPr>
          <a:xfrm>
            <a:off x="287337" y="1268760"/>
            <a:ext cx="8569325" cy="461665"/>
          </a:xfrm>
          <a:prstGeom prst="rect">
            <a:avLst/>
          </a:prstGeom>
        </p:spPr>
        <p:txBody>
          <a:bodyPr>
            <a:spAutoFit/>
          </a:bodyPr>
          <a:lstStyle/>
          <a:p>
            <a:pPr indent="635" eaLnBrk="1" hangingPunct="1">
              <a:spcAft>
                <a:spcPts val="0"/>
              </a:spcAft>
              <a:defRPr/>
            </a:pPr>
            <a:r>
              <a:rPr lang="zh-TW" altLang="en-US" sz="2400" b="1" kern="100" dirty="0" smtClean="0">
                <a:solidFill>
                  <a:schemeClr val="bg1"/>
                </a:solidFill>
                <a:latin typeface="Calibri"/>
                <a:ea typeface="標楷體"/>
                <a:cs typeface="標楷體"/>
              </a:rPr>
              <a:t>互動所教師赴國外進行學術研究及展演</a:t>
            </a:r>
            <a:endParaRPr lang="en-US" altLang="zh-TW" sz="2400" b="1" i="0" kern="100" dirty="0" smtClean="0">
              <a:solidFill>
                <a:srgbClr val="FF0000"/>
              </a:solidFill>
              <a:latin typeface="Calibri"/>
              <a:ea typeface="標楷體"/>
              <a:cs typeface="標楷體"/>
            </a:endParaRPr>
          </a:p>
        </p:txBody>
      </p:sp>
      <p:sp>
        <p:nvSpPr>
          <p:cNvPr id="15" name="文字方塊 2"/>
          <p:cNvSpPr txBox="1">
            <a:spLocks noChangeArrowheads="1"/>
          </p:cNvSpPr>
          <p:nvPr/>
        </p:nvSpPr>
        <p:spPr bwMode="auto">
          <a:xfrm>
            <a:off x="3563888" y="4293096"/>
            <a:ext cx="1512168" cy="830997"/>
          </a:xfrm>
          <a:prstGeom prst="rect">
            <a:avLst/>
          </a:prstGeom>
          <a:noFill/>
          <a:ln w="9525">
            <a:noFill/>
            <a:miter lim="800000"/>
            <a:headEnd/>
            <a:tailEnd/>
          </a:ln>
        </p:spPr>
        <p:txBody>
          <a:bodyPr wrap="square">
            <a:spAutoFit/>
          </a:bodyPr>
          <a:lstStyle/>
          <a:p>
            <a:pPr>
              <a:tabLst>
                <a:tab pos="228600" algn="l"/>
              </a:tabLst>
            </a:pPr>
            <a:r>
              <a:rPr lang="zh-TW" altLang="en-US" sz="1600" b="1" dirty="0" smtClean="0">
                <a:solidFill>
                  <a:srgbClr val="C00000"/>
                </a:solidFill>
              </a:rPr>
              <a:t>參加</a:t>
            </a:r>
            <a:r>
              <a:rPr lang="zh-TW" altLang="en-US" sz="1600" b="1" dirty="0">
                <a:solidFill>
                  <a:srgbClr val="C00000"/>
                </a:solidFill>
              </a:rPr>
              <a:t>阿根廷「第九屆</a:t>
            </a:r>
            <a:r>
              <a:rPr lang="en-US" altLang="zh-TW" sz="1600" b="1" dirty="0">
                <a:solidFill>
                  <a:srgbClr val="C00000"/>
                </a:solidFill>
              </a:rPr>
              <a:t>404</a:t>
            </a:r>
            <a:r>
              <a:rPr lang="zh-TW" altLang="en-US" sz="1600" b="1" dirty="0">
                <a:solidFill>
                  <a:srgbClr val="C00000"/>
                </a:solidFill>
              </a:rPr>
              <a:t>電子藝術節</a:t>
            </a:r>
            <a:r>
              <a:rPr lang="zh-TW" altLang="en-US" sz="1600" b="1" dirty="0" smtClean="0">
                <a:solidFill>
                  <a:srgbClr val="C00000"/>
                </a:solidFill>
              </a:rPr>
              <a:t>」</a:t>
            </a:r>
            <a:endParaRPr lang="zh-TW" altLang="en-US" sz="1600" b="1" dirty="0">
              <a:solidFill>
                <a:srgbClr val="C00000"/>
              </a:solidFill>
            </a:endParaRPr>
          </a:p>
        </p:txBody>
      </p:sp>
      <p:pic>
        <p:nvPicPr>
          <p:cNvPr id="16" name="圖片 8" descr="part_32489_8560649_25656.jpg"/>
          <p:cNvPicPr>
            <a:picLocks noChangeAspect="1"/>
          </p:cNvPicPr>
          <p:nvPr/>
        </p:nvPicPr>
        <p:blipFill>
          <a:blip r:embed="rId3" cstate="email"/>
          <a:srcRect/>
          <a:stretch>
            <a:fillRect/>
          </a:stretch>
        </p:blipFill>
        <p:spPr bwMode="auto">
          <a:xfrm>
            <a:off x="395536" y="4221088"/>
            <a:ext cx="3168352" cy="2321391"/>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pic>
        <p:nvPicPr>
          <p:cNvPr id="17" name="Picture 7" descr="F:\國外參訪\2011 Vancouver\8-8 SFU\IMG_2691.JPG"/>
          <p:cNvPicPr>
            <a:picLocks noChangeAspect="1" noChangeArrowheads="1"/>
          </p:cNvPicPr>
          <p:nvPr/>
        </p:nvPicPr>
        <p:blipFill>
          <a:blip r:embed="rId4" cstate="email"/>
          <a:srcRect/>
          <a:stretch>
            <a:fillRect/>
          </a:stretch>
        </p:blipFill>
        <p:spPr bwMode="auto">
          <a:xfrm>
            <a:off x="395536" y="1772816"/>
            <a:ext cx="3168352" cy="2376561"/>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
        <p:nvSpPr>
          <p:cNvPr id="18" name="文字方塊 2"/>
          <p:cNvSpPr txBox="1">
            <a:spLocks noChangeArrowheads="1"/>
          </p:cNvSpPr>
          <p:nvPr/>
        </p:nvSpPr>
        <p:spPr bwMode="auto">
          <a:xfrm>
            <a:off x="3563888" y="1772816"/>
            <a:ext cx="3240360" cy="1061829"/>
          </a:xfrm>
          <a:prstGeom prst="rect">
            <a:avLst/>
          </a:prstGeom>
          <a:noFill/>
          <a:ln w="9525">
            <a:noFill/>
            <a:miter lim="800000"/>
            <a:headEnd/>
            <a:tailEnd/>
          </a:ln>
        </p:spPr>
        <p:txBody>
          <a:bodyPr wrap="square">
            <a:spAutoFit/>
          </a:bodyPr>
          <a:lstStyle/>
          <a:p>
            <a:pPr algn="just">
              <a:tabLst>
                <a:tab pos="228600" algn="l"/>
              </a:tabLst>
            </a:pPr>
            <a:r>
              <a:rPr lang="zh-TW" altLang="en-US" sz="1600" b="1" dirty="0" smtClean="0">
                <a:solidFill>
                  <a:srgbClr val="C00000"/>
                </a:solidFill>
              </a:rPr>
              <a:t>加拿大</a:t>
            </a:r>
            <a:r>
              <a:rPr lang="en-US" altLang="zh-TW" sz="1600" b="1" dirty="0">
                <a:solidFill>
                  <a:srgbClr val="C00000"/>
                </a:solidFill>
              </a:rPr>
              <a:t>Simon </a:t>
            </a:r>
            <a:r>
              <a:rPr lang="en-US" altLang="zh-TW" sz="1600" b="1" dirty="0" smtClean="0">
                <a:solidFill>
                  <a:srgbClr val="C00000"/>
                </a:solidFill>
              </a:rPr>
              <a:t>Frazer</a:t>
            </a:r>
            <a:r>
              <a:rPr lang="zh-TW" altLang="en-US" sz="1600" b="1" dirty="0" smtClean="0">
                <a:solidFill>
                  <a:srgbClr val="C00000"/>
                </a:solidFill>
              </a:rPr>
              <a:t> </a:t>
            </a:r>
            <a:r>
              <a:rPr lang="en-US" altLang="zh-TW" sz="1600" b="1" dirty="0" smtClean="0">
                <a:solidFill>
                  <a:srgbClr val="C00000"/>
                </a:solidFill>
              </a:rPr>
              <a:t>University</a:t>
            </a:r>
            <a:r>
              <a:rPr lang="zh-TW" altLang="en-US" sz="1600" b="1" dirty="0">
                <a:solidFill>
                  <a:srgbClr val="C00000"/>
                </a:solidFill>
              </a:rPr>
              <a:t>的 </a:t>
            </a:r>
            <a:r>
              <a:rPr lang="en-US" altLang="zh-TW" sz="1600" b="1" dirty="0">
                <a:solidFill>
                  <a:srgbClr val="C00000"/>
                </a:solidFill>
              </a:rPr>
              <a:t>SIAT</a:t>
            </a:r>
            <a:r>
              <a:rPr lang="zh-TW" altLang="en-US" sz="1600" b="1" dirty="0">
                <a:solidFill>
                  <a:srgbClr val="C00000"/>
                </a:solidFill>
              </a:rPr>
              <a:t>參訪，瞭解大學部的互動藝術與科技系的教學與研究方向。</a:t>
            </a:r>
            <a:endParaRPr lang="en-US" altLang="zh-TW" sz="1600" b="1" dirty="0">
              <a:solidFill>
                <a:srgbClr val="C00000"/>
              </a:solidFill>
            </a:endParaRPr>
          </a:p>
          <a:p>
            <a:pPr algn="just">
              <a:tabLst>
                <a:tab pos="228600" algn="l"/>
              </a:tabLst>
            </a:pPr>
            <a:endParaRPr lang="zh-TW" altLang="en-US" sz="1500" b="1" i="0" dirty="0">
              <a:solidFill>
                <a:srgbClr val="C00000"/>
              </a:solidFill>
            </a:endParaRPr>
          </a:p>
        </p:txBody>
      </p:sp>
      <p:pic>
        <p:nvPicPr>
          <p:cNvPr id="19" name="圖片 1" descr="畫面剪輯"/>
          <p:cNvPicPr>
            <a:picLocks noChangeAspect="1"/>
          </p:cNvPicPr>
          <p:nvPr/>
        </p:nvPicPr>
        <p:blipFill>
          <a:blip r:embed="rId5" cstate="email"/>
          <a:srcRect/>
          <a:stretch>
            <a:fillRect/>
          </a:stretch>
        </p:blipFill>
        <p:spPr bwMode="auto">
          <a:xfrm>
            <a:off x="5148064" y="3257494"/>
            <a:ext cx="3743746" cy="2547770"/>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
        <p:nvSpPr>
          <p:cNvPr id="20" name="矩形 19"/>
          <p:cNvSpPr/>
          <p:nvPr/>
        </p:nvSpPr>
        <p:spPr>
          <a:xfrm>
            <a:off x="5148064" y="5805264"/>
            <a:ext cx="3672408" cy="584775"/>
          </a:xfrm>
          <a:prstGeom prst="rect">
            <a:avLst/>
          </a:prstGeom>
        </p:spPr>
        <p:txBody>
          <a:bodyPr wrap="square">
            <a:spAutoFit/>
          </a:bodyPr>
          <a:lstStyle/>
          <a:p>
            <a:r>
              <a:rPr lang="zh-TW" altLang="en-US" sz="1600" b="1" dirty="0" smtClean="0">
                <a:solidFill>
                  <a:srgbClr val="C00000"/>
                </a:solidFill>
              </a:rPr>
              <a:t>參加奧地利「</a:t>
            </a:r>
            <a:r>
              <a:rPr lang="en-US" altLang="zh-TW" sz="1600" b="1" dirty="0" smtClean="0">
                <a:solidFill>
                  <a:srgbClr val="C00000"/>
                </a:solidFill>
              </a:rPr>
              <a:t>2012</a:t>
            </a:r>
            <a:r>
              <a:rPr lang="zh-TW" altLang="en-US" sz="1600" b="1" dirty="0" smtClean="0">
                <a:solidFill>
                  <a:srgbClr val="C00000"/>
                </a:solidFill>
              </a:rPr>
              <a:t>電子藝術節」，蒐集有關國外互動裝置藝術的資訊</a:t>
            </a:r>
            <a:endParaRPr lang="zh-TW" altLang="en-US" sz="1600" dirty="0"/>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83</a:t>
            </a:fld>
            <a:endParaRPr lang="zh-TW" altLang="en-US"/>
          </a:p>
        </p:txBody>
      </p:sp>
      <p:pic>
        <p:nvPicPr>
          <p:cNvPr id="4" name="圖片 3" descr="世界日報.jpg"/>
          <p:cNvPicPr>
            <a:picLocks noChangeAspect="1"/>
          </p:cNvPicPr>
          <p:nvPr/>
        </p:nvPicPr>
        <p:blipFill>
          <a:blip r:embed="rId3" cstate="email"/>
          <a:stretch>
            <a:fillRect/>
          </a:stretch>
        </p:blipFill>
        <p:spPr>
          <a:xfrm>
            <a:off x="5148064" y="1268760"/>
            <a:ext cx="3816424" cy="4287043"/>
          </a:xfrm>
          <a:prstGeom prst="rect">
            <a:avLst/>
          </a:prstGeom>
        </p:spPr>
      </p:pic>
      <p:pic>
        <p:nvPicPr>
          <p:cNvPr id="6" name="圖片 5" descr="2.JPG"/>
          <p:cNvPicPr>
            <a:picLocks noChangeAspect="1"/>
          </p:cNvPicPr>
          <p:nvPr/>
        </p:nvPicPr>
        <p:blipFill>
          <a:blip r:embed="rId4" cstate="email"/>
          <a:stretch>
            <a:fillRect/>
          </a:stretch>
        </p:blipFill>
        <p:spPr>
          <a:xfrm>
            <a:off x="83501" y="1268760"/>
            <a:ext cx="4992555" cy="3744416"/>
          </a:xfrm>
          <a:prstGeom prst="rect">
            <a:avLst/>
          </a:prstGeom>
        </p:spPr>
      </p:pic>
      <p:sp>
        <p:nvSpPr>
          <p:cNvPr id="7" name="文字方塊 6"/>
          <p:cNvSpPr txBox="1"/>
          <p:nvPr/>
        </p:nvSpPr>
        <p:spPr>
          <a:xfrm>
            <a:off x="107504" y="5301208"/>
            <a:ext cx="4932761" cy="338554"/>
          </a:xfrm>
          <a:prstGeom prst="rect">
            <a:avLst/>
          </a:prstGeom>
          <a:noFill/>
        </p:spPr>
        <p:txBody>
          <a:bodyPr wrap="none" rtlCol="0">
            <a:spAutoFit/>
          </a:bodyPr>
          <a:lstStyle/>
          <a:p>
            <a:r>
              <a:rPr lang="zh-TW" altLang="zh-TW" sz="1600" dirty="0" smtClean="0">
                <a:latin typeface="Adobe 黑体 Std R" pitchFamily="34" charset="-128"/>
                <a:ea typeface="Adobe 黑体 Std R" pitchFamily="34" charset="-128"/>
              </a:rPr>
              <a:t>曹筱玥教師赴美策展「</a:t>
            </a:r>
            <a:r>
              <a:rPr lang="en-US" altLang="zh-TW" sz="1600" dirty="0" smtClean="0">
                <a:latin typeface="Adobe 黑体 Std R" pitchFamily="34" charset="-128"/>
                <a:ea typeface="Adobe 黑体 Std R" pitchFamily="34" charset="-128"/>
              </a:rPr>
              <a:t>Design-IN</a:t>
            </a:r>
            <a:r>
              <a:rPr lang="zh-TW" altLang="zh-TW" sz="1600" dirty="0" smtClean="0">
                <a:latin typeface="Adobe 黑体 Std R" pitchFamily="34" charset="-128"/>
                <a:ea typeface="Adobe 黑体 Std R" pitchFamily="34" charset="-128"/>
              </a:rPr>
              <a:t>當代團扇設計展」</a:t>
            </a:r>
            <a:endParaRPr lang="zh-TW" altLang="en-US" sz="1600" dirty="0">
              <a:latin typeface="Adobe 黑体 Std R" pitchFamily="34" charset="-128"/>
              <a:ea typeface="Adobe 黑体 Std R" pitchFamily="34" charset="-128"/>
            </a:endParaRPr>
          </a:p>
        </p:txBody>
      </p:sp>
      <p:sp>
        <p:nvSpPr>
          <p:cNvPr id="8" name="文字方塊 12"/>
          <p:cNvSpPr txBox="1">
            <a:spLocks noChangeArrowheads="1"/>
          </p:cNvSpPr>
          <p:nvPr/>
        </p:nvSpPr>
        <p:spPr bwMode="auto">
          <a:xfrm>
            <a:off x="0" y="44624"/>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師生國外學術交流</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84</a:t>
            </a:fld>
            <a:endParaRPr lang="en-US" altLang="zh-TW" smtClean="0"/>
          </a:p>
        </p:txBody>
      </p:sp>
      <p:sp>
        <p:nvSpPr>
          <p:cNvPr id="5" name="文字方塊 12"/>
          <p:cNvSpPr txBox="1">
            <a:spLocks noChangeArrowheads="1"/>
          </p:cNvSpPr>
          <p:nvPr/>
        </p:nvSpPr>
        <p:spPr bwMode="auto">
          <a:xfrm>
            <a:off x="0" y="-2738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國際研討會</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競圖</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設計工作營</a:t>
            </a:r>
          </a:p>
        </p:txBody>
      </p:sp>
      <p:graphicFrame>
        <p:nvGraphicFramePr>
          <p:cNvPr id="11" name="表格 10"/>
          <p:cNvGraphicFramePr>
            <a:graphicFrameLocks noGrp="1"/>
          </p:cNvGraphicFramePr>
          <p:nvPr/>
        </p:nvGraphicFramePr>
        <p:xfrm>
          <a:off x="0" y="886841"/>
          <a:ext cx="5364088" cy="5966460"/>
        </p:xfrm>
        <a:graphic>
          <a:graphicData uri="http://schemas.openxmlformats.org/drawingml/2006/table">
            <a:tbl>
              <a:tblPr firstRow="1" bandRow="1">
                <a:tableStyleId>{5C22544A-7EE6-4342-B048-85BDC9FD1C3A}</a:tableStyleId>
              </a:tblPr>
              <a:tblGrid>
                <a:gridCol w="893470"/>
                <a:gridCol w="4470618"/>
              </a:tblGrid>
              <a:tr h="247753">
                <a:tc>
                  <a:txBody>
                    <a:bodyPr/>
                    <a:lstStyle/>
                    <a:p>
                      <a:pPr algn="ctr"/>
                      <a:r>
                        <a:rPr lang="zh-TW" altLang="en-US" sz="1200" dirty="0" smtClean="0">
                          <a:latin typeface="標楷體" pitchFamily="65" charset="-120"/>
                          <a:ea typeface="標楷體" pitchFamily="65" charset="-120"/>
                        </a:rPr>
                        <a:t>年度</a:t>
                      </a:r>
                      <a:endParaRPr lang="zh-TW" altLang="en-US" sz="1200" dirty="0">
                        <a:latin typeface="標楷體" pitchFamily="65" charset="-120"/>
                        <a:ea typeface="標楷體" pitchFamily="65" charset="-120"/>
                      </a:endParaRPr>
                    </a:p>
                  </a:txBody>
                  <a:tcPr/>
                </a:tc>
                <a:tc>
                  <a:txBody>
                    <a:bodyPr/>
                    <a:lstStyle/>
                    <a:p>
                      <a:pPr algn="ctr"/>
                      <a:r>
                        <a:rPr lang="zh-TW" altLang="en-US" sz="1200" dirty="0" smtClean="0">
                          <a:latin typeface="標楷體" pitchFamily="65" charset="-120"/>
                          <a:ea typeface="標楷體" pitchFamily="65" charset="-120"/>
                        </a:rPr>
                        <a:t>項目</a:t>
                      </a:r>
                      <a:endParaRPr lang="zh-TW" altLang="en-US" sz="1200" dirty="0">
                        <a:latin typeface="標楷體" pitchFamily="65" charset="-120"/>
                        <a:ea typeface="標楷體" pitchFamily="65" charset="-120"/>
                      </a:endParaRPr>
                    </a:p>
                  </a:txBody>
                  <a:tcPr/>
                </a:tc>
              </a:tr>
              <a:tr h="232265">
                <a:tc rowSpan="5">
                  <a:txBody>
                    <a:bodyPr/>
                    <a:lstStyle/>
                    <a:p>
                      <a:pPr algn="ctr"/>
                      <a:r>
                        <a:rPr lang="en-US" altLang="zh-TW" sz="1600" dirty="0" smtClean="0">
                          <a:latin typeface="標楷體" pitchFamily="65" charset="-120"/>
                          <a:ea typeface="標楷體" pitchFamily="65" charset="-120"/>
                        </a:rPr>
                        <a:t>98</a:t>
                      </a:r>
                      <a:endParaRPr lang="zh-TW" altLang="en-US" sz="1600" dirty="0">
                        <a:latin typeface="標楷體" pitchFamily="65" charset="-120"/>
                        <a:ea typeface="標楷體" pitchFamily="65" charset="-120"/>
                      </a:endParaRPr>
                    </a:p>
                  </a:txBody>
                  <a:tcPr anchor="ct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b="0" i="0" kern="1200" dirty="0" smtClean="0">
                          <a:solidFill>
                            <a:schemeClr val="dk1"/>
                          </a:solidFill>
                          <a:latin typeface="標楷體" pitchFamily="65" charset="-120"/>
                          <a:ea typeface="標楷體" pitchFamily="65" charset="-120"/>
                          <a:cs typeface="+mn-cs"/>
                        </a:rPr>
                        <a:t>Taiwan and Japan Eco-workshop</a:t>
                      </a:r>
                      <a:r>
                        <a:rPr lang="zh-TW" altLang="en-US" sz="1300" b="0" i="0" kern="1200" dirty="0" smtClean="0">
                          <a:solidFill>
                            <a:schemeClr val="dk1"/>
                          </a:solidFill>
                          <a:latin typeface="標楷體" pitchFamily="65" charset="-120"/>
                          <a:ea typeface="標楷體" pitchFamily="65" charset="-120"/>
                          <a:cs typeface="+mn-cs"/>
                        </a:rPr>
                        <a:t>台日設計工作營</a:t>
                      </a:r>
                      <a:endParaRPr lang="zh-TW" altLang="en-US" sz="1300" dirty="0" smtClean="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zh-TW" altLang="en-US" sz="1300" b="0" i="0" kern="1200" dirty="0" smtClean="0">
                          <a:solidFill>
                            <a:schemeClr val="dk1"/>
                          </a:solidFill>
                          <a:latin typeface="標楷體" pitchFamily="65" charset="-120"/>
                          <a:ea typeface="標楷體" pitchFamily="65" charset="-120"/>
                          <a:cs typeface="+mn-cs"/>
                        </a:rPr>
                        <a:t>台日永續區域環境實務設計交流工作營</a:t>
                      </a:r>
                      <a:endParaRPr lang="zh-TW" altLang="en-US" sz="1300" dirty="0" smtClean="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zh-TW" altLang="en-US" sz="1300" b="0" i="0" kern="1200" dirty="0" smtClean="0">
                          <a:solidFill>
                            <a:schemeClr val="dk1"/>
                          </a:solidFill>
                          <a:latin typeface="標楷體" pitchFamily="65" charset="-120"/>
                          <a:ea typeface="標楷體" pitchFamily="65" charset="-120"/>
                          <a:cs typeface="+mn-cs"/>
                        </a:rPr>
                        <a:t>台德永續建築設計實務交流工作營</a:t>
                      </a:r>
                      <a:endParaRPr lang="zh-TW" altLang="en-US" sz="1300" dirty="0" smtClean="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zh-TW" altLang="en-US" sz="1300" b="0" i="0" kern="1200" dirty="0" smtClean="0">
                          <a:solidFill>
                            <a:schemeClr val="dk1"/>
                          </a:solidFill>
                          <a:latin typeface="標楷體" pitchFamily="65" charset="-120"/>
                          <a:ea typeface="標楷體" pitchFamily="65" charset="-120"/>
                          <a:cs typeface="+mn-cs"/>
                        </a:rPr>
                        <a:t>台日國際建築與都市規劃交流工作營</a:t>
                      </a:r>
                      <a:r>
                        <a:rPr lang="en-US" altLang="zh-TW" sz="1300" b="0" i="0" kern="1200" dirty="0" smtClean="0">
                          <a:solidFill>
                            <a:schemeClr val="dk1"/>
                          </a:solidFill>
                          <a:latin typeface="標楷體" pitchFamily="65" charset="-120"/>
                          <a:ea typeface="標楷體" pitchFamily="65" charset="-120"/>
                          <a:cs typeface="+mn-cs"/>
                        </a:rPr>
                        <a:t>(</a:t>
                      </a:r>
                      <a:r>
                        <a:rPr lang="zh-TW" altLang="en-US" sz="1300" b="0" i="0" kern="1200" dirty="0" smtClean="0">
                          <a:solidFill>
                            <a:schemeClr val="dk1"/>
                          </a:solidFill>
                          <a:latin typeface="標楷體" pitchFamily="65" charset="-120"/>
                          <a:ea typeface="標楷體" pitchFamily="65" charset="-120"/>
                          <a:cs typeface="+mn-cs"/>
                        </a:rPr>
                        <a:t>白鄉計劃</a:t>
                      </a:r>
                      <a:r>
                        <a:rPr lang="en-US" altLang="zh-TW" sz="1300" b="0" i="0" kern="1200" dirty="0" smtClean="0">
                          <a:solidFill>
                            <a:schemeClr val="dk1"/>
                          </a:solidFill>
                          <a:latin typeface="標楷體" pitchFamily="65" charset="-120"/>
                          <a:ea typeface="標楷體" pitchFamily="65" charset="-120"/>
                          <a:cs typeface="+mn-cs"/>
                        </a:rPr>
                        <a:t>)</a:t>
                      </a:r>
                      <a:endParaRPr lang="zh-TW" altLang="en-US" sz="1300" dirty="0" smtClean="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a:lnSpc>
                          <a:spcPts val="1300"/>
                        </a:lnSpc>
                      </a:pPr>
                      <a:r>
                        <a:rPr lang="en-US" altLang="zh-TW" sz="1300" dirty="0" smtClean="0">
                          <a:latin typeface="標楷體" pitchFamily="65" charset="-120"/>
                          <a:ea typeface="標楷體" pitchFamily="65" charset="-120"/>
                        </a:rPr>
                        <a:t>2009ICID</a:t>
                      </a:r>
                      <a:r>
                        <a:rPr lang="zh-TW" altLang="en-US" sz="1300" dirty="0" smtClean="0">
                          <a:latin typeface="標楷體" pitchFamily="65" charset="-120"/>
                          <a:ea typeface="標楷體" pitchFamily="65" charset="-120"/>
                        </a:rPr>
                        <a:t>國際創新設計研討會</a:t>
                      </a:r>
                      <a:endParaRPr lang="zh-TW" altLang="en-US" sz="1300" dirty="0">
                        <a:latin typeface="標楷體" pitchFamily="65" charset="-120"/>
                        <a:ea typeface="標楷體" pitchFamily="65" charset="-120"/>
                      </a:endParaRPr>
                    </a:p>
                  </a:txBody>
                  <a:tcPr/>
                </a:tc>
              </a:tr>
              <a:tr h="232265">
                <a:tc rowSpan="3">
                  <a:txBody>
                    <a:bodyPr/>
                    <a:lstStyle/>
                    <a:p>
                      <a:pPr algn="ctr"/>
                      <a:r>
                        <a:rPr lang="en-US" altLang="zh-TW" sz="1600" dirty="0" smtClean="0">
                          <a:latin typeface="標楷體" pitchFamily="65" charset="-120"/>
                          <a:ea typeface="標楷體" pitchFamily="65" charset="-120"/>
                        </a:rPr>
                        <a:t>99</a:t>
                      </a:r>
                      <a:endParaRPr lang="zh-TW" altLang="en-US" sz="1600" dirty="0">
                        <a:latin typeface="標楷體" pitchFamily="65" charset="-120"/>
                        <a:ea typeface="標楷體" pitchFamily="65" charset="-120"/>
                      </a:endParaRPr>
                    </a:p>
                  </a:txBody>
                  <a:tcPr anchor="ctr"/>
                </a:tc>
                <a:tc>
                  <a:txBody>
                    <a:bodyPr/>
                    <a:lstStyle/>
                    <a:p>
                      <a:pPr>
                        <a:lnSpc>
                          <a:spcPts val="1300"/>
                        </a:lnSpc>
                      </a:pPr>
                      <a:r>
                        <a:rPr lang="en-US" altLang="zh-TW" sz="1300" b="0" i="0" kern="1200" dirty="0" smtClean="0">
                          <a:solidFill>
                            <a:schemeClr val="dk1"/>
                          </a:solidFill>
                          <a:latin typeface="標楷體" pitchFamily="65" charset="-120"/>
                          <a:ea typeface="標楷體" pitchFamily="65" charset="-120"/>
                          <a:cs typeface="+mn-cs"/>
                        </a:rPr>
                        <a:t>2010</a:t>
                      </a:r>
                      <a:r>
                        <a:rPr lang="zh-TW" altLang="en-US" sz="1300" b="0" i="0" kern="1200" dirty="0" smtClean="0">
                          <a:solidFill>
                            <a:schemeClr val="dk1"/>
                          </a:solidFill>
                          <a:latin typeface="標楷體" pitchFamily="65" charset="-120"/>
                          <a:ea typeface="標楷體" pitchFamily="65" charset="-120"/>
                          <a:cs typeface="+mn-cs"/>
                        </a:rPr>
                        <a:t>健康健築永續環境研討會</a:t>
                      </a:r>
                      <a:endParaRPr lang="zh-TW" altLang="en-US" sz="1300" dirty="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a:lnSpc>
                          <a:spcPts val="1300"/>
                        </a:lnSpc>
                      </a:pPr>
                      <a:r>
                        <a:rPr lang="en-US" altLang="zh-TW" sz="1300" b="0" i="0" kern="1200" dirty="0" smtClean="0">
                          <a:solidFill>
                            <a:schemeClr val="dk1"/>
                          </a:solidFill>
                          <a:latin typeface="標楷體" pitchFamily="65" charset="-120"/>
                          <a:ea typeface="標楷體" pitchFamily="65" charset="-120"/>
                          <a:cs typeface="+mn-cs"/>
                        </a:rPr>
                        <a:t>2010</a:t>
                      </a:r>
                      <a:r>
                        <a:rPr lang="zh-TW" altLang="en-US" sz="1300" b="0" i="0" kern="1200" dirty="0" smtClean="0">
                          <a:solidFill>
                            <a:schemeClr val="dk1"/>
                          </a:solidFill>
                          <a:latin typeface="標楷體" pitchFamily="65" charset="-120"/>
                          <a:ea typeface="標楷體" pitchFamily="65" charset="-120"/>
                          <a:cs typeface="+mn-cs"/>
                        </a:rPr>
                        <a:t>低碳綠能社區國際研討會</a:t>
                      </a:r>
                      <a:endParaRPr lang="zh-TW" altLang="en-US" sz="1300" dirty="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dirty="0" smtClean="0">
                          <a:latin typeface="標楷體" pitchFamily="65" charset="-120"/>
                          <a:ea typeface="標楷體" pitchFamily="65" charset="-120"/>
                        </a:rPr>
                        <a:t>2010ICID</a:t>
                      </a:r>
                      <a:r>
                        <a:rPr lang="zh-TW" altLang="en-US" sz="1300" dirty="0" smtClean="0">
                          <a:latin typeface="標楷體" pitchFamily="65" charset="-120"/>
                          <a:ea typeface="標楷體" pitchFamily="65" charset="-120"/>
                        </a:rPr>
                        <a:t>國際創新設計研討會</a:t>
                      </a:r>
                    </a:p>
                  </a:txBody>
                  <a:tcPr/>
                </a:tc>
              </a:tr>
              <a:tr h="232265">
                <a:tc rowSpan="6">
                  <a:txBody>
                    <a:bodyPr/>
                    <a:lstStyle/>
                    <a:p>
                      <a:pPr algn="ctr"/>
                      <a:r>
                        <a:rPr lang="en-US" altLang="zh-TW" sz="1600" dirty="0" smtClean="0">
                          <a:latin typeface="標楷體" pitchFamily="65" charset="-120"/>
                          <a:ea typeface="標楷體" pitchFamily="65" charset="-120"/>
                        </a:rPr>
                        <a:t>100</a:t>
                      </a:r>
                      <a:endParaRPr lang="zh-TW" altLang="en-US" sz="1600" dirty="0">
                        <a:latin typeface="標楷體" pitchFamily="65" charset="-120"/>
                        <a:ea typeface="標楷體" pitchFamily="65" charset="-120"/>
                      </a:endParaRPr>
                    </a:p>
                  </a:txBody>
                  <a:tcPr anchor="ctr"/>
                </a:tc>
                <a:tc>
                  <a:txBody>
                    <a:bodyPr/>
                    <a:lstStyle/>
                    <a:p>
                      <a:pPr>
                        <a:lnSpc>
                          <a:spcPts val="1300"/>
                        </a:lnSpc>
                      </a:pPr>
                      <a:r>
                        <a:rPr lang="zh-TW" altLang="en-US" sz="1300" b="0" i="0" kern="1200" dirty="0" smtClean="0">
                          <a:solidFill>
                            <a:schemeClr val="dk1"/>
                          </a:solidFill>
                          <a:latin typeface="標楷體" pitchFamily="65" charset="-120"/>
                          <a:ea typeface="標楷體" pitchFamily="65" charset="-120"/>
                          <a:cs typeface="+mn-cs"/>
                        </a:rPr>
                        <a:t>都市規劃設計國際交流</a:t>
                      </a:r>
                      <a:r>
                        <a:rPr lang="en-US" altLang="zh-TW" sz="1300" b="0" i="0" kern="1200" dirty="0" smtClean="0">
                          <a:solidFill>
                            <a:schemeClr val="dk1"/>
                          </a:solidFill>
                          <a:latin typeface="標楷體" pitchFamily="65" charset="-120"/>
                          <a:ea typeface="標楷體" pitchFamily="65" charset="-120"/>
                          <a:cs typeface="+mn-cs"/>
                        </a:rPr>
                        <a:t>-</a:t>
                      </a:r>
                      <a:r>
                        <a:rPr lang="zh-TW" altLang="en-US" sz="1300" b="0" i="0" kern="1200" dirty="0" smtClean="0">
                          <a:solidFill>
                            <a:schemeClr val="dk1"/>
                          </a:solidFill>
                          <a:latin typeface="標楷體" pitchFamily="65" charset="-120"/>
                          <a:ea typeface="標楷體" pitchFamily="65" charset="-120"/>
                          <a:cs typeface="+mn-cs"/>
                        </a:rPr>
                        <a:t>臺北機廠周邊工作坊</a:t>
                      </a:r>
                      <a:endParaRPr lang="zh-TW" altLang="en-US" sz="1300" b="0" i="0" kern="1200" dirty="0">
                        <a:solidFill>
                          <a:schemeClr val="dk1"/>
                        </a:solidFill>
                        <a:latin typeface="標楷體" pitchFamily="65" charset="-120"/>
                        <a:ea typeface="標楷體" pitchFamily="65" charset="-120"/>
                        <a:cs typeface="+mn-cs"/>
                      </a:endParaRPr>
                    </a:p>
                  </a:txBody>
                  <a:tcPr/>
                </a:tc>
              </a:tr>
              <a:tr h="232265">
                <a:tc vMerge="1">
                  <a:txBody>
                    <a:bodyPr/>
                    <a:lstStyle/>
                    <a:p>
                      <a:endParaRPr lang="zh-TW" altLang="en-US" sz="1400" dirty="0"/>
                    </a:p>
                  </a:txBody>
                  <a:tcPr/>
                </a:tc>
                <a:tc>
                  <a:txBody>
                    <a:bodyPr/>
                    <a:lstStyle/>
                    <a:p>
                      <a:pPr>
                        <a:lnSpc>
                          <a:spcPts val="1300"/>
                        </a:lnSpc>
                      </a:pPr>
                      <a:r>
                        <a:rPr lang="en-US" altLang="zh-TW" sz="1300" b="0" i="0" kern="1200" dirty="0" smtClean="0">
                          <a:solidFill>
                            <a:schemeClr val="dk1"/>
                          </a:solidFill>
                          <a:latin typeface="標楷體" pitchFamily="65" charset="-120"/>
                          <a:ea typeface="標楷體" pitchFamily="65" charset="-120"/>
                          <a:cs typeface="+mn-cs"/>
                        </a:rPr>
                        <a:t>2011</a:t>
                      </a:r>
                      <a:r>
                        <a:rPr lang="zh-TW" altLang="en-US" sz="1300" b="0" i="0" kern="1200" dirty="0" smtClean="0">
                          <a:solidFill>
                            <a:schemeClr val="dk1"/>
                          </a:solidFill>
                          <a:latin typeface="標楷體" pitchFamily="65" charset="-120"/>
                          <a:ea typeface="標楷體" pitchFamily="65" charset="-120"/>
                          <a:cs typeface="+mn-cs"/>
                        </a:rPr>
                        <a:t>都市再生與永續發展國際研討會</a:t>
                      </a:r>
                      <a:endParaRPr lang="zh-TW" altLang="en-US" sz="1300" dirty="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a:lnSpc>
                          <a:spcPts val="1300"/>
                        </a:lnSpc>
                      </a:pPr>
                      <a:r>
                        <a:rPr lang="en-US" altLang="zh-TW" sz="1300" b="0" i="0" kern="1200" dirty="0" smtClean="0">
                          <a:solidFill>
                            <a:schemeClr val="dk1"/>
                          </a:solidFill>
                          <a:latin typeface="標楷體" pitchFamily="65" charset="-120"/>
                          <a:ea typeface="標楷體" pitchFamily="65" charset="-120"/>
                          <a:cs typeface="+mn-cs"/>
                        </a:rPr>
                        <a:t>921</a:t>
                      </a:r>
                      <a:r>
                        <a:rPr lang="zh-TW" altLang="en-US" sz="1300" b="0" i="0" kern="1200" dirty="0" smtClean="0">
                          <a:solidFill>
                            <a:schemeClr val="dk1"/>
                          </a:solidFill>
                          <a:latin typeface="標楷體" pitchFamily="65" charset="-120"/>
                          <a:ea typeface="標楷體" pitchFamily="65" charset="-120"/>
                          <a:cs typeface="+mn-cs"/>
                        </a:rPr>
                        <a:t>震災災後建築物耐震補強狀況</a:t>
                      </a:r>
                      <a:r>
                        <a:rPr lang="en-US" altLang="zh-TW" sz="1300" b="0" i="0" kern="1200" dirty="0" smtClean="0">
                          <a:solidFill>
                            <a:schemeClr val="dk1"/>
                          </a:solidFill>
                          <a:latin typeface="標楷體" pitchFamily="65" charset="-120"/>
                          <a:ea typeface="標楷體" pitchFamily="65" charset="-120"/>
                          <a:cs typeface="+mn-cs"/>
                        </a:rPr>
                        <a:t>-</a:t>
                      </a:r>
                      <a:r>
                        <a:rPr lang="zh-TW" altLang="en-US" sz="1300" b="0" i="0" kern="1200" dirty="0" smtClean="0">
                          <a:solidFill>
                            <a:schemeClr val="dk1"/>
                          </a:solidFill>
                          <a:latin typeface="標楷體" pitchFamily="65" charset="-120"/>
                          <a:ea typeface="標楷體" pitchFamily="65" charset="-120"/>
                          <a:cs typeface="+mn-cs"/>
                        </a:rPr>
                        <a:t>台日交流研討會</a:t>
                      </a:r>
                      <a:endParaRPr lang="zh-TW" altLang="en-US" sz="1300" dirty="0">
                        <a:latin typeface="標楷體" pitchFamily="65" charset="-120"/>
                        <a:ea typeface="標楷體" pitchFamily="65" charset="-120"/>
                      </a:endParaRPr>
                    </a:p>
                  </a:txBody>
                  <a:tcPr/>
                </a:tc>
              </a:tr>
              <a:tr h="232265">
                <a:tc vMerge="1">
                  <a:txBody>
                    <a:bodyPr/>
                    <a:lstStyle/>
                    <a:p>
                      <a:endParaRPr lang="zh-TW" altLang="en-US" sz="1400" dirty="0"/>
                    </a:p>
                  </a:txBody>
                  <a:tcPr/>
                </a:tc>
                <a:tc>
                  <a:txBody>
                    <a:bodyPr/>
                    <a:lstStyle/>
                    <a:p>
                      <a:pPr>
                        <a:lnSpc>
                          <a:spcPts val="1300"/>
                        </a:lnSpc>
                      </a:pPr>
                      <a:r>
                        <a:rPr lang="zh-TW" altLang="en-US" sz="1300" b="0" i="0" kern="1200" dirty="0" smtClean="0">
                          <a:solidFill>
                            <a:schemeClr val="dk1"/>
                          </a:solidFill>
                          <a:latin typeface="標楷體" pitchFamily="65" charset="-120"/>
                          <a:ea typeface="標楷體" pitchFamily="65" charset="-120"/>
                          <a:cs typeface="+mn-cs"/>
                        </a:rPr>
                        <a:t>台日土地混合使用研討會及學生工作坊</a:t>
                      </a:r>
                      <a:endParaRPr lang="zh-TW" altLang="en-US" sz="1300" dirty="0">
                        <a:latin typeface="標楷體" pitchFamily="65" charset="-120"/>
                        <a:ea typeface="標楷體" pitchFamily="65" charset="-120"/>
                      </a:endParaRPr>
                    </a:p>
                  </a:txBody>
                  <a:tcPr/>
                </a:tc>
              </a:tr>
              <a:tr h="232265">
                <a:tc vMerge="1">
                  <a:txBody>
                    <a:bodyPr/>
                    <a:lstStyle/>
                    <a:p>
                      <a:endParaRPr lang="zh-TW" altLang="en-US"/>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400" kern="100" dirty="0" smtClean="0">
                          <a:latin typeface="標楷體" pitchFamily="65" charset="-120"/>
                          <a:ea typeface="標楷體" pitchFamily="65" charset="-120"/>
                        </a:rPr>
                        <a:t>2011Array</a:t>
                      </a:r>
                      <a:r>
                        <a:rPr lang="zh-TW" altLang="en-US" sz="1400" kern="100" dirty="0" smtClean="0">
                          <a:latin typeface="標楷體" pitchFamily="65" charset="-120"/>
                          <a:ea typeface="標楷體" pitchFamily="65" charset="-120"/>
                        </a:rPr>
                        <a:t>創意設計</a:t>
                      </a:r>
                      <a:r>
                        <a:rPr lang="zh-TW" altLang="zh-TW" sz="1400" kern="100" dirty="0" smtClean="0">
                          <a:latin typeface="標楷體" pitchFamily="65" charset="-120"/>
                          <a:ea typeface="標楷體" pitchFamily="65" charset="-120"/>
                        </a:rPr>
                        <a:t>國際</a:t>
                      </a:r>
                      <a:r>
                        <a:rPr lang="zh-TW" altLang="en-US" sz="1400" kern="100" dirty="0" smtClean="0">
                          <a:latin typeface="標楷體" pitchFamily="65" charset="-120"/>
                          <a:ea typeface="標楷體" pitchFamily="65" charset="-120"/>
                        </a:rPr>
                        <a:t>學生</a:t>
                      </a:r>
                      <a:r>
                        <a:rPr lang="zh-TW" altLang="zh-TW" sz="1400" kern="100" dirty="0" smtClean="0">
                          <a:latin typeface="標楷體" pitchFamily="65" charset="-120"/>
                          <a:ea typeface="標楷體" pitchFamily="65" charset="-120"/>
                        </a:rPr>
                        <a:t>競圖</a:t>
                      </a:r>
                      <a:endParaRPr lang="zh-TW" altLang="en-US" sz="1400" kern="100" dirty="0" smtClean="0">
                        <a:solidFill>
                          <a:schemeClr val="dk1"/>
                        </a:solidFill>
                        <a:latin typeface="標楷體" pitchFamily="65" charset="-120"/>
                        <a:ea typeface="標楷體" pitchFamily="65" charset="-120"/>
                        <a:cs typeface="Times New Roman"/>
                      </a:endParaRPr>
                    </a:p>
                  </a:txBody>
                  <a:tcPr/>
                </a:tc>
              </a:tr>
              <a:tr h="232265">
                <a:tc vMerge="1">
                  <a:txBody>
                    <a:bodyPr/>
                    <a:lstStyle/>
                    <a:p>
                      <a:endParaRPr lang="zh-TW" altLang="en-US" sz="1400" dirty="0"/>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dirty="0" smtClean="0">
                          <a:latin typeface="標楷體" pitchFamily="65" charset="-120"/>
                          <a:ea typeface="標楷體" pitchFamily="65" charset="-120"/>
                        </a:rPr>
                        <a:t>2011ICID</a:t>
                      </a:r>
                      <a:r>
                        <a:rPr lang="zh-TW" altLang="en-US" sz="1300" dirty="0" smtClean="0">
                          <a:latin typeface="標楷體" pitchFamily="65" charset="-120"/>
                          <a:ea typeface="標楷體" pitchFamily="65" charset="-120"/>
                        </a:rPr>
                        <a:t>國際創新設計研討會</a:t>
                      </a:r>
                    </a:p>
                  </a:txBody>
                  <a:tcPr/>
                </a:tc>
              </a:tr>
              <a:tr h="232265">
                <a:tc rowSpan="6">
                  <a:txBody>
                    <a:bodyPr/>
                    <a:lstStyle/>
                    <a:p>
                      <a:pPr algn="ctr"/>
                      <a:r>
                        <a:rPr lang="en-US" altLang="zh-TW" sz="1600" dirty="0" smtClean="0">
                          <a:latin typeface="標楷體" pitchFamily="65" charset="-120"/>
                          <a:ea typeface="標楷體" pitchFamily="65" charset="-120"/>
                        </a:rPr>
                        <a:t>101</a:t>
                      </a:r>
                      <a:endParaRPr lang="zh-TW" altLang="en-US" sz="1600" dirty="0">
                        <a:latin typeface="標楷體" pitchFamily="65" charset="-120"/>
                        <a:ea typeface="標楷體" pitchFamily="65" charset="-120"/>
                      </a:endParaRPr>
                    </a:p>
                  </a:txBody>
                  <a:tcPr anchor="ct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zh-TW" altLang="en-US" sz="1300" b="0" i="0" kern="1200" dirty="0" smtClean="0">
                          <a:solidFill>
                            <a:schemeClr val="dk1"/>
                          </a:solidFill>
                          <a:latin typeface="標楷體" pitchFamily="65" charset="-120"/>
                          <a:ea typeface="標楷體" pitchFamily="65" charset="-120"/>
                          <a:cs typeface="+mn-cs"/>
                        </a:rPr>
                        <a:t>健康建築永續環境國際研討會</a:t>
                      </a:r>
                    </a:p>
                  </a:txBody>
                  <a:tcPr/>
                </a:tc>
              </a:tr>
              <a:tr h="232265">
                <a:tc vMerge="1">
                  <a:txBody>
                    <a:bodyPr/>
                    <a:lstStyle/>
                    <a:p>
                      <a:endParaRPr lang="zh-TW" altLang="en-US" sz="1400" dirty="0">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dirty="0" smtClean="0">
                          <a:latin typeface="標楷體" pitchFamily="65" charset="-120"/>
                          <a:ea typeface="標楷體" pitchFamily="65" charset="-120"/>
                        </a:rPr>
                        <a:t>2012ICID</a:t>
                      </a:r>
                      <a:r>
                        <a:rPr lang="zh-TW" altLang="en-US" sz="1300" dirty="0" smtClean="0">
                          <a:latin typeface="標楷體" pitchFamily="65" charset="-120"/>
                          <a:ea typeface="標楷體" pitchFamily="65" charset="-120"/>
                        </a:rPr>
                        <a:t>國際創新設計研討會</a:t>
                      </a:r>
                    </a:p>
                  </a:txBody>
                  <a:tcPr/>
                </a:tc>
              </a:tr>
              <a:tr h="232265">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1400" dirty="0" smtClean="0">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dirty="0" smtClean="0">
                          <a:latin typeface="標楷體" pitchFamily="65" charset="-120"/>
                          <a:ea typeface="標楷體" pitchFamily="65" charset="-120"/>
                        </a:rPr>
                        <a:t>2012</a:t>
                      </a:r>
                      <a:r>
                        <a:rPr lang="zh-TW" altLang="en-US" sz="1300" dirty="0" smtClean="0">
                          <a:latin typeface="標楷體" pitchFamily="65" charset="-120"/>
                          <a:ea typeface="標楷體" pitchFamily="65" charset="-120"/>
                        </a:rPr>
                        <a:t>健康建築永續環境研討會</a:t>
                      </a:r>
                    </a:p>
                  </a:txBody>
                  <a:tcPr/>
                </a:tc>
              </a:tr>
              <a:tr h="275281">
                <a:tc vMerge="1">
                  <a:txBody>
                    <a:bodyPr/>
                    <a:lstStyle/>
                    <a:p>
                      <a:endParaRPr lang="zh-TW"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kern="100" dirty="0" smtClean="0">
                          <a:latin typeface="標楷體" pitchFamily="65" charset="-120"/>
                          <a:ea typeface="標楷體" pitchFamily="65" charset="-120"/>
                        </a:rPr>
                        <a:t>2012</a:t>
                      </a:r>
                      <a:r>
                        <a:rPr lang="zh-TW" altLang="zh-TW" sz="1200" kern="100" dirty="0" smtClean="0">
                          <a:latin typeface="標楷體" pitchFamily="65" charset="-120"/>
                          <a:ea typeface="標楷體" pitchFamily="65" charset="-120"/>
                        </a:rPr>
                        <a:t>國際競圖</a:t>
                      </a:r>
                      <a:r>
                        <a:rPr lang="en-US" altLang="zh-TW" sz="1400" b="0" i="0" u="none" kern="1200" dirty="0" smtClean="0">
                          <a:solidFill>
                            <a:schemeClr val="tx1"/>
                          </a:solidFill>
                          <a:latin typeface="標楷體" pitchFamily="65" charset="-120"/>
                          <a:ea typeface="標楷體" pitchFamily="65" charset="-120"/>
                          <a:cs typeface="+mn-cs"/>
                        </a:rPr>
                        <a:t>Orientation competition</a:t>
                      </a:r>
                      <a:endParaRPr lang="zh-TW" altLang="en-US" sz="1200" u="none" dirty="0">
                        <a:solidFill>
                          <a:schemeClr val="tx1"/>
                        </a:solidFill>
                        <a:latin typeface="標楷體" pitchFamily="65" charset="-120"/>
                        <a:ea typeface="標楷體" pitchFamily="65" charset="-120"/>
                      </a:endParaRPr>
                    </a:p>
                  </a:txBody>
                  <a:tcPr/>
                </a:tc>
              </a:tr>
              <a:tr h="232265">
                <a:tc vMerge="1">
                  <a:txBody>
                    <a:bodyPr/>
                    <a:lstStyle/>
                    <a:p>
                      <a:endParaRPr lang="zh-TW" altLang="en-US" sz="1400" dirty="0">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zh-TW" altLang="en-US" sz="1300" dirty="0" smtClean="0">
                          <a:latin typeface="標楷體" pitchFamily="65" charset="-120"/>
                          <a:ea typeface="標楷體" pitchFamily="65" charset="-120"/>
                        </a:rPr>
                        <a:t>臺北城市設計工作營</a:t>
                      </a:r>
                    </a:p>
                  </a:txBody>
                  <a:tcPr/>
                </a:tc>
              </a:tr>
              <a:tr h="232265">
                <a:tc vMerge="1">
                  <a:txBody>
                    <a:bodyPr/>
                    <a:lstStyle/>
                    <a:p>
                      <a:endParaRPr lang="zh-TW" altLang="en-US" sz="1400" dirty="0">
                        <a:latin typeface="華康標楷體" pitchFamily="65" charset="-120"/>
                        <a:ea typeface="華康標楷體" pitchFamily="65" charset="-120"/>
                      </a:endParaRPr>
                    </a:p>
                  </a:txBody>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r>
                        <a:rPr lang="en-US" altLang="zh-TW" sz="1300" dirty="0" smtClean="0">
                          <a:latin typeface="標楷體" pitchFamily="65" charset="-120"/>
                          <a:ea typeface="標楷體" pitchFamily="65" charset="-120"/>
                        </a:rPr>
                        <a:t>2012</a:t>
                      </a:r>
                      <a:r>
                        <a:rPr lang="zh-TW" altLang="en-US" sz="1300" dirty="0" smtClean="0">
                          <a:latin typeface="標楷體" pitchFamily="65" charset="-120"/>
                          <a:ea typeface="標楷體" pitchFamily="65" charset="-120"/>
                        </a:rPr>
                        <a:t>海峽兩岸青年規劃師與建築師研習營</a:t>
                      </a:r>
                    </a:p>
                  </a:txBody>
                  <a:tcPr/>
                </a:tc>
              </a:tr>
              <a:tr h="232265">
                <a:tc rowSpan="2">
                  <a:txBody>
                    <a:bodyPr/>
                    <a:lstStyle/>
                    <a:p>
                      <a:pPr algn="ctr"/>
                      <a:r>
                        <a:rPr lang="en-US" altLang="zh-TW" sz="1600" dirty="0" smtClean="0">
                          <a:latin typeface="標楷體" pitchFamily="65" charset="-120"/>
                          <a:ea typeface="標楷體" pitchFamily="65" charset="-120"/>
                        </a:rPr>
                        <a:t>102</a:t>
                      </a:r>
                      <a:endParaRPr lang="zh-TW" altLang="en-US" sz="1600" dirty="0">
                        <a:latin typeface="標楷體" pitchFamily="65" charset="-120"/>
                        <a:ea typeface="標楷體" pitchFamily="65" charset="-120"/>
                      </a:endParaRPr>
                    </a:p>
                  </a:txBody>
                  <a:tcPr anchor="ctr"/>
                </a:tc>
                <a:tc>
                  <a:txBody>
                    <a:bodyPr/>
                    <a:lstStyle/>
                    <a:p>
                      <a:pPr>
                        <a:lnSpc>
                          <a:spcPts val="1300"/>
                        </a:lnSpc>
                      </a:pPr>
                      <a:r>
                        <a:rPr lang="zh-TW" altLang="en-US" sz="1300" b="0" i="0" kern="1200" dirty="0" smtClean="0">
                          <a:solidFill>
                            <a:schemeClr val="dk1"/>
                          </a:solidFill>
                          <a:latin typeface="標楷體" pitchFamily="65" charset="-120"/>
                          <a:ea typeface="標楷體" pitchFamily="65" charset="-120"/>
                          <a:cs typeface="+mn-cs"/>
                        </a:rPr>
                        <a:t>北科哈佛</a:t>
                      </a:r>
                      <a:r>
                        <a:rPr lang="en-US" altLang="zh-TW" sz="1300" b="0" i="0" kern="1200" dirty="0" err="1" smtClean="0">
                          <a:solidFill>
                            <a:schemeClr val="dk1"/>
                          </a:solidFill>
                          <a:latin typeface="標楷體" pitchFamily="65" charset="-120"/>
                          <a:ea typeface="標楷體" pitchFamily="65" charset="-120"/>
                          <a:cs typeface="+mn-cs"/>
                        </a:rPr>
                        <a:t>Taiwanism</a:t>
                      </a:r>
                      <a:r>
                        <a:rPr lang="zh-TW" altLang="en-US" sz="1300" b="0" i="0" kern="1200" dirty="0" smtClean="0">
                          <a:solidFill>
                            <a:schemeClr val="dk1"/>
                          </a:solidFill>
                          <a:latin typeface="標楷體" pitchFamily="65" charset="-120"/>
                          <a:ea typeface="標楷體" pitchFamily="65" charset="-120"/>
                          <a:cs typeface="+mn-cs"/>
                        </a:rPr>
                        <a:t>設計工作營</a:t>
                      </a:r>
                    </a:p>
                  </a:txBody>
                  <a:tcPr/>
                </a:tc>
              </a:tr>
              <a:tr h="232265">
                <a:tc vMerge="1">
                  <a:txBody>
                    <a:bodyPr/>
                    <a:lstStyle/>
                    <a:p>
                      <a:endParaRPr lang="zh-TW" altLang="en-US" sz="1400" dirty="0">
                        <a:latin typeface="華康標楷體" pitchFamily="65" charset="-120"/>
                        <a:ea typeface="華康標楷體" pitchFamily="65" charset="-120"/>
                      </a:endParaRPr>
                    </a:p>
                  </a:txBody>
                  <a:tcPr/>
                </a:tc>
                <a:tc>
                  <a:txBody>
                    <a:bodyPr/>
                    <a:lstStyle/>
                    <a:p>
                      <a:pPr marL="0" indent="-152400" algn="l" defTabSz="914400" rtl="0" eaLnBrk="1" latinLnBrk="0" hangingPunct="1">
                        <a:lnSpc>
                          <a:spcPts val="1300"/>
                        </a:lnSpc>
                        <a:spcAft>
                          <a:spcPts val="0"/>
                        </a:spcAft>
                      </a:pPr>
                      <a:r>
                        <a:rPr lang="zh-TW" altLang="zh-TW" sz="1300" kern="100" dirty="0" smtClean="0">
                          <a:solidFill>
                            <a:schemeClr val="dk1"/>
                          </a:solidFill>
                          <a:latin typeface="標楷體" pitchFamily="65" charset="-120"/>
                          <a:ea typeface="標楷體" pitchFamily="65" charset="-120"/>
                          <a:cs typeface="+mn-cs"/>
                        </a:rPr>
                        <a:t>互動所</a:t>
                      </a:r>
                      <a:r>
                        <a:rPr lang="zh-TW" altLang="en-US" sz="1300" kern="100" dirty="0" smtClean="0">
                          <a:solidFill>
                            <a:schemeClr val="dk1"/>
                          </a:solidFill>
                          <a:latin typeface="標楷體" pitchFamily="65" charset="-120"/>
                          <a:ea typeface="標楷體" pitchFamily="65" charset="-120"/>
                          <a:cs typeface="+mn-cs"/>
                        </a:rPr>
                        <a:t>與</a:t>
                      </a:r>
                      <a:r>
                        <a:rPr lang="zh-TW" altLang="zh-TW" sz="1300" kern="100" dirty="0" smtClean="0">
                          <a:solidFill>
                            <a:schemeClr val="dk1"/>
                          </a:solidFill>
                          <a:latin typeface="標楷體" pitchFamily="65" charset="-120"/>
                          <a:ea typeface="標楷體" pitchFamily="65" charset="-120"/>
                          <a:cs typeface="+mn-cs"/>
                        </a:rPr>
                        <a:t>加拿大</a:t>
                      </a:r>
                      <a:r>
                        <a:rPr lang="en-US" altLang="zh-TW" sz="1300" kern="100" dirty="0" smtClean="0">
                          <a:solidFill>
                            <a:schemeClr val="dk1"/>
                          </a:solidFill>
                          <a:latin typeface="標楷體" pitchFamily="65" charset="-120"/>
                          <a:ea typeface="標楷體" pitchFamily="65" charset="-120"/>
                          <a:cs typeface="+mn-cs"/>
                        </a:rPr>
                        <a:t>Simon Frazer</a:t>
                      </a:r>
                      <a:r>
                        <a:rPr lang="zh-TW" altLang="zh-TW" sz="1300" kern="100" dirty="0" smtClean="0">
                          <a:solidFill>
                            <a:schemeClr val="dk1"/>
                          </a:solidFill>
                          <a:latin typeface="標楷體" pitchFamily="65" charset="-120"/>
                          <a:ea typeface="標楷體" pitchFamily="65" charset="-120"/>
                          <a:cs typeface="+mn-cs"/>
                        </a:rPr>
                        <a:t>大學舉辦互動設計工作營</a:t>
                      </a:r>
                    </a:p>
                  </a:txBody>
                  <a:tcPr/>
                </a:tc>
              </a:tr>
            </a:tbl>
          </a:graphicData>
        </a:graphic>
      </p:graphicFrame>
      <p:pic>
        <p:nvPicPr>
          <p:cNvPr id="12" name="Picture 3" descr="DSC05377"/>
          <p:cNvPicPr>
            <a:picLocks noGrp="1" noChangeAspect="1" noChangeArrowheads="1"/>
          </p:cNvPicPr>
          <p:nvPr>
            <p:ph idx="1"/>
          </p:nvPr>
        </p:nvPicPr>
        <p:blipFill>
          <a:blip r:embed="rId3" cstate="email"/>
          <a:srcRect/>
          <a:stretch>
            <a:fillRect/>
          </a:stretch>
        </p:blipFill>
        <p:spPr>
          <a:xfrm>
            <a:off x="5580112" y="4005064"/>
            <a:ext cx="3211152" cy="2284505"/>
          </a:xfrm>
          <a:prstGeom prst="roundRect">
            <a:avLst>
              <a:gd name="adj" fmla="val 188"/>
            </a:avLst>
          </a:prstGeom>
          <a:solidFill>
            <a:srgbClr val="FFFFFF">
              <a:shade val="85000"/>
            </a:srgbClr>
          </a:solidFill>
          <a:ln>
            <a:noFill/>
          </a:ln>
          <a:effectLst>
            <a:reflection blurRad="12700" stA="38000" endPos="28000" dist="5000" dir="5400000" sy="-100000" algn="bl" rotWithShape="0"/>
          </a:effectLst>
        </p:spPr>
      </p:pic>
      <p:pic>
        <p:nvPicPr>
          <p:cNvPr id="13" name="Picture 24" descr="DSC05351"/>
          <p:cNvPicPr>
            <a:picLocks noChangeAspect="1" noChangeArrowheads="1"/>
          </p:cNvPicPr>
          <p:nvPr/>
        </p:nvPicPr>
        <p:blipFill>
          <a:blip r:embed="rId4" cstate="email"/>
          <a:srcRect/>
          <a:stretch>
            <a:fillRect/>
          </a:stretch>
        </p:blipFill>
        <p:spPr bwMode="auto">
          <a:xfrm>
            <a:off x="5580112" y="1340768"/>
            <a:ext cx="3205485" cy="2552275"/>
          </a:xfrm>
          <a:prstGeom prst="roundRect">
            <a:avLst>
              <a:gd name="adj" fmla="val 531"/>
            </a:avLst>
          </a:prstGeom>
          <a:solidFill>
            <a:srgbClr val="FFFFFF">
              <a:shade val="85000"/>
            </a:srgbClr>
          </a:solidFill>
          <a:ln>
            <a:noFill/>
          </a:ln>
          <a:effectLst>
            <a:reflection blurRad="12700" stA="38000" endPos="28000" dist="5000" dir="5400000" sy="-100000" algn="bl" rotWithShape="0"/>
          </a:effectLst>
        </p:spPr>
      </p:pic>
      <p:sp>
        <p:nvSpPr>
          <p:cNvPr id="7" name="文字方塊 6"/>
          <p:cNvSpPr txBox="1"/>
          <p:nvPr/>
        </p:nvSpPr>
        <p:spPr>
          <a:xfrm>
            <a:off x="6804248" y="404664"/>
            <a:ext cx="1454244" cy="369332"/>
          </a:xfrm>
          <a:prstGeom prst="rect">
            <a:avLst/>
          </a:prstGeom>
          <a:noFill/>
        </p:spPr>
        <p:txBody>
          <a:bodyPr wrap="none" rtlCol="0">
            <a:spAutoFit/>
          </a:bodyPr>
          <a:lstStyle/>
          <a:p>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每年</a:t>
            </a:r>
            <a:r>
              <a:rPr lang="en-US" altLang="zh-TW" dirty="0" smtClean="0">
                <a:latin typeface="標楷體" pitchFamily="65" charset="-120"/>
                <a:ea typeface="標楷體" pitchFamily="65" charset="-120"/>
              </a:rPr>
              <a:t>3-6</a:t>
            </a:r>
            <a:r>
              <a:rPr lang="zh-TW" altLang="en-US" dirty="0" smtClean="0">
                <a:latin typeface="標楷體" pitchFamily="65" charset="-120"/>
                <a:ea typeface="標楷體" pitchFamily="65" charset="-120"/>
              </a:rPr>
              <a:t>場</a:t>
            </a:r>
            <a:r>
              <a:rPr lang="en-US" altLang="zh-TW"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接點 1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競賽獲獎</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85</a:t>
            </a:fld>
            <a:endParaRPr lang="zh-TW" altLang="en-US"/>
          </a:p>
        </p:txBody>
      </p:sp>
      <p:sp>
        <p:nvSpPr>
          <p:cNvPr id="4" name="文字方塊 12"/>
          <p:cNvSpPr txBox="1">
            <a:spLocks noChangeArrowheads="1"/>
          </p:cNvSpPr>
          <p:nvPr/>
        </p:nvSpPr>
        <p:spPr bwMode="auto">
          <a:xfrm>
            <a:off x="0" y="-2738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en-US" altLang="zh-TW" sz="4000" dirty="0" smtClean="0">
                <a:latin typeface="標楷體" pitchFamily="65" charset="-120"/>
                <a:ea typeface="標楷體" pitchFamily="65" charset="-120"/>
              </a:rPr>
              <a:t>ICID</a:t>
            </a:r>
            <a:r>
              <a:rPr lang="zh-TW" altLang="en-US" sz="4000" dirty="0" smtClean="0">
                <a:latin typeface="標楷體" pitchFamily="65" charset="-120"/>
                <a:ea typeface="標楷體" pitchFamily="65" charset="-120"/>
              </a:rPr>
              <a:t>國際研討會</a:t>
            </a:r>
          </a:p>
        </p:txBody>
      </p:sp>
      <p:pic>
        <p:nvPicPr>
          <p:cNvPr id="6" name="圖片 5" descr="C:\Users\HP\Dropbox\2013北科國際創新研討會\03 視覺組\海報\言講者海報.ai.jpg"/>
          <p:cNvPicPr>
            <a:picLocks noChangeAspect="1"/>
          </p:cNvPicPr>
          <p:nvPr/>
        </p:nvPicPr>
        <p:blipFill>
          <a:blip r:embed="rId3" cstate="email"/>
          <a:srcRect/>
          <a:stretch>
            <a:fillRect/>
          </a:stretch>
        </p:blipFill>
        <p:spPr bwMode="auto">
          <a:xfrm>
            <a:off x="0" y="1196752"/>
            <a:ext cx="3995936" cy="5657648"/>
          </a:xfrm>
          <a:prstGeom prst="rect">
            <a:avLst/>
          </a:prstGeom>
          <a:noFill/>
          <a:ln w="9525">
            <a:noFill/>
            <a:miter lim="800000"/>
            <a:headEnd/>
            <a:tailEnd/>
          </a:ln>
        </p:spPr>
      </p:pic>
      <p:pic>
        <p:nvPicPr>
          <p:cNvPr id="7" name="圖片 6" descr="C:\Users\HP\Dropbox\2013北科國際創新研討會\研討會照片\活動照片\ICID研討會發表(星期六)\Yeh\20130518-IMG_9503.jpg"/>
          <p:cNvPicPr>
            <a:picLocks noChangeAspect="1"/>
          </p:cNvPicPr>
          <p:nvPr/>
        </p:nvPicPr>
        <p:blipFill>
          <a:blip r:embed="rId4" cstate="email"/>
          <a:srcRect/>
          <a:stretch>
            <a:fillRect/>
          </a:stretch>
        </p:blipFill>
        <p:spPr bwMode="auto">
          <a:xfrm>
            <a:off x="4139952" y="1268760"/>
            <a:ext cx="2375978" cy="1584176"/>
          </a:xfrm>
          <a:prstGeom prst="rect">
            <a:avLst/>
          </a:prstGeom>
          <a:noFill/>
          <a:ln w="9525">
            <a:noFill/>
            <a:miter lim="800000"/>
            <a:headEnd/>
            <a:tailEnd/>
          </a:ln>
        </p:spPr>
      </p:pic>
      <p:pic>
        <p:nvPicPr>
          <p:cNvPr id="8" name="圖片 7" descr="C:\Users\HP\Dropbox\2013北科國際創新研討會\研討會照片\活動照片\ICID研討會發表(星期六)\SING\20130518-IMG_9698.jpg"/>
          <p:cNvPicPr>
            <a:picLocks noChangeAspect="1"/>
          </p:cNvPicPr>
          <p:nvPr/>
        </p:nvPicPr>
        <p:blipFill>
          <a:blip r:embed="rId5" cstate="email"/>
          <a:srcRect/>
          <a:stretch>
            <a:fillRect/>
          </a:stretch>
        </p:blipFill>
        <p:spPr bwMode="auto">
          <a:xfrm>
            <a:off x="4139952" y="2924944"/>
            <a:ext cx="2377265" cy="1584176"/>
          </a:xfrm>
          <a:prstGeom prst="rect">
            <a:avLst/>
          </a:prstGeom>
          <a:noFill/>
          <a:ln w="9525">
            <a:noFill/>
            <a:miter lim="800000"/>
            <a:headEnd/>
            <a:tailEnd/>
          </a:ln>
        </p:spPr>
      </p:pic>
      <p:pic>
        <p:nvPicPr>
          <p:cNvPr id="9" name="圖片 8" descr="C:\Users\HP\Dropbox\2013北科國際創新研討會\研討會照片\活動照片\ICID研討會發表(星期六)\Yeh\20130518-IMG_9567.jpg"/>
          <p:cNvPicPr>
            <a:picLocks noChangeAspect="1"/>
          </p:cNvPicPr>
          <p:nvPr/>
        </p:nvPicPr>
        <p:blipFill>
          <a:blip r:embed="rId6" cstate="email"/>
          <a:srcRect/>
          <a:stretch>
            <a:fillRect/>
          </a:stretch>
        </p:blipFill>
        <p:spPr bwMode="auto">
          <a:xfrm>
            <a:off x="4139952" y="4581128"/>
            <a:ext cx="2376336" cy="1583557"/>
          </a:xfrm>
          <a:prstGeom prst="rect">
            <a:avLst/>
          </a:prstGeom>
          <a:noFill/>
          <a:ln w="9525">
            <a:noFill/>
            <a:miter lim="800000"/>
            <a:headEnd/>
            <a:tailEnd/>
          </a:ln>
        </p:spPr>
      </p:pic>
      <p:pic>
        <p:nvPicPr>
          <p:cNvPr id="10" name="圖片 9" descr="C:\Users\HP\Dropbox\2013北科國際創新研討會\研討會照片\活動照片\ICID研討會發表(星期六)\SING\20130518-IMG_9802.jpg"/>
          <p:cNvPicPr>
            <a:picLocks noChangeAspect="1"/>
          </p:cNvPicPr>
          <p:nvPr/>
        </p:nvPicPr>
        <p:blipFill>
          <a:blip r:embed="rId7" cstate="email"/>
          <a:srcRect/>
          <a:stretch>
            <a:fillRect/>
          </a:stretch>
        </p:blipFill>
        <p:spPr bwMode="auto">
          <a:xfrm>
            <a:off x="6660232" y="1268760"/>
            <a:ext cx="2377265" cy="1584176"/>
          </a:xfrm>
          <a:prstGeom prst="rect">
            <a:avLst/>
          </a:prstGeom>
          <a:noFill/>
          <a:ln w="9525">
            <a:noFill/>
            <a:miter lim="800000"/>
            <a:headEnd/>
            <a:tailEnd/>
          </a:ln>
        </p:spPr>
      </p:pic>
      <p:pic>
        <p:nvPicPr>
          <p:cNvPr id="11" name="圖片 10" descr="C:\Users\HP\Dropbox\2013北科國際創新研討會\研討會照片\活動照片\ICID研討會發表(星期六)\SING\20130518-IMG_9812.jpg"/>
          <p:cNvPicPr>
            <a:picLocks noChangeAspect="1"/>
          </p:cNvPicPr>
          <p:nvPr/>
        </p:nvPicPr>
        <p:blipFill>
          <a:blip r:embed="rId8" cstate="email"/>
          <a:srcRect/>
          <a:stretch>
            <a:fillRect/>
          </a:stretch>
        </p:blipFill>
        <p:spPr bwMode="auto">
          <a:xfrm>
            <a:off x="6660232" y="2924944"/>
            <a:ext cx="2376264" cy="1583509"/>
          </a:xfrm>
          <a:prstGeom prst="rect">
            <a:avLst/>
          </a:prstGeom>
          <a:noFill/>
          <a:ln w="9525">
            <a:noFill/>
            <a:miter lim="800000"/>
            <a:headEnd/>
            <a:tailEnd/>
          </a:ln>
        </p:spPr>
      </p:pic>
      <p:pic>
        <p:nvPicPr>
          <p:cNvPr id="12" name="圖片 11" descr="C:\Users\HP\Dropbox\2013北科國際創新研討會\研討會照片\活動照片\ICID研討會發表(星期六)\Yeh\20130518-IMG_9581.jpg"/>
          <p:cNvPicPr>
            <a:picLocks noChangeAspect="1"/>
          </p:cNvPicPr>
          <p:nvPr/>
        </p:nvPicPr>
        <p:blipFill>
          <a:blip r:embed="rId9" cstate="email"/>
          <a:srcRect/>
          <a:stretch>
            <a:fillRect/>
          </a:stretch>
        </p:blipFill>
        <p:spPr bwMode="auto">
          <a:xfrm>
            <a:off x="6660232" y="4581128"/>
            <a:ext cx="2377265" cy="1584176"/>
          </a:xfrm>
          <a:prstGeom prst="rect">
            <a:avLst/>
          </a:prstGeom>
          <a:noFill/>
          <a:ln w="9525">
            <a:noFill/>
            <a:miter lim="800000"/>
            <a:headEnd/>
            <a:tailEnd/>
          </a:ln>
        </p:spPr>
      </p:pic>
      <p:sp>
        <p:nvSpPr>
          <p:cNvPr id="13" name="矩形 12"/>
          <p:cNvSpPr/>
          <p:nvPr/>
        </p:nvSpPr>
        <p:spPr>
          <a:xfrm>
            <a:off x="5580112" y="6237312"/>
            <a:ext cx="1620957" cy="338554"/>
          </a:xfrm>
          <a:prstGeom prst="rect">
            <a:avLst/>
          </a:prstGeom>
        </p:spPr>
        <p:txBody>
          <a:bodyPr wrap="none">
            <a:spAutoFit/>
          </a:bodyPr>
          <a:lstStyle/>
          <a:p>
            <a:r>
              <a:rPr lang="zh-TW" altLang="zh-TW" sz="1600" b="1" dirty="0" smtClean="0">
                <a:latin typeface="標楷體" pitchFamily="65" charset="-120"/>
                <a:ea typeface="標楷體" pitchFamily="65" charset="-120"/>
              </a:rPr>
              <a:t>研討會</a:t>
            </a:r>
            <a:r>
              <a:rPr lang="zh-TW" altLang="en-US" sz="1600" b="1" dirty="0" smtClean="0">
                <a:latin typeface="標楷體" pitchFamily="65" charset="-120"/>
                <a:ea typeface="標楷體" pitchFamily="65" charset="-120"/>
              </a:rPr>
              <a:t>論文</a:t>
            </a:r>
            <a:r>
              <a:rPr lang="zh-TW" altLang="zh-TW" sz="1600" b="1" dirty="0" smtClean="0">
                <a:latin typeface="標楷體" pitchFamily="65" charset="-120"/>
                <a:ea typeface="標楷體" pitchFamily="65" charset="-120"/>
              </a:rPr>
              <a:t>發表</a:t>
            </a:r>
            <a:endParaRPr lang="zh-TW" altLang="en-US" sz="1600" b="1"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接點 1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4" name="投影片編號版面配置區 3"/>
          <p:cNvSpPr>
            <a:spLocks noGrp="1"/>
          </p:cNvSpPr>
          <p:nvPr>
            <p:ph type="sldNum" sz="quarter" idx="11"/>
          </p:nvPr>
        </p:nvSpPr>
        <p:spPr/>
        <p:txBody>
          <a:bodyPr/>
          <a:lstStyle/>
          <a:p>
            <a:pPr>
              <a:defRPr/>
            </a:pPr>
            <a:fld id="{D02F24DD-2813-42E1-A04B-D42CDFB3C870}" type="slidenum">
              <a:rPr lang="zh-TW" altLang="en-US" smtClean="0"/>
              <a:pPr>
                <a:defRPr/>
              </a:pPr>
              <a:t>86</a:t>
            </a:fld>
            <a:endParaRPr lang="zh-TW" altLang="en-US"/>
          </a:p>
        </p:txBody>
      </p:sp>
      <p:pic>
        <p:nvPicPr>
          <p:cNvPr id="6" name="圖片 5" descr="C:\Users\HP\Dropbox\2013北科國際創新研討會\01 執行組\宣傳資料\644719_10152751016700397_1955802422_n.jpg"/>
          <p:cNvPicPr>
            <a:picLocks noChangeAspect="1"/>
          </p:cNvPicPr>
          <p:nvPr/>
        </p:nvPicPr>
        <p:blipFill>
          <a:blip r:embed="rId3" cstate="email"/>
          <a:srcRect/>
          <a:stretch>
            <a:fillRect/>
          </a:stretch>
        </p:blipFill>
        <p:spPr bwMode="auto">
          <a:xfrm>
            <a:off x="0" y="1196752"/>
            <a:ext cx="4010051" cy="5661248"/>
          </a:xfrm>
          <a:prstGeom prst="rect">
            <a:avLst/>
          </a:prstGeom>
          <a:noFill/>
          <a:ln w="9525">
            <a:noFill/>
            <a:miter lim="800000"/>
            <a:headEnd/>
            <a:tailEnd/>
          </a:ln>
        </p:spPr>
      </p:pic>
      <p:pic>
        <p:nvPicPr>
          <p:cNvPr id="7" name="圖片 6" descr="C:\Users\HP\Dropbox\2013北科國際創新研討會\研討會照片\0520 企業參訪\IMG_8419.JPG"/>
          <p:cNvPicPr>
            <a:picLocks noChangeAspect="1"/>
          </p:cNvPicPr>
          <p:nvPr/>
        </p:nvPicPr>
        <p:blipFill>
          <a:blip r:embed="rId4" cstate="email"/>
          <a:srcRect/>
          <a:stretch>
            <a:fillRect/>
          </a:stretch>
        </p:blipFill>
        <p:spPr bwMode="auto">
          <a:xfrm>
            <a:off x="4211960" y="1196752"/>
            <a:ext cx="1945034" cy="1296143"/>
          </a:xfrm>
          <a:prstGeom prst="rect">
            <a:avLst/>
          </a:prstGeom>
          <a:noFill/>
          <a:ln w="9525">
            <a:noFill/>
            <a:miter lim="800000"/>
            <a:headEnd/>
            <a:tailEnd/>
          </a:ln>
        </p:spPr>
      </p:pic>
      <p:pic>
        <p:nvPicPr>
          <p:cNvPr id="8" name="圖片 7" descr="C:\Users\HP\Dropbox\2013北科國際創新研討會\研討會照片\0520 企業參訪\IMG_8412.JPG"/>
          <p:cNvPicPr>
            <a:picLocks noChangeAspect="1"/>
          </p:cNvPicPr>
          <p:nvPr/>
        </p:nvPicPr>
        <p:blipFill>
          <a:blip r:embed="rId5" cstate="email"/>
          <a:srcRect/>
          <a:stretch>
            <a:fillRect/>
          </a:stretch>
        </p:blipFill>
        <p:spPr bwMode="auto">
          <a:xfrm>
            <a:off x="4211960" y="2520000"/>
            <a:ext cx="1944216" cy="1295603"/>
          </a:xfrm>
          <a:prstGeom prst="rect">
            <a:avLst/>
          </a:prstGeom>
          <a:noFill/>
          <a:ln w="9525">
            <a:noFill/>
            <a:miter lim="800000"/>
            <a:headEnd/>
            <a:tailEnd/>
          </a:ln>
        </p:spPr>
      </p:pic>
      <p:pic>
        <p:nvPicPr>
          <p:cNvPr id="9" name="圖片 8" descr="C:\Users\HP\Dropbox\2013北科國際創新研討會\研討會照片\0520 企業參訪\IMG_8440.JPG"/>
          <p:cNvPicPr>
            <a:picLocks noChangeAspect="1"/>
          </p:cNvPicPr>
          <p:nvPr/>
        </p:nvPicPr>
        <p:blipFill>
          <a:blip r:embed="rId6" cstate="email"/>
          <a:srcRect/>
          <a:stretch>
            <a:fillRect/>
          </a:stretch>
        </p:blipFill>
        <p:spPr bwMode="auto">
          <a:xfrm>
            <a:off x="4211960" y="3852000"/>
            <a:ext cx="1945036" cy="1296144"/>
          </a:xfrm>
          <a:prstGeom prst="rect">
            <a:avLst/>
          </a:prstGeom>
          <a:noFill/>
          <a:ln w="9525">
            <a:noFill/>
            <a:miter lim="800000"/>
            <a:headEnd/>
            <a:tailEnd/>
          </a:ln>
        </p:spPr>
      </p:pic>
      <p:pic>
        <p:nvPicPr>
          <p:cNvPr id="10" name="圖片 9" descr="C:\Users\HP\Dropbox\2013北科國際創新研討會\研討會照片\0520 企業參訪\IMG_8537.JPG"/>
          <p:cNvPicPr>
            <a:picLocks noChangeAspect="1"/>
          </p:cNvPicPr>
          <p:nvPr/>
        </p:nvPicPr>
        <p:blipFill>
          <a:blip r:embed="rId7" cstate="email"/>
          <a:srcRect/>
          <a:stretch>
            <a:fillRect/>
          </a:stretch>
        </p:blipFill>
        <p:spPr bwMode="auto">
          <a:xfrm>
            <a:off x="4211960" y="5184000"/>
            <a:ext cx="1945027" cy="1296144"/>
          </a:xfrm>
          <a:prstGeom prst="rect">
            <a:avLst/>
          </a:prstGeom>
          <a:noFill/>
          <a:ln w="9525">
            <a:noFill/>
            <a:miter lim="800000"/>
            <a:headEnd/>
            <a:tailEnd/>
          </a:ln>
        </p:spPr>
      </p:pic>
      <p:pic>
        <p:nvPicPr>
          <p:cNvPr id="11" name="圖片 10" descr="C:\Users\HP\Dropbox\2013北科國際創新研討會\研討會照片\0520 企業參訪\IMG_8562.JPG"/>
          <p:cNvPicPr>
            <a:picLocks noChangeAspect="1"/>
          </p:cNvPicPr>
          <p:nvPr/>
        </p:nvPicPr>
        <p:blipFill>
          <a:blip r:embed="rId8" cstate="email"/>
          <a:srcRect/>
          <a:stretch>
            <a:fillRect/>
          </a:stretch>
        </p:blipFill>
        <p:spPr bwMode="auto">
          <a:xfrm>
            <a:off x="6732240" y="1196752"/>
            <a:ext cx="1944819" cy="1296000"/>
          </a:xfrm>
          <a:prstGeom prst="rect">
            <a:avLst/>
          </a:prstGeom>
          <a:noFill/>
          <a:ln w="9525">
            <a:noFill/>
            <a:miter lim="800000"/>
            <a:headEnd/>
            <a:tailEnd/>
          </a:ln>
        </p:spPr>
      </p:pic>
      <p:pic>
        <p:nvPicPr>
          <p:cNvPr id="12" name="圖片 11" descr="C:\Users\HP\Dropbox\2013北科國際創新研討會\研討會照片\0520 企業參訪\IMG_8667.JPG"/>
          <p:cNvPicPr>
            <a:picLocks noChangeAspect="1"/>
          </p:cNvPicPr>
          <p:nvPr/>
        </p:nvPicPr>
        <p:blipFill>
          <a:blip r:embed="rId9" cstate="email"/>
          <a:srcRect/>
          <a:stretch>
            <a:fillRect/>
          </a:stretch>
        </p:blipFill>
        <p:spPr bwMode="auto">
          <a:xfrm>
            <a:off x="6732240" y="2520000"/>
            <a:ext cx="1944216" cy="1295598"/>
          </a:xfrm>
          <a:prstGeom prst="rect">
            <a:avLst/>
          </a:prstGeom>
          <a:noFill/>
          <a:ln w="9525">
            <a:noFill/>
            <a:miter lim="800000"/>
            <a:headEnd/>
            <a:tailEnd/>
          </a:ln>
        </p:spPr>
      </p:pic>
      <p:pic>
        <p:nvPicPr>
          <p:cNvPr id="13" name="圖片 12" descr="C:\Users\HP\Dropbox\2013北科國際創新研討會\研討會照片\0520 企業參訪\IMG_8714.JPG"/>
          <p:cNvPicPr>
            <a:picLocks noChangeAspect="1"/>
          </p:cNvPicPr>
          <p:nvPr/>
        </p:nvPicPr>
        <p:blipFill>
          <a:blip r:embed="rId10" cstate="email"/>
          <a:srcRect/>
          <a:stretch>
            <a:fillRect/>
          </a:stretch>
        </p:blipFill>
        <p:spPr bwMode="auto">
          <a:xfrm>
            <a:off x="6732240" y="3852000"/>
            <a:ext cx="1945035" cy="1296144"/>
          </a:xfrm>
          <a:prstGeom prst="rect">
            <a:avLst/>
          </a:prstGeom>
          <a:noFill/>
          <a:ln w="9525">
            <a:noFill/>
            <a:miter lim="800000"/>
            <a:headEnd/>
            <a:tailEnd/>
          </a:ln>
        </p:spPr>
      </p:pic>
      <p:pic>
        <p:nvPicPr>
          <p:cNvPr id="14" name="圖片 13" descr="C:\Users\HP\Dropbox\2013北科國際創新研討會\研討會照片\0520 企業參訪\IMG_8716.JPG"/>
          <p:cNvPicPr>
            <a:picLocks noChangeAspect="1"/>
          </p:cNvPicPr>
          <p:nvPr/>
        </p:nvPicPr>
        <p:blipFill>
          <a:blip r:embed="rId11" cstate="email"/>
          <a:srcRect/>
          <a:stretch>
            <a:fillRect/>
          </a:stretch>
        </p:blipFill>
        <p:spPr bwMode="auto">
          <a:xfrm>
            <a:off x="6732240" y="5184000"/>
            <a:ext cx="1944216" cy="1295598"/>
          </a:xfrm>
          <a:prstGeom prst="rect">
            <a:avLst/>
          </a:prstGeom>
          <a:noFill/>
          <a:ln w="9525">
            <a:noFill/>
            <a:miter lim="800000"/>
            <a:headEnd/>
            <a:tailEnd/>
          </a:ln>
        </p:spPr>
      </p:pic>
      <p:sp>
        <p:nvSpPr>
          <p:cNvPr id="15" name="矩形 14"/>
          <p:cNvSpPr/>
          <p:nvPr/>
        </p:nvSpPr>
        <p:spPr>
          <a:xfrm>
            <a:off x="4211960" y="6480000"/>
            <a:ext cx="2090637" cy="307777"/>
          </a:xfrm>
          <a:prstGeom prst="rect">
            <a:avLst/>
          </a:prstGeom>
        </p:spPr>
        <p:txBody>
          <a:bodyPr wrap="none">
            <a:spAutoFit/>
          </a:bodyPr>
          <a:lstStyle/>
          <a:p>
            <a:r>
              <a:rPr lang="en-US" altLang="zh-TW" sz="1400" b="1" dirty="0" smtClean="0">
                <a:latin typeface="Times New Roman" pitchFamily="18" charset="0"/>
                <a:ea typeface="標楷體" pitchFamily="65" charset="-120"/>
                <a:cs typeface="Times New Roman" pitchFamily="18" charset="0"/>
              </a:rPr>
              <a:t>CRE8</a:t>
            </a:r>
            <a:r>
              <a:rPr lang="zh-TW" altLang="zh-TW" sz="1400" b="1" dirty="0" smtClean="0">
                <a:latin typeface="Times New Roman" pitchFamily="18" charset="0"/>
                <a:ea typeface="標楷體" pitchFamily="65" charset="-120"/>
                <a:cs typeface="Times New Roman" pitchFamily="18" charset="0"/>
              </a:rPr>
              <a:t>設計公司企業參訪</a:t>
            </a:r>
            <a:endParaRPr lang="zh-TW" altLang="en-US" sz="1400" b="1" dirty="0">
              <a:latin typeface="Times New Roman" pitchFamily="18" charset="0"/>
              <a:ea typeface="標楷體" pitchFamily="65" charset="-120"/>
              <a:cs typeface="Times New Roman" pitchFamily="18" charset="0"/>
            </a:endParaRPr>
          </a:p>
        </p:txBody>
      </p:sp>
      <p:sp>
        <p:nvSpPr>
          <p:cNvPr id="16" name="矩形 15"/>
          <p:cNvSpPr/>
          <p:nvPr/>
        </p:nvSpPr>
        <p:spPr>
          <a:xfrm>
            <a:off x="6732240" y="6480000"/>
            <a:ext cx="1980029" cy="307777"/>
          </a:xfrm>
          <a:prstGeom prst="rect">
            <a:avLst/>
          </a:prstGeom>
        </p:spPr>
        <p:txBody>
          <a:bodyPr wrap="none">
            <a:spAutoFit/>
          </a:bodyPr>
          <a:lstStyle/>
          <a:p>
            <a:r>
              <a:rPr lang="zh-TW" altLang="zh-TW" sz="1400" b="1" dirty="0" smtClean="0">
                <a:latin typeface="標楷體" pitchFamily="65" charset="-120"/>
                <a:ea typeface="標楷體" pitchFamily="65" charset="-120"/>
              </a:rPr>
              <a:t>奇想設計公司企業參訪</a:t>
            </a:r>
            <a:endParaRPr lang="zh-TW" altLang="en-US" sz="1400" b="1" dirty="0">
              <a:latin typeface="標楷體" pitchFamily="65" charset="-120"/>
              <a:ea typeface="標楷體" pitchFamily="65" charset="-120"/>
            </a:endParaRPr>
          </a:p>
        </p:txBody>
      </p:sp>
      <p:sp>
        <p:nvSpPr>
          <p:cNvPr id="17" name="文字方塊 12"/>
          <p:cNvSpPr txBox="1">
            <a:spLocks noChangeArrowheads="1"/>
          </p:cNvSpPr>
          <p:nvPr/>
        </p:nvSpPr>
        <p:spPr bwMode="auto">
          <a:xfrm>
            <a:off x="0" y="-27384"/>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en-US" altLang="zh-TW" sz="4000" dirty="0" smtClean="0">
                <a:latin typeface="標楷體" pitchFamily="65" charset="-120"/>
                <a:ea typeface="標楷體" pitchFamily="65" charset="-120"/>
              </a:rPr>
              <a:t>ICID</a:t>
            </a:r>
            <a:r>
              <a:rPr lang="zh-TW" altLang="en-US" sz="4000" dirty="0" smtClean="0">
                <a:latin typeface="標楷體" pitchFamily="65" charset="-120"/>
                <a:ea typeface="標楷體" pitchFamily="65" charset="-120"/>
              </a:rPr>
              <a:t>國際研討會</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87</a:t>
            </a:fld>
            <a:endParaRPr lang="en-US" altLang="zh-TW" smtClean="0"/>
          </a:p>
        </p:txBody>
      </p:sp>
      <p:sp>
        <p:nvSpPr>
          <p:cNvPr id="5" name="文字方塊 12"/>
          <p:cNvSpPr txBox="1">
            <a:spLocks noChangeArrowheads="1"/>
          </p:cNvSpPr>
          <p:nvPr/>
        </p:nvSpPr>
        <p:spPr bwMode="auto">
          <a:xfrm>
            <a:off x="19817" y="20379"/>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哈佛</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墨爾本 </a:t>
            </a:r>
            <a:r>
              <a:rPr lang="zh-TW" altLang="en-US" sz="4000" b="1" dirty="0" smtClean="0">
                <a:solidFill>
                  <a:schemeClr val="dk1"/>
                </a:solidFill>
                <a:latin typeface="標楷體" pitchFamily="65" charset="-120"/>
                <a:ea typeface="標楷體" pitchFamily="65" charset="-120"/>
              </a:rPr>
              <a:t>「</a:t>
            </a:r>
            <a:r>
              <a:rPr lang="en-US" altLang="zh-TW" sz="4000" dirty="0" err="1" smtClean="0">
                <a:latin typeface="標楷體" pitchFamily="65" charset="-120"/>
                <a:ea typeface="標楷體" pitchFamily="65" charset="-120"/>
              </a:rPr>
              <a:t>Taiwanism</a:t>
            </a:r>
            <a:r>
              <a:rPr lang="zh-TW" altLang="en-US" sz="4000" dirty="0" smtClean="0">
                <a:latin typeface="標楷體" pitchFamily="65" charset="-120"/>
                <a:ea typeface="標楷體" pitchFamily="65" charset="-120"/>
              </a:rPr>
              <a:t> </a:t>
            </a:r>
            <a:r>
              <a:rPr lang="zh-TW" altLang="en-US" sz="4000" b="1" dirty="0" smtClean="0">
                <a:solidFill>
                  <a:schemeClr val="dk1"/>
                </a:solidFill>
                <a:latin typeface="標楷體" pitchFamily="65" charset="-120"/>
                <a:ea typeface="標楷體" pitchFamily="65" charset="-120"/>
              </a:rPr>
              <a:t>」</a:t>
            </a:r>
            <a:r>
              <a:rPr lang="zh-TW" altLang="en-US" sz="3600" dirty="0" smtClean="0">
                <a:latin typeface="標楷體" pitchFamily="65" charset="-120"/>
                <a:ea typeface="標楷體" pitchFamily="65" charset="-120"/>
              </a:rPr>
              <a:t>設計工作營</a:t>
            </a:r>
          </a:p>
        </p:txBody>
      </p:sp>
      <p:sp>
        <p:nvSpPr>
          <p:cNvPr id="8" name="文字方塊 7"/>
          <p:cNvSpPr txBox="1"/>
          <p:nvPr/>
        </p:nvSpPr>
        <p:spPr>
          <a:xfrm>
            <a:off x="4018002" y="2348880"/>
            <a:ext cx="1338828" cy="369332"/>
          </a:xfrm>
          <a:prstGeom prst="rect">
            <a:avLst/>
          </a:prstGeom>
          <a:noFill/>
        </p:spPr>
        <p:txBody>
          <a:bodyPr wrap="none" rtlCol="0">
            <a:spAutoFit/>
          </a:bodyPr>
          <a:lstStyle/>
          <a:p>
            <a:r>
              <a:rPr lang="zh-TW" altLang="en-US" dirty="0" smtClean="0"/>
              <a:t>照片與說明</a:t>
            </a:r>
            <a:endParaRPr lang="zh-TW" altLang="en-US" dirty="0"/>
          </a:p>
        </p:txBody>
      </p:sp>
      <p:pic>
        <p:nvPicPr>
          <p:cNvPr id="2" name="圖片 1"/>
          <p:cNvPicPr>
            <a:picLocks noChangeAspect="1"/>
          </p:cNvPicPr>
          <p:nvPr/>
        </p:nvPicPr>
        <p:blipFill>
          <a:blip r:embed="rId3" cstate="email">
            <a:extLst>
              <a:ext uri="{28A0092B-C50C-407E-A947-70E740481C1C}">
                <a14:useLocalDpi xmlns="" xmlns:a14="http://schemas.microsoft.com/office/drawing/2010/main" val="0"/>
              </a:ext>
            </a:extLst>
          </a:blip>
          <a:srcRect/>
          <a:stretch>
            <a:fillRect/>
          </a:stretch>
        </p:blipFill>
        <p:spPr>
          <a:xfrm>
            <a:off x="107504" y="1268760"/>
            <a:ext cx="2865278" cy="3384376"/>
          </a:xfrm>
          <a:prstGeom prst="rect">
            <a:avLst/>
          </a:prstGeom>
        </p:spPr>
      </p:pic>
      <p:pic>
        <p:nvPicPr>
          <p:cNvPr id="3" name="圖片 2"/>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3023192" y="2996952"/>
            <a:ext cx="2448272" cy="1632182"/>
          </a:xfrm>
          <a:prstGeom prst="rect">
            <a:avLst/>
          </a:prstGeom>
        </p:spPr>
      </p:pic>
      <p:pic>
        <p:nvPicPr>
          <p:cNvPr id="4" name="圖片 3"/>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3059832" y="1292762"/>
            <a:ext cx="2448272" cy="1632182"/>
          </a:xfrm>
          <a:prstGeom prst="rect">
            <a:avLst/>
          </a:prstGeom>
        </p:spPr>
      </p:pic>
      <p:pic>
        <p:nvPicPr>
          <p:cNvPr id="6" name="圖片 5"/>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6400845" y="1257557"/>
            <a:ext cx="2604200" cy="3683611"/>
          </a:xfrm>
          <a:prstGeom prst="rect">
            <a:avLst/>
          </a:prstGeom>
        </p:spPr>
      </p:pic>
      <p:pic>
        <p:nvPicPr>
          <p:cNvPr id="9" name="圖片 8"/>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5652120" y="2617217"/>
            <a:ext cx="1104700" cy="1963911"/>
          </a:xfrm>
          <a:prstGeom prst="rect">
            <a:avLst/>
          </a:prstGeom>
        </p:spPr>
      </p:pic>
      <p:sp>
        <p:nvSpPr>
          <p:cNvPr id="10" name="矩形 9"/>
          <p:cNvSpPr/>
          <p:nvPr/>
        </p:nvSpPr>
        <p:spPr>
          <a:xfrm>
            <a:off x="35496" y="4797152"/>
            <a:ext cx="3672408" cy="338554"/>
          </a:xfrm>
          <a:prstGeom prst="rect">
            <a:avLst/>
          </a:prstGeom>
        </p:spPr>
        <p:txBody>
          <a:bodyPr wrap="square">
            <a:spAutoFit/>
          </a:bodyPr>
          <a:lstStyle/>
          <a:p>
            <a:r>
              <a:rPr lang="zh-TW" altLang="en-US" sz="1600" dirty="0">
                <a:solidFill>
                  <a:schemeClr val="dk1"/>
                </a:solidFill>
                <a:latin typeface="標楷體" pitchFamily="65" charset="-120"/>
                <a:ea typeface="標楷體" pitchFamily="65" charset="-120"/>
              </a:rPr>
              <a:t>北科</a:t>
            </a:r>
            <a:r>
              <a:rPr lang="zh-TW" altLang="en-US" sz="1600" dirty="0" smtClean="0">
                <a:solidFill>
                  <a:schemeClr val="dk1"/>
                </a:solidFill>
                <a:latin typeface="標楷體" pitchFamily="65" charset="-120"/>
                <a:ea typeface="標楷體" pitchFamily="65" charset="-120"/>
              </a:rPr>
              <a:t>哈佛</a:t>
            </a:r>
            <a:r>
              <a:rPr lang="zh-TW" altLang="en-US" sz="1600" b="1" dirty="0" smtClean="0">
                <a:solidFill>
                  <a:schemeClr val="dk1"/>
                </a:solidFill>
                <a:latin typeface="標楷體" pitchFamily="65" charset="-120"/>
                <a:ea typeface="標楷體" pitchFamily="65" charset="-120"/>
              </a:rPr>
              <a:t>「</a:t>
            </a:r>
            <a:r>
              <a:rPr lang="zh-TW" altLang="en-US" sz="1600" dirty="0" smtClean="0">
                <a:solidFill>
                  <a:schemeClr val="dk1"/>
                </a:solidFill>
                <a:latin typeface="標楷體" pitchFamily="65" charset="-120"/>
                <a:ea typeface="標楷體" pitchFamily="65" charset="-120"/>
              </a:rPr>
              <a:t> </a:t>
            </a:r>
            <a:r>
              <a:rPr lang="en-US" altLang="zh-TW" sz="1600" b="1" dirty="0" err="1" smtClean="0">
                <a:solidFill>
                  <a:schemeClr val="dk1"/>
                </a:solidFill>
                <a:latin typeface="標楷體" pitchFamily="65" charset="-120"/>
                <a:ea typeface="標楷體" pitchFamily="65" charset="-120"/>
              </a:rPr>
              <a:t>Taiwanism</a:t>
            </a:r>
            <a:r>
              <a:rPr lang="zh-TW" altLang="en-US" sz="1600" b="1" dirty="0" smtClean="0">
                <a:solidFill>
                  <a:schemeClr val="dk1"/>
                </a:solidFill>
                <a:latin typeface="標楷體" pitchFamily="65" charset="-120"/>
                <a:ea typeface="標楷體" pitchFamily="65" charset="-120"/>
              </a:rPr>
              <a:t>」</a:t>
            </a:r>
            <a:r>
              <a:rPr lang="zh-TW" altLang="en-US" sz="1600" dirty="0" smtClean="0">
                <a:solidFill>
                  <a:schemeClr val="dk1"/>
                </a:solidFill>
                <a:latin typeface="標楷體" pitchFamily="65" charset="-120"/>
                <a:ea typeface="標楷體" pitchFamily="65" charset="-120"/>
              </a:rPr>
              <a:t>設計</a:t>
            </a:r>
            <a:r>
              <a:rPr lang="zh-TW" altLang="en-US" sz="1600" dirty="0">
                <a:solidFill>
                  <a:schemeClr val="dk1"/>
                </a:solidFill>
                <a:latin typeface="標楷體" pitchFamily="65" charset="-120"/>
                <a:ea typeface="標楷體" pitchFamily="65" charset="-120"/>
              </a:rPr>
              <a:t>工作營</a:t>
            </a:r>
            <a:endParaRPr lang="zh-TW" altLang="en-US" sz="1600" dirty="0"/>
          </a:p>
        </p:txBody>
      </p:sp>
      <p:sp>
        <p:nvSpPr>
          <p:cNvPr id="12" name="矩形 11"/>
          <p:cNvSpPr/>
          <p:nvPr/>
        </p:nvSpPr>
        <p:spPr>
          <a:xfrm>
            <a:off x="6228184" y="5013176"/>
            <a:ext cx="3024336" cy="323165"/>
          </a:xfrm>
          <a:prstGeom prst="rect">
            <a:avLst/>
          </a:prstGeom>
        </p:spPr>
        <p:txBody>
          <a:bodyPr wrap="square">
            <a:spAutoFit/>
          </a:bodyPr>
          <a:lstStyle/>
          <a:p>
            <a:r>
              <a:rPr lang="zh-TW" altLang="en-US" sz="1500" dirty="0" smtClean="0">
                <a:solidFill>
                  <a:schemeClr val="dk1"/>
                </a:solidFill>
                <a:latin typeface="標楷體" pitchFamily="65" charset="-120"/>
                <a:ea typeface="標楷體" pitchFamily="65" charset="-120"/>
              </a:rPr>
              <a:t>墨爾本</a:t>
            </a:r>
            <a:r>
              <a:rPr lang="zh-TW" altLang="en-US" sz="1400" b="1" dirty="0" smtClean="0">
                <a:solidFill>
                  <a:schemeClr val="dk1"/>
                </a:solidFill>
                <a:latin typeface="標楷體" pitchFamily="65" charset="-120"/>
                <a:ea typeface="標楷體" pitchFamily="65" charset="-120"/>
              </a:rPr>
              <a:t>「</a:t>
            </a:r>
            <a:r>
              <a:rPr lang="en-US" altLang="zh-TW" sz="1500" b="1" dirty="0" err="1" smtClean="0">
                <a:solidFill>
                  <a:schemeClr val="dk1"/>
                </a:solidFill>
                <a:latin typeface="標楷體" pitchFamily="65" charset="-120"/>
                <a:ea typeface="標楷體" pitchFamily="65" charset="-120"/>
              </a:rPr>
              <a:t>Taiwanism</a:t>
            </a:r>
            <a:r>
              <a:rPr lang="zh-TW" altLang="en-US" sz="1400" b="1" dirty="0" smtClean="0">
                <a:solidFill>
                  <a:schemeClr val="dk1"/>
                </a:solidFill>
                <a:latin typeface="標楷體" pitchFamily="65" charset="-120"/>
                <a:ea typeface="標楷體" pitchFamily="65" charset="-120"/>
              </a:rPr>
              <a:t>」</a:t>
            </a:r>
            <a:r>
              <a:rPr lang="zh-TW" altLang="en-US" sz="1500" dirty="0" smtClean="0">
                <a:solidFill>
                  <a:schemeClr val="dk1"/>
                </a:solidFill>
                <a:latin typeface="標楷體" pitchFamily="65" charset="-120"/>
                <a:ea typeface="標楷體" pitchFamily="65" charset="-120"/>
              </a:rPr>
              <a:t>設計</a:t>
            </a:r>
            <a:r>
              <a:rPr lang="zh-TW" altLang="en-US" sz="1500" dirty="0">
                <a:solidFill>
                  <a:schemeClr val="dk1"/>
                </a:solidFill>
                <a:latin typeface="標楷體" pitchFamily="65" charset="-120"/>
                <a:ea typeface="標楷體" pitchFamily="65" charset="-120"/>
              </a:rPr>
              <a:t>工作營</a:t>
            </a:r>
            <a:endParaRPr lang="zh-TW" altLang="en-US" sz="1500" dirty="0"/>
          </a:p>
        </p:txBody>
      </p:sp>
      <p:pic>
        <p:nvPicPr>
          <p:cNvPr id="80898" name="圖片 5" descr="GSD (11)"/>
          <p:cNvPicPr>
            <a:picLocks noChangeAspect="1" noChangeArrowheads="1"/>
          </p:cNvPicPr>
          <p:nvPr/>
        </p:nvPicPr>
        <p:blipFill>
          <a:blip r:embed="rId8" cstate="email"/>
          <a:srcRect/>
          <a:stretch>
            <a:fillRect/>
          </a:stretch>
        </p:blipFill>
        <p:spPr bwMode="auto">
          <a:xfrm>
            <a:off x="3604655" y="4725144"/>
            <a:ext cx="2695537" cy="18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88</a:t>
            </a:fld>
            <a:endParaRPr lang="en-US" altLang="zh-TW" smtClean="0"/>
          </a:p>
        </p:txBody>
      </p:sp>
      <p:sp>
        <p:nvSpPr>
          <p:cNvPr id="5" name="文字方塊 12"/>
          <p:cNvSpPr txBox="1">
            <a:spLocks noChangeArrowheads="1"/>
          </p:cNvSpPr>
          <p:nvPr/>
        </p:nvSpPr>
        <p:spPr bwMode="auto">
          <a:xfrm>
            <a:off x="19817" y="20379"/>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國際化設計交流</a:t>
            </a:r>
          </a:p>
        </p:txBody>
      </p:sp>
      <p:pic>
        <p:nvPicPr>
          <p:cNvPr id="83970" name="圖片 16" descr="IMG_0279.JPG"/>
          <p:cNvPicPr>
            <a:picLocks noChangeAspect="1" noChangeArrowheads="1"/>
          </p:cNvPicPr>
          <p:nvPr/>
        </p:nvPicPr>
        <p:blipFill>
          <a:blip r:embed="rId3" cstate="email"/>
          <a:srcRect/>
          <a:stretch>
            <a:fillRect/>
          </a:stretch>
        </p:blipFill>
        <p:spPr bwMode="auto">
          <a:xfrm>
            <a:off x="323528" y="1772816"/>
            <a:ext cx="3492996" cy="2328664"/>
          </a:xfrm>
          <a:prstGeom prst="rect">
            <a:avLst/>
          </a:prstGeom>
          <a:ln>
            <a:noFill/>
          </a:ln>
          <a:effectLst>
            <a:outerShdw blurRad="190500" algn="tl" rotWithShape="0">
              <a:srgbClr val="000000">
                <a:alpha val="70000"/>
              </a:srgbClr>
            </a:outerShdw>
          </a:effectLst>
        </p:spPr>
      </p:pic>
      <p:pic>
        <p:nvPicPr>
          <p:cNvPr id="83971" name="圖片 19" descr="IMG_0556.JPG"/>
          <p:cNvPicPr>
            <a:picLocks noChangeAspect="1" noChangeArrowheads="1"/>
          </p:cNvPicPr>
          <p:nvPr/>
        </p:nvPicPr>
        <p:blipFill>
          <a:blip r:embed="rId4" cstate="email"/>
          <a:srcRect/>
          <a:stretch>
            <a:fillRect/>
          </a:stretch>
        </p:blipFill>
        <p:spPr bwMode="auto">
          <a:xfrm>
            <a:off x="323528" y="4197816"/>
            <a:ext cx="3528392" cy="2347790"/>
          </a:xfrm>
          <a:prstGeom prst="rect">
            <a:avLst/>
          </a:prstGeom>
          <a:ln>
            <a:noFill/>
          </a:ln>
          <a:effectLst>
            <a:outerShdw blurRad="190500" algn="tl" rotWithShape="0">
              <a:srgbClr val="000000">
                <a:alpha val="70000"/>
              </a:srgbClr>
            </a:outerShdw>
          </a:effectLst>
        </p:spPr>
      </p:pic>
      <p:sp>
        <p:nvSpPr>
          <p:cNvPr id="15" name="矩形 14"/>
          <p:cNvSpPr/>
          <p:nvPr/>
        </p:nvSpPr>
        <p:spPr>
          <a:xfrm>
            <a:off x="251520" y="1124744"/>
            <a:ext cx="3744416" cy="646331"/>
          </a:xfrm>
          <a:prstGeom prst="rect">
            <a:avLst/>
          </a:prstGeom>
        </p:spPr>
        <p:txBody>
          <a:bodyPr wrap="square">
            <a:spAutoFit/>
          </a:bodyPr>
          <a:lstStyle/>
          <a:p>
            <a:pPr lvl="0">
              <a:spcAft>
                <a:spcPts val="0"/>
              </a:spcAft>
            </a:pPr>
            <a:r>
              <a:rPr lang="zh-TW" altLang="zh-TW" dirty="0" smtClean="0">
                <a:solidFill>
                  <a:srgbClr val="FFFF00"/>
                </a:solidFill>
                <a:effectLst>
                  <a:outerShdw blurRad="38100" dist="38100" dir="2700000" algn="tl">
                    <a:srgbClr val="000000">
                      <a:alpha val="43137"/>
                    </a:srgbClr>
                  </a:outerShdw>
                </a:effectLst>
                <a:latin typeface="標楷體" pitchFamily="65" charset="-120"/>
                <a:ea typeface="標楷體" pitchFamily="65" charset="-120"/>
              </a:rPr>
              <a:t>旅日校友郭茂林建築師返校與學生</a:t>
            </a:r>
            <a:r>
              <a:rPr lang="zh-TW" altLang="en-US" dirty="0" smtClean="0">
                <a:solidFill>
                  <a:srgbClr val="FFFF00"/>
                </a:solidFill>
                <a:effectLst>
                  <a:outerShdw blurRad="38100" dist="38100" dir="2700000" algn="tl">
                    <a:srgbClr val="000000">
                      <a:alpha val="43137"/>
                    </a:srgbClr>
                  </a:outerShdw>
                </a:effectLst>
                <a:latin typeface="標楷體" pitchFamily="65" charset="-120"/>
                <a:ea typeface="標楷體" pitchFamily="65" charset="-120"/>
              </a:rPr>
              <a:t>設計交流</a:t>
            </a:r>
          </a:p>
        </p:txBody>
      </p:sp>
      <p:sp>
        <p:nvSpPr>
          <p:cNvPr id="16" name="矩形 15"/>
          <p:cNvSpPr/>
          <p:nvPr/>
        </p:nvSpPr>
        <p:spPr>
          <a:xfrm>
            <a:off x="4860032" y="1268760"/>
            <a:ext cx="3647152" cy="272510"/>
          </a:xfrm>
          <a:prstGeom prst="rect">
            <a:avLst/>
          </a:prstGeom>
        </p:spPr>
        <p:txBody>
          <a:bodyPr wrap="none">
            <a:spAutoFit/>
          </a:bodyPr>
          <a:lstStyle/>
          <a:p>
            <a:pPr fontAlgn="auto">
              <a:lnSpc>
                <a:spcPts val="1300"/>
              </a:lnSpc>
              <a:spcBef>
                <a:spcPts val="0"/>
              </a:spcBef>
              <a:spcAft>
                <a:spcPts val="0"/>
              </a:spcAft>
              <a:defRPr/>
            </a:pPr>
            <a:r>
              <a:rPr lang="zh-TW" altLang="en-US" dirty="0" smtClean="0">
                <a:solidFill>
                  <a:srgbClr val="FFFF00"/>
                </a:solidFill>
                <a:latin typeface="標楷體" pitchFamily="65" charset="-120"/>
                <a:ea typeface="標楷體" pitchFamily="65" charset="-120"/>
              </a:rPr>
              <a:t>台德永續建築設計實務交流工作營</a:t>
            </a:r>
          </a:p>
        </p:txBody>
      </p:sp>
      <p:pic>
        <p:nvPicPr>
          <p:cNvPr id="17" name="Picture 4" descr="INTA Panel Hsinchu"/>
          <p:cNvPicPr>
            <a:picLocks noChangeAspect="1" noChangeArrowheads="1"/>
          </p:cNvPicPr>
          <p:nvPr/>
        </p:nvPicPr>
        <p:blipFill>
          <a:blip r:embed="rId5" cstate="email"/>
          <a:srcRect/>
          <a:stretch>
            <a:fillRect/>
          </a:stretch>
        </p:blipFill>
        <p:spPr bwMode="auto">
          <a:xfrm>
            <a:off x="4932040" y="1700808"/>
            <a:ext cx="3679451" cy="2428437"/>
          </a:xfrm>
          <a:prstGeom prst="rect">
            <a:avLst/>
          </a:prstGeom>
          <a:ln>
            <a:noFill/>
          </a:ln>
          <a:effectLst>
            <a:outerShdw blurRad="190500" algn="tl" rotWithShape="0">
              <a:srgbClr val="000000">
                <a:alpha val="70000"/>
              </a:srgbClr>
            </a:outerShdw>
          </a:effectLst>
        </p:spPr>
      </p:pic>
      <p:pic>
        <p:nvPicPr>
          <p:cNvPr id="18" name="圖片 17" descr="GSD (4).JPG"/>
          <p:cNvPicPr>
            <a:picLocks noChangeAspect="1"/>
          </p:cNvPicPr>
          <p:nvPr/>
        </p:nvPicPr>
        <p:blipFill>
          <a:blip r:embed="rId6" cstate="email"/>
          <a:stretch>
            <a:fillRect/>
          </a:stretch>
        </p:blipFill>
        <p:spPr>
          <a:xfrm>
            <a:off x="5004048" y="4221088"/>
            <a:ext cx="3672409" cy="2448272"/>
          </a:xfrm>
          <a:prstGeom prst="rect">
            <a:avLst/>
          </a:prstGeom>
          <a:ln>
            <a:noFill/>
          </a:ln>
          <a:effectLst>
            <a:outerShdw blurRad="190500" algn="tl" rotWithShape="0">
              <a:srgbClr val="000000">
                <a:alpha val="70000"/>
              </a:srgbClr>
            </a:outerShdw>
          </a:effectLst>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a:xfrm>
            <a:off x="179512" y="1196752"/>
            <a:ext cx="4330824" cy="576064"/>
          </a:xfrm>
          <a:noFill/>
        </p:spPr>
        <p:txBody>
          <a:bodyPr/>
          <a:lstStyle/>
          <a:p>
            <a:r>
              <a:rPr lang="zh-TW" altLang="en-US" sz="2400" dirty="0" smtClean="0">
                <a:solidFill>
                  <a:srgbClr val="FFFF00"/>
                </a:solidFill>
                <a:latin typeface="標楷體" pitchFamily="65" charset="-120"/>
                <a:ea typeface="標楷體" pitchFamily="65" charset="-120"/>
              </a:rPr>
              <a:t>德國師生參訪交流</a:t>
            </a:r>
            <a:endParaRPr lang="zh-TW" altLang="en-US" sz="2400" dirty="0">
              <a:solidFill>
                <a:srgbClr val="FFFF00"/>
              </a:solidFill>
              <a:latin typeface="標楷體" pitchFamily="65" charset="-120"/>
              <a:ea typeface="標楷體" pitchFamily="65" charset="-120"/>
            </a:endParaRPr>
          </a:p>
        </p:txBody>
      </p:sp>
      <p:sp>
        <p:nvSpPr>
          <p:cNvPr id="3" name="投影片編號版面配置區 2"/>
          <p:cNvSpPr>
            <a:spLocks noGrp="1"/>
          </p:cNvSpPr>
          <p:nvPr>
            <p:ph type="sldNum" sz="quarter" idx="11"/>
          </p:nvPr>
        </p:nvSpPr>
        <p:spPr/>
        <p:txBody>
          <a:bodyPr/>
          <a:lstStyle/>
          <a:p>
            <a:pPr>
              <a:defRPr/>
            </a:pPr>
            <a:fld id="{A15628CA-A2DF-43AB-AC56-D2ADEEE47112}" type="slidenum">
              <a:rPr lang="zh-TW" altLang="en-US" smtClean="0"/>
              <a:pPr>
                <a:defRPr/>
              </a:pPr>
              <a:t>89</a:t>
            </a:fld>
            <a:endParaRPr lang="zh-TW" altLang="en-US"/>
          </a:p>
        </p:txBody>
      </p:sp>
      <p:pic>
        <p:nvPicPr>
          <p:cNvPr id="4" name="Picture 2" descr="C:\Users\user\Desktop\a\教導德國學生書法.png"/>
          <p:cNvPicPr>
            <a:picLocks noChangeAspect="1" noChangeArrowheads="1"/>
          </p:cNvPicPr>
          <p:nvPr/>
        </p:nvPicPr>
        <p:blipFill>
          <a:blip r:embed="rId3" cstate="email"/>
          <a:srcRect b="2703"/>
          <a:stretch>
            <a:fillRect/>
          </a:stretch>
        </p:blipFill>
        <p:spPr bwMode="auto">
          <a:xfrm>
            <a:off x="0" y="1988840"/>
            <a:ext cx="4828287" cy="3312368"/>
          </a:xfrm>
          <a:prstGeom prst="rect">
            <a:avLst/>
          </a:prstGeom>
          <a:noFill/>
        </p:spPr>
      </p:pic>
      <p:pic>
        <p:nvPicPr>
          <p:cNvPr id="6" name="Picture 4" descr="C:\Users\user\Desktop\a\世貿一館德國同學進場佈置.png"/>
          <p:cNvPicPr>
            <a:picLocks noChangeAspect="1" noChangeArrowheads="1"/>
          </p:cNvPicPr>
          <p:nvPr/>
        </p:nvPicPr>
        <p:blipFill>
          <a:blip r:embed="rId4" cstate="email"/>
          <a:srcRect b="-2"/>
          <a:stretch>
            <a:fillRect/>
          </a:stretch>
        </p:blipFill>
        <p:spPr bwMode="auto">
          <a:xfrm>
            <a:off x="4788024" y="4030328"/>
            <a:ext cx="4355976" cy="2827672"/>
          </a:xfrm>
          <a:prstGeom prst="rect">
            <a:avLst/>
          </a:prstGeom>
          <a:noFill/>
        </p:spPr>
      </p:pic>
      <p:pic>
        <p:nvPicPr>
          <p:cNvPr id="2051" name="Picture 3" descr="C:\Users\user\Desktop\a\YWD工作營.png"/>
          <p:cNvPicPr>
            <a:picLocks noChangeAspect="1" noChangeArrowheads="1"/>
          </p:cNvPicPr>
          <p:nvPr/>
        </p:nvPicPr>
        <p:blipFill>
          <a:blip r:embed="rId5" cstate="email"/>
          <a:srcRect b="-1401"/>
          <a:stretch>
            <a:fillRect/>
          </a:stretch>
        </p:blipFill>
        <p:spPr bwMode="auto">
          <a:xfrm>
            <a:off x="4754941" y="1124744"/>
            <a:ext cx="4389059" cy="2880320"/>
          </a:xfrm>
          <a:prstGeom prst="rect">
            <a:avLst/>
          </a:prstGeom>
          <a:noFill/>
        </p:spPr>
      </p:pic>
      <p:sp>
        <p:nvSpPr>
          <p:cNvPr id="8" name="文字方塊 12"/>
          <p:cNvSpPr txBox="1">
            <a:spLocks noChangeArrowheads="1"/>
          </p:cNvSpPr>
          <p:nvPr/>
        </p:nvSpPr>
        <p:spPr bwMode="auto">
          <a:xfrm>
            <a:off x="19817" y="20379"/>
            <a:ext cx="9144000" cy="90749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國際化設計交流</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接點 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 name="投影片編號版面配置區 4"/>
          <p:cNvSpPr>
            <a:spLocks noGrp="1"/>
          </p:cNvSpPr>
          <p:nvPr>
            <p:ph type="sldNum" sz="quarter" idx="11"/>
          </p:nvPr>
        </p:nvSpPr>
        <p:spPr/>
        <p:txBody>
          <a:bodyPr/>
          <a:lstStyle/>
          <a:p>
            <a:pPr>
              <a:defRPr/>
            </a:pPr>
            <a:fld id="{39780F84-EB63-4F06-8C6F-C7051FBEDA86}" type="slidenum">
              <a:rPr lang="zh-TW" altLang="en-US"/>
              <a:pPr>
                <a:defRPr/>
              </a:pPr>
              <a:t>9</a:t>
            </a:fld>
            <a:endParaRPr lang="zh-TW" altLang="en-US"/>
          </a:p>
        </p:txBody>
      </p:sp>
      <p:sp>
        <p:nvSpPr>
          <p:cNvPr id="9302" name="文字方塊 11"/>
          <p:cNvSpPr txBox="1">
            <a:spLocks noChangeArrowheads="1"/>
          </p:cNvSpPr>
          <p:nvPr/>
        </p:nvSpPr>
        <p:spPr bwMode="auto">
          <a:xfrm>
            <a:off x="0" y="160338"/>
            <a:ext cx="9144000" cy="892175"/>
          </a:xfrm>
          <a:prstGeom prst="rect">
            <a:avLst/>
          </a:prstGeom>
          <a:solidFill>
            <a:schemeClr val="bg1"/>
          </a:solidFill>
          <a:ln w="9525">
            <a:noFill/>
            <a:miter lim="800000"/>
            <a:headEnd/>
            <a:tailEnd/>
          </a:ln>
        </p:spPr>
        <p:txBody>
          <a:bodyPr>
            <a:spAutoFit/>
          </a:bodyPr>
          <a:lstStyle/>
          <a:p>
            <a:r>
              <a:rPr lang="zh-TW" altLang="en-US" sz="4000" dirty="0" smtClean="0">
                <a:latin typeface="標楷體" pitchFamily="65" charset="-120"/>
                <a:ea typeface="標楷體" pitchFamily="65" charset="-120"/>
              </a:rPr>
              <a:t>與其他學院各職級教師比較</a:t>
            </a:r>
            <a:endParaRPr lang="en-US" altLang="zh-TW" sz="1200" dirty="0" smtClean="0">
              <a:latin typeface="標楷體" pitchFamily="65" charset="-120"/>
              <a:ea typeface="標楷體" pitchFamily="65" charset="-120"/>
            </a:endParaRPr>
          </a:p>
          <a:p>
            <a:endParaRPr lang="zh-TW" altLang="en-US" sz="1200" dirty="0">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611559" y="1340768"/>
          <a:ext cx="7776867" cy="4896545"/>
        </p:xfrm>
        <a:graphic>
          <a:graphicData uri="http://schemas.openxmlformats.org/drawingml/2006/table">
            <a:tbl>
              <a:tblPr firstRow="1" firstCol="1" bandRow="1">
                <a:tableStyleId>{00A15C55-8517-42AA-B614-E9B94910E393}</a:tableStyleId>
              </a:tblPr>
              <a:tblGrid>
                <a:gridCol w="1166603"/>
                <a:gridCol w="749958"/>
                <a:gridCol w="749958"/>
                <a:gridCol w="749958"/>
                <a:gridCol w="749958"/>
                <a:gridCol w="749958"/>
                <a:gridCol w="805792"/>
                <a:gridCol w="726626"/>
                <a:gridCol w="679983"/>
                <a:gridCol w="648073"/>
              </a:tblGrid>
              <a:tr h="397830">
                <a:tc rowSpan="2">
                  <a:txBody>
                    <a:bodyPr/>
                    <a:lstStyle/>
                    <a:p>
                      <a:pPr marL="0" algn="ctr" defTabSz="914400" rtl="0" eaLnBrk="1" latinLnBrk="0" hangingPunct="1">
                        <a:spcAft>
                          <a:spcPts val="0"/>
                        </a:spcAft>
                      </a:pPr>
                      <a:r>
                        <a:rPr lang="en-US" altLang="en-US" sz="2400" b="0" kern="100" dirty="0">
                          <a:effectLst/>
                          <a:latin typeface="標楷體" pitchFamily="65" charset="-120"/>
                          <a:ea typeface="標楷體" pitchFamily="65" charset="-120"/>
                        </a:rPr>
                        <a:t> </a:t>
                      </a:r>
                      <a:r>
                        <a:rPr lang="zh-TW" altLang="en-US" sz="2400" b="0" kern="100" dirty="0" smtClean="0">
                          <a:effectLst/>
                          <a:latin typeface="標楷體" pitchFamily="65" charset="-120"/>
                          <a:ea typeface="標楷體" pitchFamily="65" charset="-120"/>
                        </a:rPr>
                        <a:t>系所</a:t>
                      </a:r>
                      <a:endParaRPr lang="zh-TW" altLang="en-US" sz="2400" b="0" kern="100" dirty="0">
                        <a:effectLst/>
                        <a:latin typeface="標楷體" pitchFamily="65" charset="-120"/>
                        <a:ea typeface="標楷體" pitchFamily="65" charset="-120"/>
                      </a:endParaRPr>
                    </a:p>
                    <a:p>
                      <a:pPr marL="0" algn="ctr" defTabSz="914400" rtl="0" eaLnBrk="1" latinLnBrk="0" hangingPunct="1">
                        <a:spcAft>
                          <a:spcPts val="0"/>
                        </a:spcAft>
                      </a:pPr>
                      <a:endParaRPr lang="en-US" altLang="zh-TW" sz="2400" b="0" kern="100" dirty="0" smtClean="0">
                        <a:effectLst/>
                        <a:latin typeface="標楷體" pitchFamily="65" charset="-120"/>
                        <a:ea typeface="標楷體" pitchFamily="65" charset="-120"/>
                      </a:endParaRPr>
                    </a:p>
                    <a:p>
                      <a:pPr marL="0" algn="ctr" defTabSz="914400" rtl="0" eaLnBrk="1" latinLnBrk="0" hangingPunct="1">
                        <a:spcAft>
                          <a:spcPts val="0"/>
                        </a:spcAft>
                      </a:pPr>
                      <a:r>
                        <a:rPr lang="zh-TW" altLang="en-US" sz="2400" b="0" kern="100" dirty="0" smtClean="0">
                          <a:effectLst/>
                          <a:latin typeface="標楷體" pitchFamily="65" charset="-120"/>
                          <a:ea typeface="標楷體" pitchFamily="65" charset="-120"/>
                        </a:rPr>
                        <a:t> 職級</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機電</a:t>
                      </a:r>
                    </a:p>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學院</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電資</a:t>
                      </a:r>
                    </a:p>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學院</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工程</a:t>
                      </a:r>
                    </a:p>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學院</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管理</a:t>
                      </a:r>
                    </a:p>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學院</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marL="0" algn="ctr" defTabSz="914400" rtl="0" eaLnBrk="1" latinLnBrk="0" hangingPunct="1">
                        <a:spcAft>
                          <a:spcPts val="0"/>
                        </a:spcAft>
                      </a:pPr>
                      <a:r>
                        <a:rPr lang="zh-TW" altLang="en-US" sz="2400" b="0" kern="100" dirty="0" smtClean="0">
                          <a:effectLst/>
                          <a:latin typeface="標楷體" pitchFamily="65" charset="-120"/>
                          <a:ea typeface="標楷體" pitchFamily="65" charset="-120"/>
                        </a:rPr>
                        <a:t>人社</a:t>
                      </a:r>
                      <a:endParaRPr lang="zh-TW" altLang="en-US" sz="2400" b="0" kern="100" dirty="0">
                        <a:effectLst/>
                        <a:latin typeface="標楷體" pitchFamily="65" charset="-120"/>
                        <a:ea typeface="標楷體" pitchFamily="65" charset="-120"/>
                      </a:endParaRPr>
                    </a:p>
                    <a:p>
                      <a:pPr marL="0" algn="ctr" defTabSz="914400" rtl="0" eaLnBrk="1" latinLnBrk="0" hangingPunct="1">
                        <a:spcAft>
                          <a:spcPts val="0"/>
                        </a:spcAft>
                      </a:pPr>
                      <a:r>
                        <a:rPr lang="zh-TW" altLang="en-US" sz="2400" b="0" kern="100" dirty="0">
                          <a:effectLst/>
                          <a:latin typeface="標楷體" pitchFamily="65" charset="-120"/>
                          <a:ea typeface="標楷體" pitchFamily="65" charset="-120"/>
                        </a:rPr>
                        <a:t>學院</a:t>
                      </a:r>
                      <a:endParaRPr lang="zh-TW" altLang="en-US" sz="24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rowSpan="2">
                  <a:txBody>
                    <a:bodyPr/>
                    <a:lstStyle/>
                    <a:p>
                      <a:pPr algn="ctr">
                        <a:spcAft>
                          <a:spcPts val="0"/>
                        </a:spcAft>
                      </a:pPr>
                      <a:r>
                        <a:rPr lang="zh-TW" altLang="en-US" sz="2400" b="0" kern="100" dirty="0" smtClean="0">
                          <a:effectLst/>
                          <a:latin typeface="標楷體" pitchFamily="65" charset="-120"/>
                          <a:ea typeface="標楷體" pitchFamily="65" charset="-120"/>
                        </a:rPr>
                        <a:t>設計學院</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28575"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solidFill>
                      <a:schemeClr val="accent6">
                        <a:lumMod val="75000"/>
                      </a:schemeClr>
                    </a:solidFill>
                  </a:tcPr>
                </a:tc>
                <a:tc gridSpan="3">
                  <a:txBody>
                    <a:bodyPr/>
                    <a:lstStyle/>
                    <a:p>
                      <a:pPr algn="ctr">
                        <a:spcAft>
                          <a:spcPts val="0"/>
                        </a:spcAft>
                      </a:pPr>
                      <a:r>
                        <a:rPr lang="zh-TW" altLang="en-US" sz="2400" b="0" kern="100" dirty="0" smtClean="0">
                          <a:effectLst/>
                          <a:latin typeface="標楷體" pitchFamily="65" charset="-120"/>
                          <a:ea typeface="標楷體" pitchFamily="65" charset="-120"/>
                        </a:rPr>
                        <a:t>設計</a:t>
                      </a:r>
                      <a:r>
                        <a:rPr lang="zh-TW" sz="2400" b="0" kern="100" dirty="0" smtClean="0">
                          <a:effectLst/>
                          <a:latin typeface="標楷體" pitchFamily="65" charset="-120"/>
                          <a:ea typeface="標楷體" pitchFamily="65" charset="-120"/>
                        </a:rPr>
                        <a:t>學院</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28575"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solidFill>
                      <a:schemeClr val="accent6">
                        <a:lumMod val="75000"/>
                      </a:schemeClr>
                    </a:solidFill>
                  </a:tcPr>
                </a:tc>
                <a:tc hMerge="1">
                  <a:txBody>
                    <a:bodyPr/>
                    <a:lstStyle/>
                    <a:p>
                      <a:endParaRPr lang="zh-TW" altLang="en-US"/>
                    </a:p>
                  </a:txBody>
                  <a:tcPr/>
                </a:tc>
                <a:tc hMerge="1">
                  <a:txBody>
                    <a:bodyPr/>
                    <a:lstStyle/>
                    <a:p>
                      <a:endParaRPr lang="zh-TW" altLang="en-US"/>
                    </a:p>
                  </a:txBody>
                  <a:tcPr/>
                </a:tc>
              </a:tr>
              <a:tr h="112254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altLang="en-US" sz="2400" b="0" kern="100" dirty="0" smtClean="0">
                          <a:solidFill>
                            <a:schemeClr val="bg1"/>
                          </a:solidFill>
                          <a:effectLst/>
                          <a:latin typeface="標楷體" pitchFamily="65" charset="-120"/>
                          <a:ea typeface="標楷體" pitchFamily="65" charset="-120"/>
                        </a:rPr>
                        <a:t>建築系</a:t>
                      </a:r>
                      <a:endParaRPr lang="zh-TW" sz="2400" b="0" kern="100" dirty="0">
                        <a:solidFill>
                          <a:schemeClr val="bg1"/>
                        </a:solidFill>
                        <a:effectLst/>
                        <a:latin typeface="標楷體" pitchFamily="65" charset="-120"/>
                        <a:ea typeface="標楷體" pitchFamily="65" charset="-120"/>
                        <a:cs typeface="Times New Roman"/>
                      </a:endParaRPr>
                    </a:p>
                  </a:txBody>
                  <a:tcPr marL="59220" marR="59220" marT="0" marB="0">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solidFill>
                      <a:schemeClr val="accent6">
                        <a:lumMod val="75000"/>
                      </a:schemeClr>
                    </a:solidFill>
                  </a:tcPr>
                </a:tc>
                <a:tc>
                  <a:txBody>
                    <a:bodyPr/>
                    <a:lstStyle/>
                    <a:p>
                      <a:pPr algn="ctr">
                        <a:spcAft>
                          <a:spcPts val="0"/>
                        </a:spcAft>
                      </a:pPr>
                      <a:r>
                        <a:rPr lang="zh-TW" altLang="en-US" sz="2400" b="0" kern="100" dirty="0" smtClean="0">
                          <a:solidFill>
                            <a:schemeClr val="bg1"/>
                          </a:solidFill>
                          <a:effectLst/>
                          <a:latin typeface="標楷體" pitchFamily="65" charset="-120"/>
                          <a:ea typeface="標楷體" pitchFamily="65" charset="-120"/>
                        </a:rPr>
                        <a:t>工設系</a:t>
                      </a:r>
                      <a:endParaRPr lang="zh-TW" sz="2400" b="0" kern="100" dirty="0">
                        <a:solidFill>
                          <a:schemeClr val="bg1"/>
                        </a:solidFill>
                        <a:effectLst/>
                        <a:latin typeface="標楷體" pitchFamily="65" charset="-120"/>
                        <a:ea typeface="標楷體" pitchFamily="65" charset="-120"/>
                        <a:cs typeface="Times New Roman"/>
                      </a:endParaRPr>
                    </a:p>
                  </a:txBody>
                  <a:tcPr marL="59220" marR="59220" marT="0" marB="0">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solidFill>
                      <a:schemeClr val="accent6">
                        <a:lumMod val="75000"/>
                      </a:schemeClr>
                    </a:solidFill>
                  </a:tcPr>
                </a:tc>
                <a:tc>
                  <a:txBody>
                    <a:bodyPr/>
                    <a:lstStyle/>
                    <a:p>
                      <a:pPr algn="ctr">
                        <a:spcAft>
                          <a:spcPts val="0"/>
                        </a:spcAft>
                      </a:pPr>
                      <a:r>
                        <a:rPr lang="zh-TW" altLang="en-US" sz="2400" b="0" kern="100" dirty="0" smtClean="0">
                          <a:solidFill>
                            <a:schemeClr val="bg1"/>
                          </a:solidFill>
                          <a:effectLst/>
                          <a:latin typeface="標楷體" pitchFamily="65" charset="-120"/>
                          <a:ea typeface="標楷體" pitchFamily="65" charset="-120"/>
                        </a:rPr>
                        <a:t>互動所</a:t>
                      </a:r>
                      <a:endParaRPr lang="zh-TW" sz="2400" b="0" kern="100" dirty="0">
                        <a:solidFill>
                          <a:schemeClr val="bg1"/>
                        </a:solidFill>
                        <a:effectLst/>
                        <a:latin typeface="標楷體" pitchFamily="65" charset="-120"/>
                        <a:ea typeface="標楷體" pitchFamily="65" charset="-120"/>
                        <a:cs typeface="Times New Roman"/>
                      </a:endParaRPr>
                    </a:p>
                  </a:txBody>
                  <a:tcPr marL="59220" marR="59220" marT="0" marB="0">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solidFill>
                      <a:schemeClr val="accent6">
                        <a:lumMod val="75000"/>
                      </a:schemeClr>
                    </a:solidFill>
                  </a:tcPr>
                </a:tc>
              </a:tr>
              <a:tr h="397830">
                <a:tc>
                  <a:txBody>
                    <a:bodyPr/>
                    <a:lstStyle/>
                    <a:p>
                      <a:pPr algn="ctr">
                        <a:spcAft>
                          <a:spcPts val="0"/>
                        </a:spcAft>
                      </a:pPr>
                      <a:r>
                        <a:rPr lang="zh-TW" altLang="en-US" sz="2000" b="0" kern="100" dirty="0">
                          <a:effectLst/>
                          <a:latin typeface="標楷體" pitchFamily="65" charset="-120"/>
                          <a:ea typeface="標楷體" pitchFamily="65" charset="-120"/>
                        </a:rPr>
                        <a:t>教授</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44</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38</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36</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16</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9</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4</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4</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0</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0</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r>
              <a:tr h="623620">
                <a:tc>
                  <a:txBody>
                    <a:bodyPr/>
                    <a:lstStyle/>
                    <a:p>
                      <a:pPr algn="ctr">
                        <a:spcAft>
                          <a:spcPts val="0"/>
                        </a:spcAft>
                      </a:pPr>
                      <a:r>
                        <a:rPr lang="zh-TW" altLang="en-US" sz="2000" b="0" kern="100" dirty="0">
                          <a:effectLst/>
                          <a:latin typeface="標楷體" pitchFamily="65" charset="-120"/>
                          <a:ea typeface="標楷體" pitchFamily="65" charset="-120"/>
                        </a:rPr>
                        <a:t>副教授</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32</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38</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52</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20</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a:effectLst/>
                          <a:latin typeface="標楷體" pitchFamily="65" charset="-120"/>
                          <a:ea typeface="標楷體" pitchFamily="65" charset="-120"/>
                        </a:rPr>
                        <a:t>14</a:t>
                      </a:r>
                      <a:endParaRPr lang="zh-TW" sz="2400" b="0" kern="10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17</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7</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8</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cs typeface="Times New Roman"/>
                        </a:rPr>
                        <a:t>3</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r>
              <a:tr h="623634">
                <a:tc>
                  <a:txBody>
                    <a:bodyPr/>
                    <a:lstStyle/>
                    <a:p>
                      <a:pPr algn="ctr">
                        <a:spcAft>
                          <a:spcPts val="0"/>
                        </a:spcAft>
                      </a:pPr>
                      <a:r>
                        <a:rPr lang="zh-TW" altLang="en-US" sz="2000" b="0" kern="100" dirty="0">
                          <a:effectLst/>
                          <a:latin typeface="標楷體" pitchFamily="65" charset="-120"/>
                          <a:ea typeface="標楷體" pitchFamily="65" charset="-120"/>
                        </a:rPr>
                        <a:t>助理教授</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10</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a:effectLst/>
                          <a:latin typeface="標楷體" pitchFamily="65" charset="-120"/>
                          <a:ea typeface="標楷體" pitchFamily="65" charset="-120"/>
                        </a:rPr>
                        <a:t>19</a:t>
                      </a:r>
                      <a:endParaRPr lang="zh-TW" sz="2400" b="0" kern="10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14</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7</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17</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14</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cs typeface="Times New Roman"/>
                        </a:rPr>
                        <a:t>3</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5</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5</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r>
              <a:tr h="397830">
                <a:tc>
                  <a:txBody>
                    <a:bodyPr/>
                    <a:lstStyle/>
                    <a:p>
                      <a:pPr algn="ctr">
                        <a:spcAft>
                          <a:spcPts val="0"/>
                        </a:spcAft>
                      </a:pPr>
                      <a:r>
                        <a:rPr lang="zh-TW" altLang="en-US" sz="2000" b="0" kern="100" dirty="0">
                          <a:effectLst/>
                          <a:latin typeface="標楷體" pitchFamily="65" charset="-120"/>
                          <a:ea typeface="標楷體" pitchFamily="65" charset="-120"/>
                        </a:rPr>
                        <a:t>講師</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0</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a:effectLst/>
                          <a:latin typeface="標楷體" pitchFamily="65" charset="-120"/>
                          <a:ea typeface="標楷體" pitchFamily="65" charset="-120"/>
                        </a:rPr>
                        <a:t>7</a:t>
                      </a:r>
                      <a:endParaRPr lang="zh-TW" sz="2400" b="0" kern="10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a:effectLst/>
                          <a:latin typeface="標楷體" pitchFamily="65" charset="-120"/>
                          <a:ea typeface="標楷體" pitchFamily="65" charset="-120"/>
                        </a:rPr>
                        <a:t>3</a:t>
                      </a:r>
                      <a:endParaRPr lang="zh-TW" sz="2400" b="0" kern="10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0</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4</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1</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1</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0</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0</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r>
              <a:tr h="397830">
                <a:tc>
                  <a:txBody>
                    <a:bodyPr/>
                    <a:lstStyle/>
                    <a:p>
                      <a:pPr algn="ctr">
                        <a:spcAft>
                          <a:spcPts val="0"/>
                        </a:spcAft>
                      </a:pPr>
                      <a:r>
                        <a:rPr lang="zh-TW" altLang="en-US" sz="2000" b="0" kern="100" dirty="0">
                          <a:effectLst/>
                          <a:latin typeface="標楷體" pitchFamily="65" charset="-120"/>
                          <a:ea typeface="標楷體" pitchFamily="65" charset="-120"/>
                        </a:rPr>
                        <a:t>總計</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86</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a:effectLst/>
                          <a:latin typeface="標楷體" pitchFamily="65" charset="-120"/>
                          <a:ea typeface="標楷體" pitchFamily="65" charset="-120"/>
                        </a:rPr>
                        <a:t>102</a:t>
                      </a:r>
                      <a:endParaRPr lang="zh-TW" sz="2400" b="0" kern="10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105</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43</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44</a:t>
                      </a:r>
                      <a:endParaRPr lang="zh-TW" sz="2400" b="0" kern="100" dirty="0">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36</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cs typeface="Times New Roman"/>
                        </a:rPr>
                        <a:t>15</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rPr>
                        <a:t>13</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kern="100" dirty="0" smtClean="0">
                          <a:solidFill>
                            <a:srgbClr val="FF0000"/>
                          </a:solidFill>
                          <a:effectLst/>
                          <a:latin typeface="標楷體" pitchFamily="65" charset="-120"/>
                          <a:ea typeface="標楷體" pitchFamily="65" charset="-120"/>
                          <a:cs typeface="Times New Roman"/>
                        </a:rPr>
                        <a:t>8</a:t>
                      </a:r>
                      <a:endParaRPr lang="zh-TW" sz="2400" b="0"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6350" cap="flat" cmpd="sng" algn="ctr">
                      <a:solidFill>
                        <a:schemeClr val="accent6">
                          <a:lumMod val="60000"/>
                          <a:lumOff val="40000"/>
                        </a:schemeClr>
                      </a:solidFill>
                      <a:prstDash val="solid"/>
                      <a:round/>
                      <a:headEnd type="none" w="med" len="med"/>
                      <a:tailEnd type="none" w="med" len="med"/>
                    </a:lnB>
                  </a:tcPr>
                </a:tc>
              </a:tr>
              <a:tr h="935430">
                <a:tc>
                  <a:txBody>
                    <a:bodyPr/>
                    <a:lstStyle/>
                    <a:p>
                      <a:pPr algn="ctr">
                        <a:spcAft>
                          <a:spcPts val="0"/>
                        </a:spcAft>
                      </a:pPr>
                      <a:r>
                        <a:rPr lang="zh-TW" altLang="en-US" sz="2000" b="0" kern="100" dirty="0">
                          <a:effectLst/>
                          <a:latin typeface="標楷體" pitchFamily="65" charset="-120"/>
                          <a:ea typeface="標楷體" pitchFamily="65" charset="-120"/>
                        </a:rPr>
                        <a:t>教授</a:t>
                      </a:r>
                      <a:r>
                        <a:rPr lang="zh-TW" altLang="en-US" sz="2000" b="0" kern="100" dirty="0" smtClean="0">
                          <a:effectLst/>
                          <a:latin typeface="標楷體" pitchFamily="65" charset="-120"/>
                          <a:ea typeface="標楷體" pitchFamily="65" charset="-120"/>
                        </a:rPr>
                        <a:t>比（</a:t>
                      </a:r>
                      <a:r>
                        <a:rPr lang="zh-TW" altLang="en-US" sz="2000" b="0" kern="100" dirty="0">
                          <a:effectLst/>
                          <a:latin typeface="標楷體" pitchFamily="65" charset="-120"/>
                          <a:ea typeface="標楷體" pitchFamily="65" charset="-120"/>
                        </a:rPr>
                        <a:t>％）</a:t>
                      </a:r>
                      <a:endParaRPr lang="zh-TW" altLang="en-US" sz="2000" b="0" kern="100" dirty="0">
                        <a:solidFill>
                          <a:schemeClr val="lt1"/>
                        </a:solidFill>
                        <a:effectLst/>
                        <a:latin typeface="標楷體" pitchFamily="65" charset="-120"/>
                        <a:ea typeface="標楷體" pitchFamily="65" charset="-120"/>
                        <a:cs typeface="+mn-cs"/>
                      </a:endParaRPr>
                    </a:p>
                  </a:txBody>
                  <a:tcPr marL="59220" marR="59220" marT="0" marB="0">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51.2</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37.3</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34.3</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37.2</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6350" cap="flat" cmpd="sng" algn="ctr">
                      <a:solidFill>
                        <a:schemeClr val="accent4">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algn="ctr">
                        <a:spcAft>
                          <a:spcPts val="0"/>
                        </a:spcAft>
                      </a:pPr>
                      <a:r>
                        <a:rPr lang="en-US" sz="2400" b="0" kern="100" dirty="0">
                          <a:effectLst/>
                          <a:latin typeface="標楷體" pitchFamily="65" charset="-120"/>
                          <a:ea typeface="標楷體" pitchFamily="65" charset="-120"/>
                        </a:rPr>
                        <a:t>20.5</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4">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4">
                          <a:lumMod val="60000"/>
                          <a:lumOff val="4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tcPr>
                </a:tc>
                <a:tc>
                  <a:txBody>
                    <a:bodyPr/>
                    <a:lstStyle/>
                    <a:p>
                      <a:pPr marL="0" algn="ctr" defTabSz="914400" rtl="0" eaLnBrk="1" latinLnBrk="0" hangingPunct="1">
                        <a:spcAft>
                          <a:spcPts val="0"/>
                        </a:spcAft>
                      </a:pPr>
                      <a:r>
                        <a:rPr lang="en-US" altLang="zh-TW" sz="2400" b="0" i="1" kern="100" dirty="0" smtClean="0">
                          <a:solidFill>
                            <a:srgbClr val="FF0000"/>
                          </a:solidFill>
                          <a:effectLst/>
                          <a:latin typeface="標楷體" pitchFamily="65" charset="-120"/>
                          <a:ea typeface="標楷體" pitchFamily="65" charset="-120"/>
                          <a:cs typeface="Times New Roman"/>
                        </a:rPr>
                        <a:t>11.1</a:t>
                      </a:r>
                      <a:endParaRPr lang="zh-TW" alt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28575" cap="flat" cmpd="sng" algn="ctr">
                      <a:solidFill>
                        <a:schemeClr val="accent6">
                          <a:lumMod val="60000"/>
                          <a:lumOff val="40000"/>
                        </a:schemeClr>
                      </a:solidFill>
                      <a:prstDash val="solid"/>
                      <a:round/>
                      <a:headEnd type="none" w="med" len="med"/>
                      <a:tailEnd type="none" w="med" len="med"/>
                    </a:lnB>
                  </a:tcPr>
                </a:tc>
                <a:tc>
                  <a:txBody>
                    <a:bodyPr/>
                    <a:lstStyle/>
                    <a:p>
                      <a:pPr marL="0" algn="ctr" defTabSz="914400" rtl="0" eaLnBrk="1" latinLnBrk="0" hangingPunct="1">
                        <a:spcAft>
                          <a:spcPts val="0"/>
                        </a:spcAft>
                      </a:pPr>
                      <a:r>
                        <a:rPr lang="en-US" altLang="zh-TW" sz="2400" b="0" i="1" kern="100" dirty="0" smtClean="0">
                          <a:solidFill>
                            <a:srgbClr val="FF0000"/>
                          </a:solidFill>
                          <a:effectLst/>
                          <a:latin typeface="標楷體" pitchFamily="65" charset="-120"/>
                          <a:ea typeface="標楷體" pitchFamily="65" charset="-120"/>
                          <a:cs typeface="Times New Roman"/>
                        </a:rPr>
                        <a:t>25</a:t>
                      </a:r>
                      <a:endParaRPr lang="zh-TW" alt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28575"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28575"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i="1" kern="100" dirty="0" smtClean="0">
                          <a:solidFill>
                            <a:srgbClr val="FF0000"/>
                          </a:solidFill>
                          <a:effectLst/>
                          <a:latin typeface="標楷體" pitchFamily="65" charset="-120"/>
                          <a:ea typeface="標楷體" pitchFamily="65" charset="-120"/>
                          <a:cs typeface="Times New Roman"/>
                        </a:rPr>
                        <a:t>0</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6350"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28575" cap="flat" cmpd="sng" algn="ctr">
                      <a:solidFill>
                        <a:schemeClr val="accent6">
                          <a:lumMod val="60000"/>
                          <a:lumOff val="40000"/>
                        </a:schemeClr>
                      </a:solidFill>
                      <a:prstDash val="solid"/>
                      <a:round/>
                      <a:headEnd type="none" w="med" len="med"/>
                      <a:tailEnd type="none" w="med" len="med"/>
                    </a:lnB>
                  </a:tcPr>
                </a:tc>
                <a:tc>
                  <a:txBody>
                    <a:bodyPr/>
                    <a:lstStyle/>
                    <a:p>
                      <a:pPr algn="ctr">
                        <a:spcAft>
                          <a:spcPts val="0"/>
                        </a:spcAft>
                      </a:pPr>
                      <a:r>
                        <a:rPr lang="en-US" altLang="zh-TW" sz="2400" b="0" i="1" kern="100" dirty="0" smtClean="0">
                          <a:solidFill>
                            <a:srgbClr val="FF0000"/>
                          </a:solidFill>
                          <a:effectLst/>
                          <a:latin typeface="標楷體" pitchFamily="65" charset="-120"/>
                          <a:ea typeface="標楷體" pitchFamily="65" charset="-120"/>
                          <a:cs typeface="Times New Roman"/>
                        </a:rPr>
                        <a:t>0</a:t>
                      </a:r>
                      <a:endParaRPr lang="zh-TW" sz="2400" b="0" i="1" kern="100" dirty="0">
                        <a:solidFill>
                          <a:srgbClr val="FF0000"/>
                        </a:solidFill>
                        <a:effectLst/>
                        <a:latin typeface="標楷體" pitchFamily="65" charset="-120"/>
                        <a:ea typeface="標楷體" pitchFamily="65" charset="-120"/>
                        <a:cs typeface="Times New Roman"/>
                      </a:endParaRPr>
                    </a:p>
                  </a:txBody>
                  <a:tcPr marL="59220" marR="59220" marT="0" marB="0" anchor="ctr">
                    <a:lnL w="6350" cap="flat" cmpd="sng" algn="ctr">
                      <a:solidFill>
                        <a:schemeClr val="accent6">
                          <a:lumMod val="60000"/>
                          <a:lumOff val="40000"/>
                        </a:schemeClr>
                      </a:solidFill>
                      <a:prstDash val="solid"/>
                      <a:round/>
                      <a:headEnd type="none" w="med" len="med"/>
                      <a:tailEnd type="none" w="med" len="med"/>
                    </a:lnL>
                    <a:lnR w="28575" cap="flat" cmpd="sng" algn="ctr">
                      <a:solidFill>
                        <a:schemeClr val="accent6">
                          <a:lumMod val="60000"/>
                          <a:lumOff val="40000"/>
                        </a:schemeClr>
                      </a:solidFill>
                      <a:prstDash val="solid"/>
                      <a:round/>
                      <a:headEnd type="none" w="med" len="med"/>
                      <a:tailEnd type="none" w="med" len="med"/>
                    </a:lnR>
                    <a:lnT w="6350" cap="flat" cmpd="sng" algn="ctr">
                      <a:solidFill>
                        <a:schemeClr val="accent6">
                          <a:lumMod val="60000"/>
                          <a:lumOff val="40000"/>
                        </a:schemeClr>
                      </a:solidFill>
                      <a:prstDash val="solid"/>
                      <a:round/>
                      <a:headEnd type="none" w="med" len="med"/>
                      <a:tailEnd type="none" w="med" len="med"/>
                    </a:lnT>
                    <a:lnB w="28575" cap="flat" cmpd="sng" algn="ctr">
                      <a:solidFill>
                        <a:schemeClr val="accent6">
                          <a:lumMod val="60000"/>
                          <a:lumOff val="40000"/>
                        </a:schemeClr>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競賽獲獎</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90</a:t>
            </a:fld>
            <a:endParaRPr lang="zh-TW" altLang="en-US"/>
          </a:p>
        </p:txBody>
      </p:sp>
      <p:pic>
        <p:nvPicPr>
          <p:cNvPr id="2" name="圖片 1"/>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93278" y="3809940"/>
            <a:ext cx="2920696" cy="1641066"/>
          </a:xfrm>
          <a:prstGeom prst="rect">
            <a:avLst/>
          </a:prstGeom>
        </p:spPr>
      </p:pic>
      <p:pic>
        <p:nvPicPr>
          <p:cNvPr id="4" name="圖片 3"/>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82985" y="1330037"/>
            <a:ext cx="2930989" cy="1954947"/>
          </a:xfrm>
          <a:prstGeom prst="rect">
            <a:avLst/>
          </a:prstGeom>
        </p:spPr>
      </p:pic>
      <p:pic>
        <p:nvPicPr>
          <p:cNvPr id="6" name="圖片 5"/>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6228184" y="1316191"/>
            <a:ext cx="2785217" cy="2088913"/>
          </a:xfrm>
          <a:prstGeom prst="rect">
            <a:avLst/>
          </a:prstGeom>
        </p:spPr>
      </p:pic>
      <p:pic>
        <p:nvPicPr>
          <p:cNvPr id="7" name="圖片 6"/>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6228184" y="3953672"/>
            <a:ext cx="2785217" cy="1565292"/>
          </a:xfrm>
          <a:prstGeom prst="rect">
            <a:avLst/>
          </a:prstGeom>
        </p:spPr>
      </p:pic>
      <p:sp>
        <p:nvSpPr>
          <p:cNvPr id="9" name="文字方塊 12"/>
          <p:cNvSpPr txBox="1">
            <a:spLocks noChangeArrowheads="1"/>
          </p:cNvSpPr>
          <p:nvPr/>
        </p:nvSpPr>
        <p:spPr bwMode="auto">
          <a:xfrm>
            <a:off x="19817" y="20379"/>
            <a:ext cx="9144000" cy="1015663"/>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國際學生創意設計競圖</a:t>
            </a:r>
          </a:p>
        </p:txBody>
      </p:sp>
      <p:pic>
        <p:nvPicPr>
          <p:cNvPr id="3" name="圖片 2"/>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2771800" y="1556792"/>
            <a:ext cx="3684621" cy="3684621"/>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pic>
        <p:nvPicPr>
          <p:cNvPr id="84997" name="圖片 1" descr="IMG_3904"/>
          <p:cNvPicPr>
            <a:picLocks noChangeAspect="1" noChangeArrowheads="1"/>
          </p:cNvPicPr>
          <p:nvPr/>
        </p:nvPicPr>
        <p:blipFill>
          <a:blip r:embed="rId3" cstate="email"/>
          <a:srcRect/>
          <a:stretch>
            <a:fillRect/>
          </a:stretch>
        </p:blipFill>
        <p:spPr bwMode="auto">
          <a:xfrm>
            <a:off x="5724128" y="4477009"/>
            <a:ext cx="3384376" cy="2192351"/>
          </a:xfrm>
          <a:prstGeom prst="rect">
            <a:avLst/>
          </a:prstGeom>
          <a:ln>
            <a:noFill/>
          </a:ln>
          <a:effectLst>
            <a:outerShdw blurRad="190500" algn="tl" rotWithShape="0">
              <a:srgbClr val="000000">
                <a:alpha val="70000"/>
              </a:srgbClr>
            </a:outerShdw>
          </a:effectLst>
        </p:spPr>
      </p:pic>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91</a:t>
            </a:fld>
            <a:endParaRPr lang="zh-TW" altLang="en-US"/>
          </a:p>
        </p:txBody>
      </p:sp>
      <p:sp>
        <p:nvSpPr>
          <p:cNvPr id="9" name="文字方塊 12"/>
          <p:cNvSpPr txBox="1">
            <a:spLocks noChangeArrowheads="1"/>
          </p:cNvSpPr>
          <p:nvPr/>
        </p:nvSpPr>
        <p:spPr bwMode="auto">
          <a:xfrm>
            <a:off x="19817" y="20379"/>
            <a:ext cx="9144000" cy="1032357"/>
          </a:xfrm>
          <a:prstGeom prst="rect">
            <a:avLst/>
          </a:prstGeom>
          <a:solidFill>
            <a:schemeClr val="bg1"/>
          </a:solidFill>
          <a:ln w="9525">
            <a:noFill/>
            <a:miter lim="800000"/>
            <a:headEnd/>
            <a:tailEnd/>
          </a:ln>
        </p:spPr>
        <p:txBody>
          <a:bodyPr wrap="square">
            <a:spAutoFit/>
          </a:bodyPr>
          <a:lstStyle/>
          <a:p>
            <a:pPr>
              <a:lnSpc>
                <a:spcPct val="150000"/>
              </a:lnSpc>
              <a:spcAft>
                <a:spcPts val="0"/>
              </a:spcAft>
            </a:pPr>
            <a:r>
              <a:rPr lang="zh-TW" altLang="en-US" sz="4000" dirty="0" smtClean="0">
                <a:latin typeface="標楷體" pitchFamily="65" charset="-120"/>
                <a:ea typeface="標楷體" pitchFamily="65" charset="-120"/>
              </a:rPr>
              <a:t>國際研討會</a:t>
            </a:r>
          </a:p>
        </p:txBody>
      </p:sp>
      <p:pic>
        <p:nvPicPr>
          <p:cNvPr id="84994" name="圖片 13"/>
          <p:cNvPicPr>
            <a:picLocks noChangeAspect="1" noChangeArrowheads="1"/>
          </p:cNvPicPr>
          <p:nvPr/>
        </p:nvPicPr>
        <p:blipFill>
          <a:blip r:embed="rId4" cstate="email"/>
          <a:srcRect/>
          <a:stretch>
            <a:fillRect/>
          </a:stretch>
        </p:blipFill>
        <p:spPr bwMode="auto">
          <a:xfrm>
            <a:off x="35496" y="1745371"/>
            <a:ext cx="3024336" cy="2259693"/>
          </a:xfrm>
          <a:prstGeom prst="rect">
            <a:avLst/>
          </a:prstGeom>
          <a:ln>
            <a:noFill/>
          </a:ln>
          <a:effectLst>
            <a:outerShdw blurRad="190500" algn="tl" rotWithShape="0">
              <a:srgbClr val="000000">
                <a:alpha val="70000"/>
              </a:srgbClr>
            </a:outerShdw>
          </a:effectLst>
        </p:spPr>
      </p:pic>
      <p:pic>
        <p:nvPicPr>
          <p:cNvPr id="84995" name="圖片 11" descr="https://lh6.googleusercontent.com/-fbuAk03C2qM/T9cezAvfzqI/AAAAAAAAA2k/WkI2OzgyFKg/w1095-h821/DSC00947.JPG"/>
          <p:cNvPicPr>
            <a:picLocks noChangeAspect="1" noChangeArrowheads="1"/>
          </p:cNvPicPr>
          <p:nvPr/>
        </p:nvPicPr>
        <p:blipFill>
          <a:blip r:embed="rId5" cstate="email"/>
          <a:srcRect/>
          <a:stretch>
            <a:fillRect/>
          </a:stretch>
        </p:blipFill>
        <p:spPr bwMode="auto">
          <a:xfrm>
            <a:off x="35496" y="4408594"/>
            <a:ext cx="3024336" cy="2260766"/>
          </a:xfrm>
          <a:prstGeom prst="rect">
            <a:avLst/>
          </a:prstGeom>
          <a:ln>
            <a:noFill/>
          </a:ln>
          <a:effectLst>
            <a:outerShdw blurRad="190500" algn="tl" rotWithShape="0">
              <a:srgbClr val="000000">
                <a:alpha val="70000"/>
              </a:srgbClr>
            </a:outerShdw>
          </a:effectLst>
        </p:spPr>
      </p:pic>
      <p:sp>
        <p:nvSpPr>
          <p:cNvPr id="13" name="矩形 12"/>
          <p:cNvSpPr/>
          <p:nvPr/>
        </p:nvSpPr>
        <p:spPr>
          <a:xfrm>
            <a:off x="0" y="1196752"/>
            <a:ext cx="2852063" cy="338554"/>
          </a:xfrm>
          <a:prstGeom prst="rect">
            <a:avLst/>
          </a:prstGeom>
        </p:spPr>
        <p:txBody>
          <a:bodyPr wrap="none">
            <a:spAutoFit/>
          </a:bodyPr>
          <a:lstStyle/>
          <a:p>
            <a:r>
              <a:rPr lang="en-US" altLang="zh-TW" sz="1600" dirty="0" smtClean="0">
                <a:solidFill>
                  <a:srgbClr val="FFFF00"/>
                </a:solidFill>
                <a:latin typeface="標楷體" pitchFamily="65" charset="-120"/>
                <a:ea typeface="標楷體" pitchFamily="65" charset="-120"/>
              </a:rPr>
              <a:t>2012</a:t>
            </a:r>
            <a:r>
              <a:rPr lang="zh-TW" altLang="zh-TW" sz="1600" dirty="0" smtClean="0">
                <a:solidFill>
                  <a:srgbClr val="FFFF00"/>
                </a:solidFill>
                <a:latin typeface="標楷體" pitchFamily="65" charset="-120"/>
                <a:ea typeface="標楷體" pitchFamily="65" charset="-120"/>
              </a:rPr>
              <a:t>臺日土地混合使用研討會</a:t>
            </a:r>
            <a:endParaRPr lang="zh-TW" altLang="en-US" sz="1600" dirty="0">
              <a:solidFill>
                <a:srgbClr val="FFFF00"/>
              </a:solidFill>
              <a:latin typeface="標楷體" pitchFamily="65" charset="-120"/>
              <a:ea typeface="標楷體" pitchFamily="65" charset="-120"/>
            </a:endParaRPr>
          </a:p>
        </p:txBody>
      </p:sp>
      <p:pic>
        <p:nvPicPr>
          <p:cNvPr id="84996" name="圖片 12"/>
          <p:cNvPicPr>
            <a:picLocks noChangeAspect="1" noChangeArrowheads="1"/>
          </p:cNvPicPr>
          <p:nvPr/>
        </p:nvPicPr>
        <p:blipFill>
          <a:blip r:embed="rId6" cstate="email"/>
          <a:srcRect/>
          <a:stretch>
            <a:fillRect/>
          </a:stretch>
        </p:blipFill>
        <p:spPr bwMode="auto">
          <a:xfrm>
            <a:off x="5796136" y="1700808"/>
            <a:ext cx="3312368" cy="2051006"/>
          </a:xfrm>
          <a:prstGeom prst="rect">
            <a:avLst/>
          </a:prstGeom>
          <a:ln>
            <a:noFill/>
          </a:ln>
          <a:effectLst>
            <a:outerShdw blurRad="190500" algn="tl" rotWithShape="0">
              <a:srgbClr val="000000">
                <a:alpha val="70000"/>
              </a:srgbClr>
            </a:outerShdw>
          </a:effectLst>
        </p:spPr>
      </p:pic>
      <p:sp>
        <p:nvSpPr>
          <p:cNvPr id="15" name="矩形 14"/>
          <p:cNvSpPr/>
          <p:nvPr/>
        </p:nvSpPr>
        <p:spPr>
          <a:xfrm>
            <a:off x="5724128" y="1124744"/>
            <a:ext cx="3024336" cy="584775"/>
          </a:xfrm>
          <a:prstGeom prst="rect">
            <a:avLst/>
          </a:prstGeom>
        </p:spPr>
        <p:txBody>
          <a:bodyPr wrap="square">
            <a:spAutoFit/>
          </a:bodyPr>
          <a:lstStyle/>
          <a:p>
            <a:r>
              <a:rPr lang="en-US" altLang="zh-TW" sz="1600" dirty="0" smtClean="0">
                <a:solidFill>
                  <a:srgbClr val="FFFF00"/>
                </a:solidFill>
                <a:latin typeface="標楷體" pitchFamily="65" charset="-120"/>
                <a:ea typeface="標楷體" pitchFamily="65" charset="-120"/>
              </a:rPr>
              <a:t>2012</a:t>
            </a:r>
            <a:r>
              <a:rPr lang="zh-TW" altLang="zh-TW" sz="1600" dirty="0" smtClean="0">
                <a:solidFill>
                  <a:srgbClr val="FFFF00"/>
                </a:solidFill>
                <a:latin typeface="標楷體" pitchFamily="65" charset="-120"/>
                <a:ea typeface="標楷體" pitchFamily="65" charset="-120"/>
              </a:rPr>
              <a:t>海峽</a:t>
            </a:r>
            <a:r>
              <a:rPr lang="zh-TW" altLang="zh-TW" sz="1600" dirty="0" smtClean="0">
                <a:solidFill>
                  <a:srgbClr val="FFFF00"/>
                </a:solidFill>
                <a:effectLst>
                  <a:outerShdw blurRad="38100" dist="38100" dir="2700000" algn="tl">
                    <a:srgbClr val="000000">
                      <a:alpha val="43137"/>
                    </a:srgbClr>
                  </a:outerShdw>
                </a:effectLst>
                <a:latin typeface="標楷體" pitchFamily="65" charset="-120"/>
                <a:ea typeface="標楷體" pitchFamily="65" charset="-120"/>
              </a:rPr>
              <a:t>兩岸</a:t>
            </a:r>
            <a:r>
              <a:rPr lang="zh-TW" altLang="zh-TW" sz="1600" dirty="0" smtClean="0">
                <a:solidFill>
                  <a:srgbClr val="FFFF00"/>
                </a:solidFill>
                <a:latin typeface="標楷體" pitchFamily="65" charset="-120"/>
                <a:ea typeface="標楷體" pitchFamily="65" charset="-120"/>
              </a:rPr>
              <a:t>青年規劃師與建築師研習營</a:t>
            </a:r>
            <a:endParaRPr lang="zh-TW" altLang="en-US" sz="1600" dirty="0">
              <a:solidFill>
                <a:srgbClr val="FFFF00"/>
              </a:solidFill>
              <a:latin typeface="標楷體" pitchFamily="65" charset="-120"/>
              <a:ea typeface="標楷體" pitchFamily="65" charset="-120"/>
            </a:endParaRPr>
          </a:p>
        </p:txBody>
      </p:sp>
      <p:sp>
        <p:nvSpPr>
          <p:cNvPr id="17" name="矩形 16"/>
          <p:cNvSpPr/>
          <p:nvPr/>
        </p:nvSpPr>
        <p:spPr>
          <a:xfrm>
            <a:off x="5796136" y="3924345"/>
            <a:ext cx="3347864" cy="584775"/>
          </a:xfrm>
          <a:prstGeom prst="rect">
            <a:avLst/>
          </a:prstGeom>
        </p:spPr>
        <p:txBody>
          <a:bodyPr wrap="square">
            <a:spAutoFit/>
          </a:bodyPr>
          <a:lstStyle/>
          <a:p>
            <a:r>
              <a:rPr lang="en-US" altLang="zh-TW" sz="1600" dirty="0" smtClean="0">
                <a:effectLst>
                  <a:outerShdw blurRad="38100" dist="38100" dir="2700000" algn="tl">
                    <a:srgbClr val="000000">
                      <a:alpha val="43137"/>
                    </a:srgbClr>
                  </a:outerShdw>
                </a:effectLst>
                <a:latin typeface="標楷體" pitchFamily="65" charset="-120"/>
                <a:ea typeface="標楷體" pitchFamily="65" charset="-120"/>
              </a:rPr>
              <a:t>2012 </a:t>
            </a:r>
            <a:r>
              <a:rPr lang="zh-TW" altLang="zh-TW" sz="1600" dirty="0" smtClean="0">
                <a:effectLst>
                  <a:outerShdw blurRad="38100" dist="38100" dir="2700000" algn="tl">
                    <a:srgbClr val="000000">
                      <a:alpha val="43137"/>
                    </a:srgbClr>
                  </a:outerShdw>
                </a:effectLst>
                <a:latin typeface="標楷體" pitchFamily="65" charset="-120"/>
                <a:ea typeface="標楷體" pitchFamily="65" charset="-120"/>
              </a:rPr>
              <a:t>垂直綠化、綠建築與生態社區研討會</a:t>
            </a:r>
            <a:endParaRPr lang="zh-TW" altLang="en-US" sz="1600" dirty="0">
              <a:effectLst>
                <a:outerShdw blurRad="38100" dist="38100" dir="2700000" algn="tl">
                  <a:srgbClr val="000000">
                    <a:alpha val="43137"/>
                  </a:srgbClr>
                </a:outerShdw>
              </a:effectLst>
            </a:endParaRPr>
          </a:p>
        </p:txBody>
      </p:sp>
      <p:pic>
        <p:nvPicPr>
          <p:cNvPr id="84998" name="圖片 8" descr="IMGP2093.JPG"/>
          <p:cNvPicPr>
            <a:picLocks noChangeAspect="1" noChangeArrowheads="1"/>
          </p:cNvPicPr>
          <p:nvPr/>
        </p:nvPicPr>
        <p:blipFill>
          <a:blip r:embed="rId7" cstate="email"/>
          <a:srcRect/>
          <a:stretch>
            <a:fillRect/>
          </a:stretch>
        </p:blipFill>
        <p:spPr bwMode="auto">
          <a:xfrm>
            <a:off x="3160121" y="1752600"/>
            <a:ext cx="2505075" cy="1676400"/>
          </a:xfrm>
          <a:prstGeom prst="rect">
            <a:avLst/>
          </a:prstGeom>
          <a:ln>
            <a:noFill/>
          </a:ln>
          <a:effectLst>
            <a:outerShdw blurRad="190500" algn="tl" rotWithShape="0">
              <a:srgbClr val="000000">
                <a:alpha val="70000"/>
              </a:srgbClr>
            </a:outerShdw>
          </a:effectLst>
        </p:spPr>
      </p:pic>
      <p:pic>
        <p:nvPicPr>
          <p:cNvPr id="84999" name="圖片 1" descr="DSC04440.JPG"/>
          <p:cNvPicPr>
            <a:picLocks noChangeAspect="1" noChangeArrowheads="1"/>
          </p:cNvPicPr>
          <p:nvPr/>
        </p:nvPicPr>
        <p:blipFill>
          <a:blip r:embed="rId8" cstate="email"/>
          <a:srcRect/>
          <a:stretch>
            <a:fillRect/>
          </a:stretch>
        </p:blipFill>
        <p:spPr bwMode="auto">
          <a:xfrm>
            <a:off x="3125821" y="3502893"/>
            <a:ext cx="2562225" cy="1438275"/>
          </a:xfrm>
          <a:prstGeom prst="rect">
            <a:avLst/>
          </a:prstGeom>
          <a:ln>
            <a:noFill/>
          </a:ln>
          <a:effectLst>
            <a:outerShdw blurRad="190500" algn="tl" rotWithShape="0">
              <a:srgbClr val="000000">
                <a:alpha val="70000"/>
              </a:srgbClr>
            </a:outerShdw>
          </a:effectLst>
        </p:spPr>
      </p:pic>
      <p:pic>
        <p:nvPicPr>
          <p:cNvPr id="85000" name="圖片 5" descr="IMG_9239.JPG"/>
          <p:cNvPicPr>
            <a:picLocks noChangeAspect="1" noChangeArrowheads="1"/>
          </p:cNvPicPr>
          <p:nvPr/>
        </p:nvPicPr>
        <p:blipFill>
          <a:blip r:embed="rId9" cstate="email"/>
          <a:srcRect/>
          <a:stretch>
            <a:fillRect/>
          </a:stretch>
        </p:blipFill>
        <p:spPr bwMode="auto">
          <a:xfrm>
            <a:off x="3125821" y="5002485"/>
            <a:ext cx="2526299" cy="1666875"/>
          </a:xfrm>
          <a:prstGeom prst="rect">
            <a:avLst/>
          </a:prstGeom>
          <a:ln>
            <a:noFill/>
          </a:ln>
          <a:effectLst>
            <a:outerShdw blurRad="190500" algn="tl" rotWithShape="0">
              <a:srgbClr val="000000">
                <a:alpha val="70000"/>
              </a:srgbClr>
            </a:outerShdw>
          </a:effectLst>
        </p:spPr>
      </p:pic>
      <p:sp>
        <p:nvSpPr>
          <p:cNvPr id="21" name="矩形 20"/>
          <p:cNvSpPr/>
          <p:nvPr/>
        </p:nvSpPr>
        <p:spPr>
          <a:xfrm>
            <a:off x="3131840" y="1188041"/>
            <a:ext cx="2664295" cy="584775"/>
          </a:xfrm>
          <a:prstGeom prst="rect">
            <a:avLst/>
          </a:prstGeom>
        </p:spPr>
        <p:txBody>
          <a:bodyPr wrap="square">
            <a:spAutoFit/>
          </a:bodyPr>
          <a:lstStyle/>
          <a:p>
            <a:pPr>
              <a:defRPr/>
            </a:pPr>
            <a:r>
              <a:rPr lang="zh-TW" altLang="en-US" sz="1600" dirty="0" smtClean="0">
                <a:solidFill>
                  <a:srgbClr val="FFFF00"/>
                </a:solidFill>
                <a:latin typeface="標楷體" pitchFamily="65" charset="-120"/>
                <a:ea typeface="標楷體" pitchFamily="65" charset="-120"/>
              </a:rPr>
              <a:t>健康建築永續環境國際研討會</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122" name="標題 6"/>
          <p:cNvSpPr>
            <a:spLocks noGrp="1"/>
          </p:cNvSpPr>
          <p:nvPr>
            <p:ph type="ctrTitle"/>
          </p:nvPr>
        </p:nvSpPr>
        <p:spPr>
          <a:xfrm>
            <a:off x="685800" y="2967087"/>
            <a:ext cx="7772400" cy="1470025"/>
          </a:xfrm>
        </p:spPr>
        <p:txBody>
          <a:bodyPr/>
          <a:lstStyle/>
          <a:p>
            <a:pPr eaLnBrk="1" hangingPunct="1"/>
            <a:r>
              <a:rPr lang="zh-TW" altLang="en-US" dirty="0" smtClean="0">
                <a:latin typeface="Times New Roman" pitchFamily="18" charset="0"/>
                <a:ea typeface="標楷體" pitchFamily="65" charset="-120"/>
                <a:cs typeface="Times New Roman" pitchFamily="18" charset="0"/>
              </a:rPr>
              <a:t>近期重要工作執行</a:t>
            </a:r>
          </a:p>
        </p:txBody>
      </p:sp>
      <p:sp>
        <p:nvSpPr>
          <p:cNvPr id="5" name="投影片編號版面配置區 4"/>
          <p:cNvSpPr>
            <a:spLocks noGrp="1"/>
          </p:cNvSpPr>
          <p:nvPr>
            <p:ph type="sldNum" sz="quarter" idx="11"/>
          </p:nvPr>
        </p:nvSpPr>
        <p:spPr/>
        <p:txBody>
          <a:bodyPr/>
          <a:lstStyle/>
          <a:p>
            <a:pPr>
              <a:defRPr/>
            </a:pPr>
            <a:fld id="{9D1BF197-82AB-4018-8D8F-FD1E6CFFA8EE}" type="slidenum">
              <a:rPr lang="zh-TW" altLang="en-US"/>
              <a:pPr>
                <a:defRPr/>
              </a:pPr>
              <a:t>92</a:t>
            </a:fld>
            <a:endParaRPr lang="zh-TW" alt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9458" name="標題 1"/>
          <p:cNvSpPr>
            <a:spLocks noGrp="1"/>
          </p:cNvSpPr>
          <p:nvPr>
            <p:ph type="title"/>
          </p:nvPr>
        </p:nvSpPr>
        <p:spPr>
          <a:xfrm>
            <a:off x="0" y="0"/>
            <a:ext cx="6840538"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行政</a:t>
            </a:r>
            <a:r>
              <a:rPr lang="en-US" altLang="zh-TW" sz="4000" dirty="0" smtClean="0">
                <a:latin typeface="標楷體" pitchFamily="65" charset="-120"/>
                <a:ea typeface="標楷體" pitchFamily="65" charset="-120"/>
              </a:rPr>
              <a:t>)</a:t>
            </a:r>
          </a:p>
        </p:txBody>
      </p:sp>
      <p:graphicFrame>
        <p:nvGraphicFramePr>
          <p:cNvPr id="7" name="表格 6"/>
          <p:cNvGraphicFramePr>
            <a:graphicFrameLocks noGrp="1"/>
          </p:cNvGraphicFramePr>
          <p:nvPr>
            <p:extLst>
              <p:ext uri="{D42A27DB-BD31-4B8C-83A1-F6EECF244321}">
                <p14:modId xmlns="" xmlns:p14="http://schemas.microsoft.com/office/powerpoint/2010/main" val="4088346646"/>
              </p:ext>
            </p:extLst>
          </p:nvPr>
        </p:nvGraphicFramePr>
        <p:xfrm>
          <a:off x="683567" y="1196752"/>
          <a:ext cx="7776865" cy="5249047"/>
        </p:xfrm>
        <a:graphic>
          <a:graphicData uri="http://schemas.openxmlformats.org/drawingml/2006/table">
            <a:tbl>
              <a:tblPr firstRow="1" bandRow="1">
                <a:tableStyleId>{93296810-A885-4BE3-A3E7-6D5BEEA58F35}</a:tableStyleId>
              </a:tblPr>
              <a:tblGrid>
                <a:gridCol w="1162896"/>
                <a:gridCol w="5378392"/>
                <a:gridCol w="1235577"/>
              </a:tblGrid>
              <a:tr h="418997">
                <a:tc>
                  <a:txBody>
                    <a:bodyPr/>
                    <a:lstStyle/>
                    <a:p>
                      <a:pPr algn="ctr">
                        <a:spcAft>
                          <a:spcPts val="0"/>
                        </a:spcAft>
                      </a:pPr>
                      <a:r>
                        <a:rPr lang="zh-TW" sz="1800" kern="100" dirty="0">
                          <a:latin typeface="標楷體" pitchFamily="65" charset="-120"/>
                          <a:ea typeface="標楷體" pitchFamily="65" charset="-120"/>
                        </a:rPr>
                        <a:t>類別 </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zh-TW" sz="1800" kern="100" dirty="0">
                          <a:latin typeface="標楷體" pitchFamily="65" charset="-120"/>
                          <a:ea typeface="標楷體" pitchFamily="65" charset="-120"/>
                        </a:rPr>
                        <a:t>項目內容 </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zh-TW" sz="1800" kern="100" dirty="0">
                          <a:latin typeface="標楷體" pitchFamily="65" charset="-120"/>
                          <a:ea typeface="標楷體" pitchFamily="65" charset="-120"/>
                        </a:rPr>
                        <a:t>備註 </a:t>
                      </a:r>
                      <a:endParaRPr lang="zh-TW" sz="1800" kern="100" dirty="0">
                        <a:latin typeface="標楷體" pitchFamily="65" charset="-120"/>
                        <a:ea typeface="標楷體" pitchFamily="65" charset="-120"/>
                        <a:cs typeface="Times New Roman"/>
                      </a:endParaRPr>
                    </a:p>
                  </a:txBody>
                  <a:tcPr/>
                </a:tc>
              </a:tr>
              <a:tr h="418997">
                <a:tc>
                  <a:txBody>
                    <a:bodyPr/>
                    <a:lstStyle/>
                    <a:p>
                      <a:pPr algn="ctr">
                        <a:spcAft>
                          <a:spcPts val="0"/>
                        </a:spcAft>
                      </a:pPr>
                      <a:r>
                        <a:rPr lang="zh-TW" sz="1800" kern="100" dirty="0">
                          <a:latin typeface="標楷體" pitchFamily="65" charset="-120"/>
                          <a:ea typeface="標楷體" pitchFamily="65" charset="-120"/>
                        </a:rPr>
                        <a:t>行政 </a:t>
                      </a:r>
                    </a:p>
                  </a:txBody>
                  <a:tcPr/>
                </a:tc>
                <a:tc>
                  <a:txBody>
                    <a:bodyPr/>
                    <a:lstStyle/>
                    <a:p>
                      <a:pPr algn="l">
                        <a:spcAft>
                          <a:spcPts val="0"/>
                        </a:spcAft>
                      </a:pPr>
                      <a:r>
                        <a:rPr lang="zh-TW" sz="1800" kern="100" dirty="0">
                          <a:solidFill>
                            <a:srgbClr val="C00000"/>
                          </a:solidFill>
                          <a:latin typeface="標楷體" pitchFamily="65" charset="-120"/>
                          <a:ea typeface="標楷體" pitchFamily="65" charset="-120"/>
                        </a:rPr>
                        <a:t>系所更名</a:t>
                      </a:r>
                      <a:r>
                        <a:rPr lang="zh-TW" sz="1800" kern="100" dirty="0">
                          <a:latin typeface="標楷體" pitchFamily="65" charset="-120"/>
                          <a:ea typeface="標楷體" pitchFamily="65" charset="-120"/>
                        </a:rPr>
                        <a:t>院級審查</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en-US" sz="1800" kern="100">
                          <a:latin typeface="標楷體" pitchFamily="65" charset="-120"/>
                          <a:ea typeface="標楷體" pitchFamily="65" charset="-120"/>
                        </a:rPr>
                        <a:t>102.01 </a:t>
                      </a:r>
                      <a:endParaRPr lang="zh-TW" sz="1800" kern="100">
                        <a:latin typeface="標楷體" pitchFamily="65" charset="-120"/>
                        <a:ea typeface="標楷體" pitchFamily="65" charset="-120"/>
                        <a:cs typeface="Times New Roman"/>
                      </a:endParaRPr>
                    </a:p>
                  </a:txBody>
                  <a:tcPr/>
                </a:tc>
              </a:tr>
              <a:tr h="418997">
                <a:tc>
                  <a:txBody>
                    <a:bodyPr/>
                    <a:lstStyle/>
                    <a:p>
                      <a:pPr algn="ctr">
                        <a:spcAft>
                          <a:spcPts val="0"/>
                        </a:spcAft>
                      </a:pPr>
                      <a:r>
                        <a:rPr lang="zh-TW" sz="1800" kern="100" dirty="0" smtClean="0">
                          <a:latin typeface="標楷體" pitchFamily="65" charset="-120"/>
                          <a:ea typeface="標楷體" pitchFamily="65" charset="-120"/>
                        </a:rPr>
                        <a:t>行政 </a:t>
                      </a:r>
                      <a:endParaRPr lang="zh-TW" sz="1800" kern="100" dirty="0" smtClean="0">
                        <a:latin typeface="標楷體" pitchFamily="65" charset="-120"/>
                        <a:ea typeface="標楷體" pitchFamily="65" charset="-120"/>
                        <a:cs typeface="Times New Roman"/>
                      </a:endParaRPr>
                    </a:p>
                  </a:txBody>
                  <a:tcPr/>
                </a:tc>
                <a:tc>
                  <a:txBody>
                    <a:bodyPr/>
                    <a:lstStyle/>
                    <a:p>
                      <a:pPr algn="l">
                        <a:spcAft>
                          <a:spcPts val="0"/>
                        </a:spcAft>
                      </a:pPr>
                      <a:r>
                        <a:rPr lang="zh-TW" sz="1800" kern="100" dirty="0">
                          <a:solidFill>
                            <a:srgbClr val="C00000"/>
                          </a:solidFill>
                          <a:latin typeface="標楷體" pitchFamily="65" charset="-120"/>
                          <a:ea typeface="標楷體" pitchFamily="65" charset="-120"/>
                        </a:rPr>
                        <a:t>互動系</a:t>
                      </a:r>
                      <a:r>
                        <a:rPr lang="en-US" sz="1800" kern="100" dirty="0">
                          <a:solidFill>
                            <a:srgbClr val="C00000"/>
                          </a:solidFill>
                          <a:latin typeface="標楷體" pitchFamily="65" charset="-120"/>
                          <a:ea typeface="標楷體" pitchFamily="65" charset="-120"/>
                        </a:rPr>
                        <a:t>102</a:t>
                      </a:r>
                      <a:r>
                        <a:rPr lang="zh-TW" sz="1800" kern="100" dirty="0">
                          <a:solidFill>
                            <a:srgbClr val="C00000"/>
                          </a:solidFill>
                          <a:latin typeface="標楷體" pitchFamily="65" charset="-120"/>
                          <a:ea typeface="標楷體" pitchFamily="65" charset="-120"/>
                        </a:rPr>
                        <a:t>學年專任教師新聘</a:t>
                      </a:r>
                      <a:r>
                        <a:rPr lang="zh-TW" sz="1800" kern="100" dirty="0">
                          <a:latin typeface="標楷體" pitchFamily="65" charset="-120"/>
                          <a:ea typeface="標楷體" pitchFamily="65" charset="-120"/>
                        </a:rPr>
                        <a:t>院教評會審查</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en-US" sz="1800" kern="100" dirty="0">
                          <a:latin typeface="標楷體" pitchFamily="65" charset="-120"/>
                          <a:ea typeface="標楷體" pitchFamily="65" charset="-120"/>
                        </a:rPr>
                        <a:t>102.02</a:t>
                      </a:r>
                      <a:endParaRPr lang="zh-TW" sz="1800" kern="100" dirty="0">
                        <a:latin typeface="標楷體" pitchFamily="65" charset="-120"/>
                        <a:ea typeface="標楷體" pitchFamily="65" charset="-120"/>
                        <a:cs typeface="Times New Roman"/>
                      </a:endParaRPr>
                    </a:p>
                  </a:txBody>
                  <a:tcPr/>
                </a:tc>
              </a:tr>
              <a:tr h="418997">
                <a:tc>
                  <a:txBody>
                    <a:bodyPr/>
                    <a:lstStyle/>
                    <a:p>
                      <a:pPr algn="ctr">
                        <a:spcAft>
                          <a:spcPts val="0"/>
                        </a:spcAft>
                      </a:pPr>
                      <a:r>
                        <a:rPr lang="zh-TW" sz="1800" kern="100" dirty="0" smtClean="0">
                          <a:latin typeface="標楷體" pitchFamily="65" charset="-120"/>
                          <a:ea typeface="標楷體" pitchFamily="65" charset="-120"/>
                        </a:rPr>
                        <a:t>行政</a:t>
                      </a:r>
                      <a:endParaRPr lang="zh-TW" sz="1800" kern="100" dirty="0" smtClean="0">
                        <a:latin typeface="標楷體" pitchFamily="65" charset="-120"/>
                        <a:ea typeface="標楷體" pitchFamily="65" charset="-120"/>
                        <a:cs typeface="Times New Roman"/>
                      </a:endParaRPr>
                    </a:p>
                  </a:txBody>
                  <a:tcPr/>
                </a:tc>
                <a:tc>
                  <a:txBody>
                    <a:bodyPr/>
                    <a:lstStyle/>
                    <a:p>
                      <a:pPr algn="l">
                        <a:spcAft>
                          <a:spcPts val="0"/>
                        </a:spcAft>
                      </a:pPr>
                      <a:r>
                        <a:rPr lang="zh-TW" sz="1800" kern="100" dirty="0">
                          <a:solidFill>
                            <a:srgbClr val="C00000"/>
                          </a:solidFill>
                          <a:latin typeface="標楷體" pitchFamily="65" charset="-120"/>
                          <a:ea typeface="標楷體" pitchFamily="65" charset="-120"/>
                        </a:rPr>
                        <a:t>教師升等</a:t>
                      </a:r>
                      <a:r>
                        <a:rPr lang="en-US" sz="1800" kern="100" dirty="0">
                          <a:solidFill>
                            <a:srgbClr val="C00000"/>
                          </a:solidFill>
                          <a:latin typeface="標楷體" pitchFamily="65" charset="-120"/>
                          <a:ea typeface="標楷體" pitchFamily="65" charset="-120"/>
                        </a:rPr>
                        <a:t>(102</a:t>
                      </a:r>
                      <a:r>
                        <a:rPr lang="zh-TW" sz="1800" kern="100" dirty="0">
                          <a:solidFill>
                            <a:srgbClr val="C00000"/>
                          </a:solidFill>
                          <a:latin typeface="標楷體" pitchFamily="65" charset="-120"/>
                          <a:ea typeface="標楷體" pitchFamily="65" charset="-120"/>
                        </a:rPr>
                        <a:t>年</a:t>
                      </a:r>
                      <a:r>
                        <a:rPr lang="en-US" sz="1800" kern="100" dirty="0">
                          <a:solidFill>
                            <a:srgbClr val="C00000"/>
                          </a:solidFill>
                          <a:latin typeface="標楷體" pitchFamily="65" charset="-120"/>
                          <a:ea typeface="標楷體" pitchFamily="65" charset="-120"/>
                        </a:rPr>
                        <a:t>8</a:t>
                      </a:r>
                      <a:r>
                        <a:rPr lang="zh-TW" sz="1800" kern="100" dirty="0">
                          <a:solidFill>
                            <a:srgbClr val="C00000"/>
                          </a:solidFill>
                          <a:latin typeface="標楷體" pitchFamily="65" charset="-120"/>
                          <a:ea typeface="標楷體" pitchFamily="65" charset="-120"/>
                        </a:rPr>
                        <a:t>月升等</a:t>
                      </a:r>
                      <a:r>
                        <a:rPr lang="en-US" sz="1800" kern="100" dirty="0">
                          <a:solidFill>
                            <a:srgbClr val="C00000"/>
                          </a:solidFill>
                          <a:latin typeface="標楷體" pitchFamily="65" charset="-120"/>
                          <a:ea typeface="標楷體" pitchFamily="65" charset="-120"/>
                        </a:rPr>
                        <a:t>)</a:t>
                      </a:r>
                      <a:r>
                        <a:rPr lang="zh-TW" sz="1800" kern="100" dirty="0">
                          <a:latin typeface="標楷體" pitchFamily="65" charset="-120"/>
                          <a:ea typeface="標楷體" pitchFamily="65" charset="-120"/>
                        </a:rPr>
                        <a:t>院級外審與院教評會審查</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en-US" sz="1800" kern="100">
                          <a:latin typeface="標楷體" pitchFamily="65" charset="-120"/>
                          <a:ea typeface="標楷體" pitchFamily="65" charset="-120"/>
                        </a:rPr>
                        <a:t>102.04 </a:t>
                      </a:r>
                      <a:endParaRPr lang="zh-TW" sz="1800" kern="100">
                        <a:latin typeface="標楷體" pitchFamily="65" charset="-120"/>
                        <a:ea typeface="標楷體" pitchFamily="65" charset="-120"/>
                        <a:cs typeface="Times New Roman"/>
                      </a:endParaRPr>
                    </a:p>
                  </a:txBody>
                  <a:tcPr/>
                </a:tc>
              </a:tr>
              <a:tr h="418997">
                <a:tc>
                  <a:txBody>
                    <a:bodyPr/>
                    <a:lstStyle/>
                    <a:p>
                      <a:pPr algn="ctr">
                        <a:spcAft>
                          <a:spcPts val="0"/>
                        </a:spcAft>
                      </a:pPr>
                      <a:r>
                        <a:rPr lang="zh-TW" sz="1800" kern="100" dirty="0" smtClean="0">
                          <a:latin typeface="標楷體" pitchFamily="65" charset="-120"/>
                          <a:ea typeface="標楷體" pitchFamily="65" charset="-120"/>
                        </a:rPr>
                        <a:t>行政 </a:t>
                      </a:r>
                      <a:endParaRPr lang="zh-TW" sz="1800" kern="100" dirty="0" smtClean="0">
                        <a:latin typeface="標楷體" pitchFamily="65" charset="-120"/>
                        <a:ea typeface="標楷體" pitchFamily="65" charset="-120"/>
                        <a:cs typeface="Times New Roman"/>
                      </a:endParaRPr>
                    </a:p>
                  </a:txBody>
                  <a:tcPr/>
                </a:tc>
                <a:tc>
                  <a:txBody>
                    <a:bodyPr/>
                    <a:lstStyle/>
                    <a:p>
                      <a:pPr algn="l">
                        <a:spcAft>
                          <a:spcPts val="0"/>
                        </a:spcAft>
                      </a:pPr>
                      <a:r>
                        <a:rPr lang="en-US" sz="1800" kern="100" dirty="0">
                          <a:latin typeface="標楷體" pitchFamily="65" charset="-120"/>
                          <a:ea typeface="標楷體" pitchFamily="65" charset="-120"/>
                        </a:rPr>
                        <a:t>102</a:t>
                      </a:r>
                      <a:r>
                        <a:rPr lang="zh-TW" sz="1800" kern="100" dirty="0">
                          <a:latin typeface="標楷體" pitchFamily="65" charset="-120"/>
                          <a:ea typeface="標楷體" pitchFamily="65" charset="-120"/>
                        </a:rPr>
                        <a:t>學年新設</a:t>
                      </a:r>
                      <a:r>
                        <a:rPr lang="zh-TW" sz="1800" kern="100" dirty="0">
                          <a:solidFill>
                            <a:srgbClr val="C00000"/>
                          </a:solidFill>
                          <a:latin typeface="標楷體" pitchFamily="65" charset="-120"/>
                          <a:ea typeface="標楷體" pitchFamily="65" charset="-120"/>
                        </a:rPr>
                        <a:t>互動設計系空間協調與規劃</a:t>
                      </a:r>
                      <a:r>
                        <a:rPr lang="zh-TW" sz="1800" kern="100" dirty="0">
                          <a:latin typeface="標楷體" pitchFamily="65" charset="-120"/>
                          <a:ea typeface="標楷體" pitchFamily="65" charset="-120"/>
                        </a:rPr>
                        <a:t> </a:t>
                      </a:r>
                      <a:endParaRPr lang="zh-TW" sz="1800" kern="100" dirty="0">
                        <a:latin typeface="標楷體" pitchFamily="65" charset="-120"/>
                        <a:ea typeface="標楷體" pitchFamily="65" charset="-120"/>
                        <a:cs typeface="Times New Roman"/>
                      </a:endParaRPr>
                    </a:p>
                  </a:txBody>
                  <a:tcPr/>
                </a:tc>
                <a:tc>
                  <a:txBody>
                    <a:bodyPr/>
                    <a:lstStyle/>
                    <a:p>
                      <a:pPr algn="ctr">
                        <a:spcAft>
                          <a:spcPts val="0"/>
                        </a:spcAft>
                      </a:pPr>
                      <a:r>
                        <a:rPr lang="en-US" sz="1800" kern="100">
                          <a:latin typeface="標楷體" pitchFamily="65" charset="-120"/>
                          <a:ea typeface="標楷體" pitchFamily="65" charset="-120"/>
                        </a:rPr>
                        <a:t>102.04 </a:t>
                      </a:r>
                      <a:endParaRPr lang="zh-TW" sz="1800" kern="100">
                        <a:latin typeface="標楷體" pitchFamily="65" charset="-120"/>
                        <a:ea typeface="標楷體" pitchFamily="65" charset="-120"/>
                        <a:cs typeface="Times New Roman"/>
                      </a:endParaRPr>
                    </a:p>
                  </a:txBody>
                  <a:tcPr/>
                </a:tc>
              </a:tr>
              <a:tr h="418997">
                <a:tc>
                  <a:txBody>
                    <a:bodyPr/>
                    <a:lstStyle/>
                    <a:p>
                      <a:pPr marL="0" algn="ctr" defTabSz="914400" rtl="0" eaLnBrk="1" latinLnBrk="0" hangingPunct="1">
                        <a:spcAft>
                          <a:spcPts val="0"/>
                        </a:spcAft>
                      </a:pPr>
                      <a:r>
                        <a:rPr lang="zh-TW" sz="1800" kern="100" dirty="0" smtClean="0">
                          <a:solidFill>
                            <a:schemeClr val="dk1"/>
                          </a:solidFill>
                          <a:latin typeface="標楷體" pitchFamily="65" charset="-120"/>
                          <a:ea typeface="標楷體" pitchFamily="65" charset="-120"/>
                          <a:cs typeface="+mn-cs"/>
                        </a:rPr>
                        <a:t>行政</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solidFill>
                            <a:schemeClr val="dk1"/>
                          </a:solidFill>
                          <a:latin typeface="標楷體" pitchFamily="65" charset="-120"/>
                          <a:ea typeface="標楷體" pitchFamily="65" charset="-120"/>
                          <a:cs typeface="+mn-cs"/>
                        </a:rPr>
                        <a:t>102</a:t>
                      </a:r>
                      <a:r>
                        <a:rPr lang="zh-TW" sz="1800" kern="100" dirty="0">
                          <a:solidFill>
                            <a:schemeClr val="dk1"/>
                          </a:solidFill>
                          <a:latin typeface="標楷體" pitchFamily="65" charset="-120"/>
                          <a:ea typeface="標楷體" pitchFamily="65" charset="-120"/>
                          <a:cs typeface="+mn-cs"/>
                        </a:rPr>
                        <a:t>學年課程標準審議</a:t>
                      </a:r>
                    </a:p>
                  </a:txBody>
                  <a:tcPr/>
                </a:tc>
                <a:tc>
                  <a:txBody>
                    <a:bodyPr/>
                    <a:lstStyle/>
                    <a:p>
                      <a:pPr marL="0" algn="ctr" defTabSz="914400" rtl="0" eaLnBrk="1" latinLnBrk="0" hangingPunct="1">
                        <a:spcAft>
                          <a:spcPts val="0"/>
                        </a:spcAft>
                      </a:pPr>
                      <a:r>
                        <a:rPr lang="en-US" sz="1800" kern="100" dirty="0">
                          <a:solidFill>
                            <a:schemeClr val="dk1"/>
                          </a:solidFill>
                          <a:latin typeface="標楷體" pitchFamily="65" charset="-120"/>
                          <a:ea typeface="標楷體" pitchFamily="65" charset="-120"/>
                          <a:cs typeface="+mn-cs"/>
                        </a:rPr>
                        <a:t>102.04</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a:latin typeface="標楷體" pitchFamily="65" charset="-120"/>
                          <a:ea typeface="標楷體" pitchFamily="65" charset="-120"/>
                        </a:rPr>
                        <a:t>行政</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latin typeface="標楷體" pitchFamily="65" charset="-120"/>
                          <a:ea typeface="標楷體" pitchFamily="65" charset="-120"/>
                        </a:rPr>
                        <a:t>102</a:t>
                      </a:r>
                      <a:r>
                        <a:rPr lang="zh-TW" sz="1800" kern="100" dirty="0">
                          <a:latin typeface="標楷體" pitchFamily="65" charset="-120"/>
                          <a:ea typeface="標楷體" pitchFamily="65" charset="-120"/>
                        </a:rPr>
                        <a:t>學年傑出教學</a:t>
                      </a:r>
                      <a:r>
                        <a:rPr lang="en-US" sz="1800" kern="100" dirty="0">
                          <a:latin typeface="標楷體" pitchFamily="65" charset="-120"/>
                          <a:ea typeface="標楷體" pitchFamily="65" charset="-120"/>
                        </a:rPr>
                        <a:t>&amp;</a:t>
                      </a:r>
                      <a:r>
                        <a:rPr lang="zh-TW" sz="1800" kern="100" dirty="0">
                          <a:latin typeface="標楷體" pitchFamily="65" charset="-120"/>
                          <a:ea typeface="標楷體" pitchFamily="65" charset="-120"/>
                        </a:rPr>
                        <a:t>傑出研究獎院級審查 </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a:latin typeface="標楷體" pitchFamily="65" charset="-120"/>
                          <a:ea typeface="標楷體" pitchFamily="65" charset="-120"/>
                        </a:rPr>
                        <a:t>102.05 </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a:latin typeface="標楷體" pitchFamily="65" charset="-120"/>
                          <a:ea typeface="標楷體" pitchFamily="65" charset="-120"/>
                        </a:rPr>
                        <a:t>行政 </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latin typeface="標楷體" pitchFamily="65" charset="-120"/>
                          <a:ea typeface="標楷體" pitchFamily="65" charset="-120"/>
                        </a:rPr>
                        <a:t>102</a:t>
                      </a:r>
                      <a:r>
                        <a:rPr lang="zh-TW" sz="1800" kern="100" dirty="0">
                          <a:latin typeface="標楷體" pitchFamily="65" charset="-120"/>
                          <a:ea typeface="標楷體" pitchFamily="65" charset="-120"/>
                        </a:rPr>
                        <a:t>學年國科會獎勵獎勵特殊優秀研究人才彈性薪資院級審查</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a:latin typeface="標楷體" pitchFamily="65" charset="-120"/>
                          <a:ea typeface="標楷體" pitchFamily="65" charset="-120"/>
                        </a:rPr>
                        <a:t>102.05 </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a:latin typeface="標楷體" pitchFamily="65" charset="-120"/>
                          <a:ea typeface="標楷體" pitchFamily="65" charset="-120"/>
                        </a:rPr>
                        <a:t>行政 </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solidFill>
                            <a:srgbClr val="C00000"/>
                          </a:solidFill>
                          <a:latin typeface="標楷體" pitchFamily="65" charset="-120"/>
                          <a:ea typeface="標楷體" pitchFamily="65" charset="-120"/>
                        </a:rPr>
                        <a:t>IEET</a:t>
                      </a:r>
                      <a:r>
                        <a:rPr lang="zh-TW" sz="1800" kern="100" dirty="0">
                          <a:solidFill>
                            <a:srgbClr val="C00000"/>
                          </a:solidFill>
                          <a:latin typeface="標楷體" pitchFamily="65" charset="-120"/>
                          <a:ea typeface="標楷體" pitchFamily="65" charset="-120"/>
                        </a:rPr>
                        <a:t>與自我評鑑內部訪視評鑑 </a:t>
                      </a:r>
                      <a:endParaRPr lang="zh-TW" sz="1800" kern="100" dirty="0">
                        <a:solidFill>
                          <a:srgbClr val="C00000"/>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a:latin typeface="標楷體" pitchFamily="65" charset="-120"/>
                          <a:ea typeface="標楷體" pitchFamily="65" charset="-120"/>
                        </a:rPr>
                        <a:t>102.05 </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smtClean="0">
                          <a:solidFill>
                            <a:schemeClr val="dk1"/>
                          </a:solidFill>
                          <a:latin typeface="標楷體" pitchFamily="65" charset="-120"/>
                          <a:ea typeface="標楷體" pitchFamily="65" charset="-120"/>
                          <a:cs typeface="+mn-cs"/>
                        </a:rPr>
                        <a:t>行政 </a:t>
                      </a:r>
                    </a:p>
                  </a:txBody>
                  <a:tcPr/>
                </a:tc>
                <a:tc>
                  <a:txBody>
                    <a:bodyPr/>
                    <a:lstStyle/>
                    <a:p>
                      <a:pPr marL="0" algn="l" defTabSz="914400" rtl="0" eaLnBrk="1" latinLnBrk="0" hangingPunct="1">
                        <a:spcAft>
                          <a:spcPts val="0"/>
                        </a:spcAft>
                      </a:pPr>
                      <a:r>
                        <a:rPr lang="en-US" sz="1800" kern="100" dirty="0">
                          <a:solidFill>
                            <a:schemeClr val="dk1"/>
                          </a:solidFill>
                          <a:latin typeface="標楷體" pitchFamily="65" charset="-120"/>
                          <a:ea typeface="標楷體" pitchFamily="65" charset="-120"/>
                          <a:cs typeface="+mn-cs"/>
                        </a:rPr>
                        <a:t>102</a:t>
                      </a:r>
                      <a:r>
                        <a:rPr lang="zh-TW" sz="1800" kern="100" dirty="0" smtClean="0">
                          <a:solidFill>
                            <a:schemeClr val="dk1"/>
                          </a:solidFill>
                          <a:latin typeface="標楷體" pitchFamily="65" charset="-120"/>
                          <a:ea typeface="標楷體" pitchFamily="65" charset="-120"/>
                          <a:cs typeface="+mn-cs"/>
                        </a:rPr>
                        <a:t>學年</a:t>
                      </a:r>
                      <a:r>
                        <a:rPr lang="zh-TW" altLang="en-US" sz="1800" kern="100" dirty="0" smtClean="0">
                          <a:solidFill>
                            <a:srgbClr val="C00000"/>
                          </a:solidFill>
                          <a:latin typeface="標楷體" pitchFamily="65" charset="-120"/>
                          <a:ea typeface="標楷體" pitchFamily="65" charset="-120"/>
                          <a:cs typeface="+mn-cs"/>
                        </a:rPr>
                        <a:t>各學制招生考試</a:t>
                      </a:r>
                      <a:endParaRPr lang="zh-TW" sz="1800" kern="100" dirty="0">
                        <a:solidFill>
                          <a:srgbClr val="C00000"/>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smtClean="0">
                          <a:solidFill>
                            <a:schemeClr val="dk1"/>
                          </a:solidFill>
                          <a:latin typeface="標楷體" pitchFamily="65" charset="-120"/>
                          <a:ea typeface="標楷體" pitchFamily="65" charset="-120"/>
                          <a:cs typeface="+mn-cs"/>
                        </a:rPr>
                        <a:t>102.0</a:t>
                      </a:r>
                      <a:r>
                        <a:rPr lang="en-US" altLang="zh-TW" sz="1800" kern="100" dirty="0" smtClean="0">
                          <a:solidFill>
                            <a:schemeClr val="dk1"/>
                          </a:solidFill>
                          <a:latin typeface="標楷體" pitchFamily="65" charset="-120"/>
                          <a:ea typeface="標楷體" pitchFamily="65" charset="-120"/>
                          <a:cs typeface="+mn-cs"/>
                        </a:rPr>
                        <a:t>6</a:t>
                      </a:r>
                      <a:r>
                        <a:rPr lang="en-US" sz="1800" kern="100" dirty="0" smtClean="0">
                          <a:solidFill>
                            <a:schemeClr val="dk1"/>
                          </a:solidFill>
                          <a:latin typeface="標楷體" pitchFamily="65" charset="-120"/>
                          <a:ea typeface="標楷體" pitchFamily="65" charset="-120"/>
                          <a:cs typeface="+mn-cs"/>
                        </a:rPr>
                        <a:t> </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a:latin typeface="標楷體" pitchFamily="65" charset="-120"/>
                          <a:ea typeface="標楷體" pitchFamily="65" charset="-120"/>
                        </a:rPr>
                        <a:t>行政 </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latin typeface="標楷體" pitchFamily="65" charset="-120"/>
                          <a:ea typeface="標楷體" pitchFamily="65" charset="-120"/>
                        </a:rPr>
                        <a:t>102</a:t>
                      </a:r>
                      <a:r>
                        <a:rPr lang="zh-TW" sz="1800" kern="100" dirty="0" smtClean="0">
                          <a:latin typeface="標楷體" pitchFamily="65" charset="-120"/>
                          <a:ea typeface="標楷體" pitchFamily="65" charset="-120"/>
                        </a:rPr>
                        <a:t>學年專案</a:t>
                      </a:r>
                      <a:r>
                        <a:rPr lang="zh-TW" sz="1800" kern="100" dirty="0">
                          <a:latin typeface="標楷體" pitchFamily="65" charset="-120"/>
                          <a:ea typeface="標楷體" pitchFamily="65" charset="-120"/>
                        </a:rPr>
                        <a:t>教師與兼任教師聘任 </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a:latin typeface="標楷體" pitchFamily="65" charset="-120"/>
                          <a:ea typeface="標楷體" pitchFamily="65" charset="-120"/>
                        </a:rPr>
                        <a:t>102.06</a:t>
                      </a:r>
                      <a:endParaRPr lang="zh-TW" sz="1800" kern="100" dirty="0">
                        <a:solidFill>
                          <a:schemeClr val="dk1"/>
                        </a:solidFill>
                        <a:latin typeface="標楷體" pitchFamily="65" charset="-120"/>
                        <a:ea typeface="標楷體" pitchFamily="65" charset="-120"/>
                        <a:cs typeface="+mn-cs"/>
                      </a:endParaRPr>
                    </a:p>
                  </a:txBody>
                  <a:tcPr/>
                </a:tc>
              </a:tr>
              <a:tr h="418997">
                <a:tc>
                  <a:txBody>
                    <a:bodyPr/>
                    <a:lstStyle/>
                    <a:p>
                      <a:pPr marL="0" algn="ctr" defTabSz="914400" rtl="0" eaLnBrk="1" latinLnBrk="0" hangingPunct="1">
                        <a:spcAft>
                          <a:spcPts val="0"/>
                        </a:spcAft>
                      </a:pPr>
                      <a:r>
                        <a:rPr lang="zh-TW" sz="1800" kern="100" dirty="0">
                          <a:latin typeface="標楷體" pitchFamily="65" charset="-120"/>
                          <a:ea typeface="標楷體" pitchFamily="65" charset="-120"/>
                        </a:rPr>
                        <a:t>行政</a:t>
                      </a:r>
                      <a:endParaRPr lang="zh-TW" sz="1800" kern="100" dirty="0">
                        <a:solidFill>
                          <a:schemeClr val="dk1"/>
                        </a:solidFill>
                        <a:latin typeface="標楷體" pitchFamily="65" charset="-120"/>
                        <a:ea typeface="標楷體" pitchFamily="65" charset="-120"/>
                        <a:cs typeface="+mn-cs"/>
                      </a:endParaRPr>
                    </a:p>
                  </a:txBody>
                  <a:tcPr/>
                </a:tc>
                <a:tc>
                  <a:txBody>
                    <a:bodyPr/>
                    <a:lstStyle/>
                    <a:p>
                      <a:pPr marL="0" algn="l" defTabSz="914400" rtl="0" eaLnBrk="1" latinLnBrk="0" hangingPunct="1">
                        <a:spcAft>
                          <a:spcPts val="0"/>
                        </a:spcAft>
                      </a:pPr>
                      <a:r>
                        <a:rPr lang="en-US" sz="1800" kern="100" dirty="0">
                          <a:latin typeface="標楷體" pitchFamily="65" charset="-120"/>
                          <a:ea typeface="標楷體" pitchFamily="65" charset="-120"/>
                        </a:rPr>
                        <a:t>102</a:t>
                      </a:r>
                      <a:r>
                        <a:rPr lang="zh-TW" sz="1800" kern="100" dirty="0">
                          <a:latin typeface="標楷體" pitchFamily="65" charset="-120"/>
                          <a:ea typeface="標楷體" pitchFamily="65" charset="-120"/>
                        </a:rPr>
                        <a:t>學年</a:t>
                      </a:r>
                      <a:r>
                        <a:rPr lang="zh-TW" sz="1800" kern="100" dirty="0">
                          <a:solidFill>
                            <a:srgbClr val="C00000"/>
                          </a:solidFill>
                          <a:latin typeface="標楷體" pitchFamily="65" charset="-120"/>
                          <a:ea typeface="標楷體" pitchFamily="65" charset="-120"/>
                        </a:rPr>
                        <a:t>建築系主任遴選</a:t>
                      </a:r>
                      <a:r>
                        <a:rPr lang="zh-TW" sz="1800" kern="100" dirty="0" smtClean="0">
                          <a:solidFill>
                            <a:srgbClr val="C00000"/>
                          </a:solidFill>
                          <a:latin typeface="標楷體" pitchFamily="65" charset="-120"/>
                          <a:ea typeface="標楷體" pitchFamily="65" charset="-120"/>
                        </a:rPr>
                        <a:t>作業</a:t>
                      </a:r>
                      <a:r>
                        <a:rPr lang="zh-TW" altLang="en-US" sz="1800" kern="100" dirty="0" smtClean="0">
                          <a:solidFill>
                            <a:srgbClr val="C00000"/>
                          </a:solidFill>
                          <a:latin typeface="標楷體" pitchFamily="65" charset="-120"/>
                          <a:ea typeface="標楷體" pitchFamily="65" charset="-120"/>
                        </a:rPr>
                        <a:t>及交接</a:t>
                      </a:r>
                      <a:endParaRPr lang="zh-TW" sz="1800" kern="100" dirty="0">
                        <a:solidFill>
                          <a:srgbClr val="C00000"/>
                        </a:solidFill>
                        <a:latin typeface="標楷體" pitchFamily="65" charset="-120"/>
                        <a:ea typeface="標楷體" pitchFamily="65" charset="-120"/>
                        <a:cs typeface="+mn-cs"/>
                      </a:endParaRPr>
                    </a:p>
                  </a:txBody>
                  <a:tcPr/>
                </a:tc>
                <a:tc>
                  <a:txBody>
                    <a:bodyPr/>
                    <a:lstStyle/>
                    <a:p>
                      <a:pPr marL="0" algn="ctr" defTabSz="914400" rtl="0" eaLnBrk="1" latinLnBrk="0" hangingPunct="1">
                        <a:spcAft>
                          <a:spcPts val="0"/>
                        </a:spcAft>
                      </a:pPr>
                      <a:r>
                        <a:rPr lang="en-US" sz="1800" kern="100" dirty="0" smtClean="0">
                          <a:solidFill>
                            <a:srgbClr val="FF0000"/>
                          </a:solidFill>
                          <a:latin typeface="標楷體" pitchFamily="65" charset="-120"/>
                          <a:ea typeface="標楷體" pitchFamily="65" charset="-120"/>
                        </a:rPr>
                        <a:t>102.08</a:t>
                      </a:r>
                      <a:endParaRPr lang="zh-TW" sz="1800" kern="100" dirty="0">
                        <a:solidFill>
                          <a:srgbClr val="FF0000"/>
                        </a:solidFill>
                        <a:latin typeface="標楷體" pitchFamily="65" charset="-120"/>
                        <a:ea typeface="標楷體" pitchFamily="65" charset="-120"/>
                        <a:cs typeface="+mn-cs"/>
                      </a:endParaRPr>
                    </a:p>
                  </a:txBody>
                  <a:tcPr/>
                </a:tc>
              </a:tr>
            </a:tbl>
          </a:graphicData>
        </a:graphic>
      </p:graphicFrame>
      <p:sp>
        <p:nvSpPr>
          <p:cNvPr id="4"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93</a:t>
            </a:fld>
            <a:endParaRPr lang="en-US" altLang="zh-TW" dirty="0"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線接點 16"/>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945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已完成之重點業務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行政</a:t>
            </a:r>
            <a:r>
              <a:rPr lang="en-US" altLang="zh-TW" sz="4000" dirty="0" smtClean="0">
                <a:latin typeface="標楷體" pitchFamily="65" charset="-120"/>
                <a:ea typeface="標楷體" pitchFamily="65" charset="-120"/>
              </a:rPr>
              <a:t>)</a:t>
            </a:r>
          </a:p>
        </p:txBody>
      </p:sp>
      <p:sp>
        <p:nvSpPr>
          <p:cNvPr id="3" name="文字方塊 2"/>
          <p:cNvSpPr txBox="1"/>
          <p:nvPr/>
        </p:nvSpPr>
        <p:spPr>
          <a:xfrm>
            <a:off x="4018002" y="2348880"/>
            <a:ext cx="1338828" cy="369332"/>
          </a:xfrm>
          <a:prstGeom prst="rect">
            <a:avLst/>
          </a:prstGeom>
          <a:noFill/>
        </p:spPr>
        <p:txBody>
          <a:bodyPr wrap="none" rtlCol="0">
            <a:spAutoFit/>
          </a:bodyPr>
          <a:lstStyle/>
          <a:p>
            <a:r>
              <a:rPr lang="zh-TW" altLang="en-US" dirty="0" smtClean="0"/>
              <a:t>照片與說明</a:t>
            </a:r>
            <a:endParaRPr lang="zh-TW" altLang="en-US" dirty="0"/>
          </a:p>
        </p:txBody>
      </p:sp>
      <p:pic>
        <p:nvPicPr>
          <p:cNvPr id="2" name="圖片 1"/>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6478004" y="1373315"/>
            <a:ext cx="2356871" cy="1767653"/>
          </a:xfrm>
          <a:prstGeom prst="rect">
            <a:avLst/>
          </a:prstGeom>
        </p:spPr>
      </p:pic>
      <p:pic>
        <p:nvPicPr>
          <p:cNvPr id="6" name="圖片 5"/>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3059832" y="1373315"/>
            <a:ext cx="2601502" cy="1951127"/>
          </a:xfrm>
          <a:prstGeom prst="rect">
            <a:avLst/>
          </a:prstGeom>
        </p:spPr>
      </p:pic>
      <p:pic>
        <p:nvPicPr>
          <p:cNvPr id="9" name="圖片 8"/>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3059832" y="3501008"/>
            <a:ext cx="2601502" cy="1951127"/>
          </a:xfrm>
          <a:prstGeom prst="rect">
            <a:avLst/>
          </a:prstGeom>
        </p:spPr>
      </p:pic>
      <p:sp>
        <p:nvSpPr>
          <p:cNvPr id="11" name="矩形 10"/>
          <p:cNvSpPr/>
          <p:nvPr/>
        </p:nvSpPr>
        <p:spPr>
          <a:xfrm>
            <a:off x="6948264" y="3140968"/>
            <a:ext cx="1671134" cy="307777"/>
          </a:xfrm>
          <a:prstGeom prst="rect">
            <a:avLst/>
          </a:prstGeom>
        </p:spPr>
        <p:txBody>
          <a:bodyPr wrap="square">
            <a:spAutoFit/>
          </a:bodyPr>
          <a:lstStyle/>
          <a:p>
            <a:r>
              <a:rPr lang="en-US" altLang="zh-TW" sz="1400" dirty="0" smtClean="0">
                <a:solidFill>
                  <a:schemeClr val="dk1"/>
                </a:solidFill>
                <a:latin typeface="標楷體" pitchFamily="65" charset="-120"/>
                <a:ea typeface="標楷體" pitchFamily="65" charset="-120"/>
              </a:rPr>
              <a:t>102</a:t>
            </a:r>
            <a:r>
              <a:rPr lang="zh-TW" altLang="en-US" sz="1400" dirty="0" smtClean="0">
                <a:solidFill>
                  <a:schemeClr val="dk1"/>
                </a:solidFill>
                <a:latin typeface="標楷體" pitchFamily="65" charset="-120"/>
                <a:ea typeface="標楷體" pitchFamily="65" charset="-120"/>
              </a:rPr>
              <a:t>學年入學招生</a:t>
            </a:r>
            <a:endParaRPr lang="zh-TW" altLang="en-US" sz="1400" dirty="0"/>
          </a:p>
        </p:txBody>
      </p:sp>
      <p:sp>
        <p:nvSpPr>
          <p:cNvPr id="12" name="矩形 11"/>
          <p:cNvSpPr/>
          <p:nvPr/>
        </p:nvSpPr>
        <p:spPr>
          <a:xfrm>
            <a:off x="3199535" y="5445224"/>
            <a:ext cx="2596601" cy="307777"/>
          </a:xfrm>
          <a:prstGeom prst="rect">
            <a:avLst/>
          </a:prstGeom>
        </p:spPr>
        <p:txBody>
          <a:bodyPr wrap="square">
            <a:spAutoFit/>
          </a:bodyPr>
          <a:lstStyle/>
          <a:p>
            <a:r>
              <a:rPr lang="zh-TW" altLang="en-US" sz="1400" dirty="0" smtClean="0">
                <a:solidFill>
                  <a:schemeClr val="dk1"/>
                </a:solidFill>
                <a:latin typeface="標楷體" pitchFamily="65" charset="-120"/>
                <a:ea typeface="標楷體" pitchFamily="65" charset="-120"/>
              </a:rPr>
              <a:t>建築教育認證諮詢會議</a:t>
            </a:r>
            <a:endParaRPr lang="zh-TW" altLang="en-US" sz="1400" dirty="0"/>
          </a:p>
        </p:txBody>
      </p:sp>
      <p:pic>
        <p:nvPicPr>
          <p:cNvPr id="13" name="圖片 12"/>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179512" y="1357312"/>
            <a:ext cx="2644181" cy="1983135"/>
          </a:xfrm>
          <a:prstGeom prst="rect">
            <a:avLst/>
          </a:prstGeom>
        </p:spPr>
      </p:pic>
      <p:pic>
        <p:nvPicPr>
          <p:cNvPr id="14" name="圖片 13"/>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185319" y="3497115"/>
            <a:ext cx="2606693" cy="1955020"/>
          </a:xfrm>
          <a:prstGeom prst="rect">
            <a:avLst/>
          </a:prstGeom>
        </p:spPr>
      </p:pic>
      <p:sp>
        <p:nvSpPr>
          <p:cNvPr id="16" name="矩形 15"/>
          <p:cNvSpPr/>
          <p:nvPr/>
        </p:nvSpPr>
        <p:spPr>
          <a:xfrm>
            <a:off x="395536" y="5445224"/>
            <a:ext cx="2736304" cy="307777"/>
          </a:xfrm>
          <a:prstGeom prst="rect">
            <a:avLst/>
          </a:prstGeom>
        </p:spPr>
        <p:txBody>
          <a:bodyPr wrap="square">
            <a:spAutoFit/>
          </a:bodyPr>
          <a:lstStyle/>
          <a:p>
            <a:r>
              <a:rPr lang="en-US" altLang="zh-TW" sz="1400" dirty="0" smtClean="0">
                <a:solidFill>
                  <a:schemeClr val="dk1"/>
                </a:solidFill>
                <a:latin typeface="標楷體" pitchFamily="65" charset="-120"/>
                <a:ea typeface="標楷體" pitchFamily="65" charset="-120"/>
              </a:rPr>
              <a:t>102.04</a:t>
            </a:r>
            <a:r>
              <a:rPr lang="zh-TW" altLang="en-US" sz="1400" dirty="0" smtClean="0">
                <a:solidFill>
                  <a:schemeClr val="dk1"/>
                </a:solidFill>
                <a:latin typeface="標楷體" pitchFamily="65" charset="-120"/>
                <a:ea typeface="標楷體" pitchFamily="65" charset="-120"/>
              </a:rPr>
              <a:t>新聘教師面試</a:t>
            </a:r>
            <a:endParaRPr lang="zh-TW" altLang="en-US" sz="1400" dirty="0"/>
          </a:p>
        </p:txBody>
      </p:sp>
      <p:pic>
        <p:nvPicPr>
          <p:cNvPr id="3074" name="Picture 2"/>
          <p:cNvPicPr>
            <a:picLocks noChangeAspect="1" noChangeArrowheads="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5810541" y="3429000"/>
            <a:ext cx="3024336" cy="2016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 name="矩形 17"/>
          <p:cNvSpPr/>
          <p:nvPr/>
        </p:nvSpPr>
        <p:spPr>
          <a:xfrm>
            <a:off x="6228184" y="5445224"/>
            <a:ext cx="2534684" cy="307777"/>
          </a:xfrm>
          <a:prstGeom prst="rect">
            <a:avLst/>
          </a:prstGeom>
        </p:spPr>
        <p:txBody>
          <a:bodyPr wrap="square">
            <a:spAutoFit/>
          </a:bodyPr>
          <a:lstStyle/>
          <a:p>
            <a:r>
              <a:rPr lang="zh-TW" altLang="en-US" sz="1400" dirty="0" smtClean="0">
                <a:solidFill>
                  <a:schemeClr val="dk1"/>
                </a:solidFill>
                <a:latin typeface="標楷體" pitchFamily="65" charset="-120"/>
                <a:ea typeface="標楷體" pitchFamily="65" charset="-120"/>
              </a:rPr>
              <a:t>建築系主任遴選與交接</a:t>
            </a:r>
            <a:endParaRPr lang="zh-TW" altLang="en-US" sz="1400" dirty="0"/>
          </a:p>
        </p:txBody>
      </p:sp>
      <p:sp>
        <p:nvSpPr>
          <p:cNvPr id="15"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94</a:t>
            </a:fld>
            <a:endParaRPr lang="en-US" altLang="zh-TW" dirty="0"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接點 4"/>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945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p>
        </p:txBody>
      </p:sp>
      <p:graphicFrame>
        <p:nvGraphicFramePr>
          <p:cNvPr id="7" name="表格 6"/>
          <p:cNvGraphicFramePr>
            <a:graphicFrameLocks noGrp="1"/>
          </p:cNvGraphicFramePr>
          <p:nvPr>
            <p:extLst>
              <p:ext uri="{D42A27DB-BD31-4B8C-83A1-F6EECF244321}">
                <p14:modId xmlns="" xmlns:p14="http://schemas.microsoft.com/office/powerpoint/2010/main" val="809867488"/>
              </p:ext>
            </p:extLst>
          </p:nvPr>
        </p:nvGraphicFramePr>
        <p:xfrm>
          <a:off x="719573" y="1067142"/>
          <a:ext cx="7884876" cy="5516880"/>
        </p:xfrm>
        <a:graphic>
          <a:graphicData uri="http://schemas.openxmlformats.org/drawingml/2006/table">
            <a:tbl>
              <a:tblPr firstRow="1" bandRow="1">
                <a:tableStyleId>{93296810-A885-4BE3-A3E7-6D5BEEA58F35}</a:tableStyleId>
              </a:tblPr>
              <a:tblGrid>
                <a:gridCol w="1179047"/>
                <a:gridCol w="5637317"/>
                <a:gridCol w="1068512"/>
              </a:tblGrid>
              <a:tr h="327076">
                <a:tc>
                  <a:txBody>
                    <a:bodyPr/>
                    <a:lstStyle/>
                    <a:p>
                      <a:pPr algn="ctr">
                        <a:spcAft>
                          <a:spcPts val="0"/>
                        </a:spcAft>
                      </a:pPr>
                      <a:r>
                        <a:rPr lang="zh-TW" sz="1600" kern="100" dirty="0">
                          <a:latin typeface="標楷體" pitchFamily="65" charset="-120"/>
                          <a:ea typeface="標楷體" pitchFamily="65" charset="-120"/>
                        </a:rPr>
                        <a:t>類別 </a:t>
                      </a:r>
                      <a:endParaRPr lang="zh-TW" sz="1600" kern="100" dirty="0">
                        <a:latin typeface="標楷體" pitchFamily="65" charset="-120"/>
                        <a:ea typeface="標楷體" pitchFamily="65" charset="-120"/>
                        <a:cs typeface="Times New Roman"/>
                      </a:endParaRPr>
                    </a:p>
                  </a:txBody>
                  <a:tcPr/>
                </a:tc>
                <a:tc>
                  <a:txBody>
                    <a:bodyPr/>
                    <a:lstStyle/>
                    <a:p>
                      <a:pPr algn="ctr">
                        <a:spcAft>
                          <a:spcPts val="0"/>
                        </a:spcAft>
                      </a:pPr>
                      <a:r>
                        <a:rPr lang="zh-TW" sz="1600" kern="100" dirty="0">
                          <a:latin typeface="標楷體" pitchFamily="65" charset="-120"/>
                          <a:ea typeface="標楷體" pitchFamily="65" charset="-120"/>
                        </a:rPr>
                        <a:t>項目內容 </a:t>
                      </a:r>
                      <a:endParaRPr lang="zh-TW" sz="1600" kern="100" dirty="0">
                        <a:latin typeface="標楷體" pitchFamily="65" charset="-120"/>
                        <a:ea typeface="標楷體" pitchFamily="65" charset="-120"/>
                        <a:cs typeface="Times New Roman"/>
                      </a:endParaRPr>
                    </a:p>
                  </a:txBody>
                  <a:tcPr/>
                </a:tc>
                <a:tc>
                  <a:txBody>
                    <a:bodyPr/>
                    <a:lstStyle/>
                    <a:p>
                      <a:pPr algn="ctr">
                        <a:spcAft>
                          <a:spcPts val="0"/>
                        </a:spcAft>
                      </a:pPr>
                      <a:r>
                        <a:rPr lang="zh-TW" sz="1600" kern="100" dirty="0">
                          <a:latin typeface="標楷體" pitchFamily="65" charset="-120"/>
                          <a:ea typeface="標楷體" pitchFamily="65" charset="-120"/>
                        </a:rPr>
                        <a:t>備註 </a:t>
                      </a:r>
                      <a:endParaRPr lang="zh-TW" sz="1600" kern="100" dirty="0">
                        <a:latin typeface="標楷體" pitchFamily="65" charset="-120"/>
                        <a:ea typeface="標楷體" pitchFamily="65" charset="-120"/>
                        <a:cs typeface="Times New Roman"/>
                      </a:endParaRPr>
                    </a:p>
                  </a:txBody>
                  <a:tcPr/>
                </a:tc>
              </a:tr>
              <a:tr h="327076">
                <a:tc>
                  <a:txBody>
                    <a:bodyPr/>
                    <a:lstStyle/>
                    <a:p>
                      <a:pPr algn="ctr">
                        <a:spcAft>
                          <a:spcPts val="0"/>
                        </a:spcAft>
                      </a:pPr>
                      <a:r>
                        <a:rPr lang="zh-TW" sz="1600" kern="0" dirty="0">
                          <a:solidFill>
                            <a:schemeClr val="tx1"/>
                          </a:solidFill>
                          <a:latin typeface="標楷體" pitchFamily="65" charset="-120"/>
                          <a:ea typeface="標楷體" pitchFamily="65" charset="-120"/>
                        </a:rPr>
                        <a:t>研究</a:t>
                      </a:r>
                      <a:endParaRPr lang="zh-TW" sz="1600" kern="100" dirty="0">
                        <a:solidFill>
                          <a:schemeClr val="tx1"/>
                        </a:solidFill>
                        <a:latin typeface="標楷體" pitchFamily="65" charset="-120"/>
                        <a:ea typeface="標楷體" pitchFamily="65" charset="-120"/>
                        <a:cs typeface="Times New Roman"/>
                      </a:endParaRPr>
                    </a:p>
                  </a:txBody>
                  <a:tcPr/>
                </a:tc>
                <a:tc>
                  <a:txBody>
                    <a:bodyPr/>
                    <a:lstStyle/>
                    <a:p>
                      <a:pPr>
                        <a:spcAft>
                          <a:spcPts val="0"/>
                        </a:spcAft>
                      </a:pPr>
                      <a:r>
                        <a:rPr lang="en-US" sz="1600" kern="1200" dirty="0" smtClean="0">
                          <a:solidFill>
                            <a:schemeClr val="tx1"/>
                          </a:solidFill>
                          <a:latin typeface="標楷體" pitchFamily="65" charset="-120"/>
                          <a:ea typeface="標楷體" pitchFamily="65" charset="-120"/>
                        </a:rPr>
                        <a:t>2013ICID</a:t>
                      </a:r>
                      <a:r>
                        <a:rPr lang="zh-TW" sz="1600" kern="1200" dirty="0">
                          <a:solidFill>
                            <a:schemeClr val="tx1"/>
                          </a:solidFill>
                          <a:latin typeface="標楷體" pitchFamily="65" charset="-120"/>
                          <a:ea typeface="標楷體" pitchFamily="65" charset="-120"/>
                        </a:rPr>
                        <a:t>國際創新設計研討會 </a:t>
                      </a:r>
                      <a:endParaRPr lang="zh-TW" sz="1600" kern="100" dirty="0">
                        <a:solidFill>
                          <a:schemeClr val="tx1"/>
                        </a:solidFill>
                        <a:latin typeface="標楷體" pitchFamily="65" charset="-120"/>
                        <a:ea typeface="標楷體" pitchFamily="65" charset="-120"/>
                        <a:cs typeface="Times New Roman"/>
                      </a:endParaRPr>
                    </a:p>
                  </a:txBody>
                  <a:tcPr/>
                </a:tc>
                <a:tc>
                  <a:txBody>
                    <a:bodyPr/>
                    <a:lstStyle/>
                    <a:p>
                      <a:pPr algn="ctr">
                        <a:spcAft>
                          <a:spcPts val="0"/>
                        </a:spcAft>
                      </a:pPr>
                      <a:r>
                        <a:rPr lang="en-US" sz="1600" kern="1200" dirty="0">
                          <a:solidFill>
                            <a:schemeClr val="tx1"/>
                          </a:solidFill>
                          <a:latin typeface="標楷體" pitchFamily="65" charset="-120"/>
                          <a:ea typeface="標楷體" pitchFamily="65" charset="-120"/>
                        </a:rPr>
                        <a:t>102.05 </a:t>
                      </a:r>
                      <a:endParaRPr lang="zh-TW" sz="1600" kern="100" dirty="0">
                        <a:solidFill>
                          <a:schemeClr val="tx1"/>
                        </a:solidFill>
                        <a:latin typeface="標楷體" pitchFamily="65" charset="-120"/>
                        <a:ea typeface="標楷體" pitchFamily="65" charset="-120"/>
                        <a:cs typeface="Times New Roman"/>
                      </a:endParaRPr>
                    </a:p>
                  </a:txBody>
                  <a:tcPr/>
                </a:tc>
              </a:tr>
              <a:tr h="327076">
                <a:tc>
                  <a:txBody>
                    <a:bodyPr/>
                    <a:lstStyle/>
                    <a:p>
                      <a:pPr algn="ctr">
                        <a:spcAft>
                          <a:spcPts val="0"/>
                        </a:spcAft>
                      </a:pPr>
                      <a:r>
                        <a:rPr lang="zh-TW" sz="1600" kern="0" dirty="0">
                          <a:solidFill>
                            <a:schemeClr val="tx1"/>
                          </a:solidFill>
                          <a:latin typeface="標楷體" pitchFamily="65" charset="-120"/>
                          <a:ea typeface="標楷體" pitchFamily="65" charset="-120"/>
                        </a:rPr>
                        <a:t>研究</a:t>
                      </a:r>
                      <a:endParaRPr lang="zh-TW" sz="1600" kern="100" dirty="0">
                        <a:solidFill>
                          <a:schemeClr val="tx1"/>
                        </a:solidFill>
                        <a:latin typeface="標楷體" pitchFamily="65" charset="-120"/>
                        <a:ea typeface="標楷體" pitchFamily="65" charset="-120"/>
                        <a:cs typeface="Times New Roman"/>
                      </a:endParaRPr>
                    </a:p>
                  </a:txBody>
                  <a:tcPr/>
                </a:tc>
                <a:tc>
                  <a:txBody>
                    <a:bodyPr/>
                    <a:lstStyle/>
                    <a:p>
                      <a:pPr>
                        <a:spcAft>
                          <a:spcPts val="0"/>
                        </a:spcAft>
                      </a:pPr>
                      <a:r>
                        <a:rPr lang="en-US" sz="1600" kern="100" dirty="0" smtClean="0">
                          <a:solidFill>
                            <a:schemeClr val="tx1"/>
                          </a:solidFill>
                          <a:latin typeface="標楷體" pitchFamily="65" charset="-120"/>
                          <a:ea typeface="標楷體" pitchFamily="65" charset="-120"/>
                        </a:rPr>
                        <a:t>2013</a:t>
                      </a:r>
                      <a:r>
                        <a:rPr lang="zh-TW" sz="1600" kern="100" dirty="0" smtClean="0">
                          <a:solidFill>
                            <a:schemeClr val="tx1"/>
                          </a:solidFill>
                          <a:latin typeface="標楷體" pitchFamily="65" charset="-120"/>
                          <a:ea typeface="標楷體" pitchFamily="65" charset="-120"/>
                        </a:rPr>
                        <a:t>年</a:t>
                      </a:r>
                      <a:r>
                        <a:rPr lang="zh-TW" altLang="en-US" sz="1600" kern="100" dirty="0" smtClean="0">
                          <a:solidFill>
                            <a:schemeClr val="tx1"/>
                          </a:solidFill>
                          <a:latin typeface="標楷體" pitchFamily="65" charset="-120"/>
                          <a:ea typeface="標楷體" pitchFamily="65" charset="-120"/>
                        </a:rPr>
                        <a:t>「</a:t>
                      </a:r>
                      <a:r>
                        <a:rPr lang="zh-TW" sz="1600" kern="100" dirty="0" smtClean="0">
                          <a:solidFill>
                            <a:schemeClr val="tx1"/>
                          </a:solidFill>
                          <a:latin typeface="標楷體" pitchFamily="65" charset="-120"/>
                          <a:ea typeface="標楷體" pitchFamily="65" charset="-120"/>
                        </a:rPr>
                        <a:t>永</a:t>
                      </a:r>
                      <a:r>
                        <a:rPr lang="zh-TW" sz="1600" kern="100" dirty="0">
                          <a:solidFill>
                            <a:schemeClr val="tx1"/>
                          </a:solidFill>
                          <a:latin typeface="標楷體" pitchFamily="65" charset="-120"/>
                          <a:ea typeface="標楷體" pitchFamily="65" charset="-120"/>
                        </a:rPr>
                        <a:t>續環境與綠色照明</a:t>
                      </a:r>
                      <a:r>
                        <a:rPr lang="zh-TW" sz="1600" kern="100" dirty="0" smtClean="0">
                          <a:solidFill>
                            <a:schemeClr val="tx1"/>
                          </a:solidFill>
                          <a:latin typeface="標楷體" pitchFamily="65" charset="-120"/>
                          <a:ea typeface="標楷體" pitchFamily="65" charset="-120"/>
                        </a:rPr>
                        <a:t>研討會</a:t>
                      </a:r>
                      <a:r>
                        <a:rPr lang="zh-TW" altLang="en-US" sz="1600" kern="100" dirty="0" smtClean="0">
                          <a:solidFill>
                            <a:schemeClr val="tx1"/>
                          </a:solidFill>
                          <a:latin typeface="標楷體" pitchFamily="65" charset="-120"/>
                          <a:ea typeface="標楷體" pitchFamily="65" charset="-120"/>
                        </a:rPr>
                        <a:t>」</a:t>
                      </a:r>
                      <a:r>
                        <a:rPr lang="zh-TW" sz="1600" kern="100" dirty="0" smtClean="0">
                          <a:solidFill>
                            <a:schemeClr val="tx1"/>
                          </a:solidFill>
                          <a:latin typeface="標楷體" pitchFamily="65" charset="-120"/>
                          <a:ea typeface="標楷體" pitchFamily="65" charset="-120"/>
                        </a:rPr>
                        <a:t>系列</a:t>
                      </a:r>
                      <a:r>
                        <a:rPr lang="zh-TW" sz="1600" kern="100" dirty="0">
                          <a:solidFill>
                            <a:schemeClr val="tx1"/>
                          </a:solidFill>
                          <a:latin typeface="標楷體" pitchFamily="65" charset="-120"/>
                          <a:ea typeface="標楷體" pitchFamily="65" charset="-120"/>
                        </a:rPr>
                        <a:t>講座</a:t>
                      </a:r>
                      <a:endParaRPr lang="zh-TW" sz="1600" kern="100" dirty="0">
                        <a:solidFill>
                          <a:schemeClr val="tx1"/>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sz="1600" kern="1200" dirty="0">
                          <a:solidFill>
                            <a:schemeClr val="tx1"/>
                          </a:solidFill>
                          <a:latin typeface="標楷體" pitchFamily="65" charset="-120"/>
                          <a:ea typeface="標楷體" pitchFamily="65" charset="-120"/>
                        </a:rPr>
                        <a:t>102.05</a:t>
                      </a:r>
                      <a:endParaRPr lang="zh-TW" sz="1600" kern="100" dirty="0">
                        <a:solidFill>
                          <a:schemeClr val="tx1"/>
                        </a:solidFill>
                        <a:latin typeface="標楷體" pitchFamily="65" charset="-120"/>
                        <a:ea typeface="標楷體" pitchFamily="65" charset="-120"/>
                        <a:cs typeface="Times New Roman"/>
                      </a:endParaRPr>
                    </a:p>
                  </a:txBody>
                  <a:tcPr/>
                </a:tc>
              </a:tr>
              <a:tr h="327076">
                <a:tc>
                  <a:txBody>
                    <a:bodyPr/>
                    <a:lstStyle/>
                    <a:p>
                      <a:pPr algn="ctr">
                        <a:spcAft>
                          <a:spcPts val="0"/>
                        </a:spcAft>
                      </a:pPr>
                      <a:r>
                        <a:rPr lang="zh-TW" sz="1600" kern="0" dirty="0">
                          <a:solidFill>
                            <a:schemeClr val="tx1"/>
                          </a:solidFill>
                          <a:latin typeface="標楷體" pitchFamily="65" charset="-120"/>
                          <a:ea typeface="標楷體" pitchFamily="65" charset="-120"/>
                        </a:rPr>
                        <a:t>研究</a:t>
                      </a:r>
                      <a:endParaRPr lang="zh-TW" sz="1600" kern="100" dirty="0">
                        <a:solidFill>
                          <a:schemeClr val="tx1"/>
                        </a:solidFill>
                        <a:latin typeface="標楷體" pitchFamily="65" charset="-120"/>
                        <a:ea typeface="標楷體" pitchFamily="65" charset="-120"/>
                        <a:cs typeface="Times New Roman"/>
                      </a:endParaRPr>
                    </a:p>
                  </a:txBody>
                  <a:tcPr/>
                </a:tc>
                <a:tc>
                  <a:txBody>
                    <a:bodyPr/>
                    <a:lstStyle/>
                    <a:p>
                      <a:pPr>
                        <a:spcAft>
                          <a:spcPts val="0"/>
                        </a:spcAft>
                      </a:pPr>
                      <a:r>
                        <a:rPr lang="en-US" sz="1600" kern="100" dirty="0" smtClean="0">
                          <a:solidFill>
                            <a:schemeClr val="tx1"/>
                          </a:solidFill>
                          <a:latin typeface="標楷體" pitchFamily="65" charset="-120"/>
                          <a:ea typeface="標楷體" pitchFamily="65" charset="-120"/>
                        </a:rPr>
                        <a:t>2013</a:t>
                      </a:r>
                      <a:r>
                        <a:rPr lang="zh-TW" sz="1600" kern="100" dirty="0" smtClean="0">
                          <a:solidFill>
                            <a:schemeClr val="tx1"/>
                          </a:solidFill>
                          <a:latin typeface="標楷體" pitchFamily="65" charset="-120"/>
                          <a:ea typeface="標楷體" pitchFamily="65" charset="-120"/>
                        </a:rPr>
                        <a:t>年</a:t>
                      </a:r>
                      <a:r>
                        <a:rPr lang="zh-TW" altLang="en-US" sz="1600" kern="100" dirty="0" smtClean="0">
                          <a:solidFill>
                            <a:schemeClr val="tx1"/>
                          </a:solidFill>
                          <a:latin typeface="標楷體" pitchFamily="65" charset="-120"/>
                          <a:ea typeface="標楷體" pitchFamily="65" charset="-120"/>
                        </a:rPr>
                        <a:t>「</a:t>
                      </a:r>
                      <a:r>
                        <a:rPr lang="zh-TW" sz="1600" kern="100" dirty="0" smtClean="0">
                          <a:solidFill>
                            <a:schemeClr val="tx1"/>
                          </a:solidFill>
                          <a:latin typeface="標楷體" pitchFamily="65" charset="-120"/>
                          <a:ea typeface="標楷體" pitchFamily="65" charset="-120"/>
                        </a:rPr>
                        <a:t>綠</a:t>
                      </a:r>
                      <a:r>
                        <a:rPr lang="zh-TW" sz="1600" kern="100" dirty="0">
                          <a:solidFill>
                            <a:schemeClr val="tx1"/>
                          </a:solidFill>
                          <a:latin typeface="標楷體" pitchFamily="65" charset="-120"/>
                          <a:ea typeface="標楷體" pitchFamily="65" charset="-120"/>
                        </a:rPr>
                        <a:t>建築規劃設計與</a:t>
                      </a:r>
                      <a:r>
                        <a:rPr lang="en-US" sz="1600" kern="100" dirty="0">
                          <a:solidFill>
                            <a:schemeClr val="tx1"/>
                          </a:solidFill>
                          <a:latin typeface="標楷體" pitchFamily="65" charset="-120"/>
                          <a:ea typeface="標楷體" pitchFamily="65" charset="-120"/>
                        </a:rPr>
                        <a:t>BIM </a:t>
                      </a:r>
                      <a:r>
                        <a:rPr lang="zh-TW" sz="1600" kern="100" dirty="0">
                          <a:solidFill>
                            <a:schemeClr val="tx1"/>
                          </a:solidFill>
                          <a:latin typeface="標楷體" pitchFamily="65" charset="-120"/>
                          <a:ea typeface="標楷體" pitchFamily="65" charset="-120"/>
                        </a:rPr>
                        <a:t>尖端技術應用</a:t>
                      </a:r>
                      <a:r>
                        <a:rPr lang="zh-TW" sz="1600" kern="100" dirty="0" smtClean="0">
                          <a:solidFill>
                            <a:schemeClr val="tx1"/>
                          </a:solidFill>
                          <a:latin typeface="標楷體" pitchFamily="65" charset="-120"/>
                          <a:ea typeface="標楷體" pitchFamily="65" charset="-120"/>
                        </a:rPr>
                        <a:t>研討會</a:t>
                      </a:r>
                      <a:r>
                        <a:rPr lang="zh-TW" altLang="en-US" sz="1600" kern="100" dirty="0" smtClean="0">
                          <a:solidFill>
                            <a:schemeClr val="tx1"/>
                          </a:solidFill>
                          <a:latin typeface="標楷體" pitchFamily="65" charset="-120"/>
                          <a:ea typeface="標楷體" pitchFamily="65" charset="-120"/>
                        </a:rPr>
                        <a:t>」</a:t>
                      </a:r>
                      <a:endParaRPr lang="zh-TW" sz="1600" kern="100" dirty="0">
                        <a:solidFill>
                          <a:schemeClr val="tx1"/>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sz="1600" kern="1200" dirty="0">
                          <a:solidFill>
                            <a:schemeClr val="tx1"/>
                          </a:solidFill>
                          <a:latin typeface="標楷體" pitchFamily="65" charset="-120"/>
                          <a:ea typeface="標楷體" pitchFamily="65" charset="-120"/>
                        </a:rPr>
                        <a:t>102.05</a:t>
                      </a:r>
                      <a:endParaRPr lang="zh-TW" sz="1600" kern="100" dirty="0">
                        <a:solidFill>
                          <a:schemeClr val="tx1"/>
                        </a:solidFill>
                        <a:latin typeface="標楷體" pitchFamily="65" charset="-120"/>
                        <a:ea typeface="標楷體" pitchFamily="65" charset="-120"/>
                        <a:cs typeface="Times New Roman"/>
                      </a:endParaRPr>
                    </a:p>
                  </a:txBody>
                  <a:tcPr/>
                </a:tc>
              </a:tr>
              <a:tr h="327076">
                <a:tc>
                  <a:txBody>
                    <a:bodyPr/>
                    <a:lstStyle/>
                    <a:p>
                      <a:pPr algn="ctr">
                        <a:spcAft>
                          <a:spcPts val="0"/>
                        </a:spcAft>
                      </a:pPr>
                      <a:r>
                        <a:rPr lang="zh-TW" altLang="en-US" sz="1600" kern="100" dirty="0" smtClean="0">
                          <a:solidFill>
                            <a:srgbClr val="0000FF"/>
                          </a:solidFill>
                          <a:latin typeface="標楷體" pitchFamily="65" charset="-120"/>
                          <a:ea typeface="標楷體" pitchFamily="65" charset="-120"/>
                          <a:cs typeface="Times New Roman"/>
                        </a:rPr>
                        <a:t>教學</a:t>
                      </a:r>
                      <a:endParaRPr lang="zh-TW" sz="1600" kern="100" dirty="0">
                        <a:solidFill>
                          <a:srgbClr val="0000FF"/>
                        </a:solidFill>
                        <a:latin typeface="標楷體" pitchFamily="65" charset="-120"/>
                        <a:ea typeface="標楷體" pitchFamily="65" charset="-120"/>
                        <a:cs typeface="Times New Roman"/>
                      </a:endParaRPr>
                    </a:p>
                  </a:txBody>
                  <a:tcPr/>
                </a:tc>
                <a:tc>
                  <a:txBody>
                    <a:bodyPr/>
                    <a:lstStyle/>
                    <a:p>
                      <a:pPr>
                        <a:spcAft>
                          <a:spcPts val="0"/>
                        </a:spcAft>
                      </a:pPr>
                      <a:r>
                        <a:rPr lang="zh-TW" altLang="en-US" sz="1600" kern="100" dirty="0" smtClean="0">
                          <a:solidFill>
                            <a:srgbClr val="0000FF"/>
                          </a:solidFill>
                          <a:latin typeface="標楷體" pitchFamily="65" charset="-120"/>
                          <a:ea typeface="標楷體" pitchFamily="65" charset="-120"/>
                          <a:cs typeface="Times New Roman"/>
                        </a:rPr>
                        <a:t>工設系設計週活動</a:t>
                      </a:r>
                      <a:endParaRPr 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102.01</a:t>
                      </a:r>
                      <a:endParaRPr lang="zh-TW" sz="1600" kern="100" dirty="0">
                        <a:solidFill>
                          <a:srgbClr val="0000FF"/>
                        </a:solidFill>
                        <a:latin typeface="標楷體" pitchFamily="65" charset="-120"/>
                        <a:ea typeface="標楷體" pitchFamily="65" charset="-120"/>
                        <a:cs typeface="Times New Roman"/>
                      </a:endParaRPr>
                    </a:p>
                  </a:txBody>
                  <a:tcPr/>
                </a:tc>
              </a:tr>
              <a:tr h="510776">
                <a:tc>
                  <a:txBody>
                    <a:bodyPr/>
                    <a:lstStyle/>
                    <a:p>
                      <a:pPr marL="0" algn="ctr" defTabSz="914400" rtl="0" eaLnBrk="1" latinLnBrk="0" hangingPunct="1">
                        <a:spcAft>
                          <a:spcPts val="0"/>
                        </a:spcAft>
                      </a:pPr>
                      <a:r>
                        <a:rPr lang="zh-TW" sz="1600" kern="100" dirty="0">
                          <a:solidFill>
                            <a:srgbClr val="0000FF"/>
                          </a:solidFill>
                          <a:latin typeface="標楷體" pitchFamily="65" charset="-120"/>
                          <a:ea typeface="標楷體" pitchFamily="65" charset="-120"/>
                          <a:cs typeface="+mn-cs"/>
                        </a:rPr>
                        <a:t>教學</a:t>
                      </a:r>
                    </a:p>
                  </a:txBody>
                  <a:tcPr/>
                </a:tc>
                <a:tc>
                  <a:txBody>
                    <a:bodyPr/>
                    <a:lstStyle/>
                    <a:p>
                      <a:pPr marL="0" indent="-152400" algn="l" defTabSz="914400" rtl="0" eaLnBrk="1" latinLnBrk="0" hangingPunct="1">
                        <a:spcAft>
                          <a:spcPts val="0"/>
                        </a:spcAft>
                      </a:pPr>
                      <a:r>
                        <a:rPr lang="zh-TW" sz="1600" kern="100" dirty="0">
                          <a:solidFill>
                            <a:srgbClr val="0000FF"/>
                          </a:solidFill>
                          <a:latin typeface="標楷體" pitchFamily="65" charset="-120"/>
                          <a:ea typeface="標楷體" pitchFamily="65" charset="-120"/>
                          <a:cs typeface="+mn-cs"/>
                        </a:rPr>
                        <a:t>互動所邀請加拿大</a:t>
                      </a:r>
                      <a:r>
                        <a:rPr lang="en-US" sz="1600" kern="100" dirty="0">
                          <a:solidFill>
                            <a:srgbClr val="0000FF"/>
                          </a:solidFill>
                          <a:latin typeface="標楷體" pitchFamily="65" charset="-120"/>
                          <a:ea typeface="標楷體" pitchFamily="65" charset="-120"/>
                          <a:cs typeface="+mn-cs"/>
                        </a:rPr>
                        <a:t>Simon Frazer</a:t>
                      </a:r>
                      <a:r>
                        <a:rPr lang="zh-TW" sz="1600" kern="100" dirty="0">
                          <a:solidFill>
                            <a:srgbClr val="0000FF"/>
                          </a:solidFill>
                          <a:latin typeface="標楷體" pitchFamily="65" charset="-120"/>
                          <a:ea typeface="標楷體" pitchFamily="65" charset="-120"/>
                          <a:cs typeface="+mn-cs"/>
                        </a:rPr>
                        <a:t>大學</a:t>
                      </a:r>
                      <a:r>
                        <a:rPr lang="en-US" sz="1600" kern="100" dirty="0">
                          <a:solidFill>
                            <a:srgbClr val="0000FF"/>
                          </a:solidFill>
                          <a:latin typeface="標楷體" pitchFamily="65" charset="-120"/>
                          <a:ea typeface="標楷體" pitchFamily="65" charset="-120"/>
                          <a:cs typeface="+mn-cs"/>
                        </a:rPr>
                        <a:t>SIAT</a:t>
                      </a:r>
                      <a:r>
                        <a:rPr lang="zh-TW" sz="1600" kern="100" dirty="0">
                          <a:solidFill>
                            <a:srgbClr val="0000FF"/>
                          </a:solidFill>
                          <a:latin typeface="標楷體" pitchFamily="65" charset="-120"/>
                          <a:ea typeface="標楷體" pitchFamily="65" charset="-120"/>
                          <a:cs typeface="+mn-cs"/>
                        </a:rPr>
                        <a:t>學院</a:t>
                      </a:r>
                    </a:p>
                    <a:p>
                      <a:pPr marL="0" indent="-139700" algn="l" defTabSz="914400" rtl="0" eaLnBrk="1" latinLnBrk="0" hangingPunct="1">
                        <a:spcAft>
                          <a:spcPts val="0"/>
                        </a:spcAft>
                      </a:pPr>
                      <a:r>
                        <a:rPr lang="en-US" sz="1600" kern="100" dirty="0" err="1">
                          <a:solidFill>
                            <a:srgbClr val="0000FF"/>
                          </a:solidFill>
                          <a:latin typeface="標楷體" pitchFamily="65" charset="-120"/>
                          <a:ea typeface="標楷體" pitchFamily="65" charset="-120"/>
                          <a:cs typeface="+mn-cs"/>
                        </a:rPr>
                        <a:t>Prof.Halil</a:t>
                      </a:r>
                      <a:r>
                        <a:rPr lang="en-US" sz="1600" kern="100" dirty="0">
                          <a:solidFill>
                            <a:srgbClr val="0000FF"/>
                          </a:solidFill>
                          <a:latin typeface="標楷體" pitchFamily="65" charset="-120"/>
                          <a:ea typeface="標楷體" pitchFamily="65" charset="-120"/>
                          <a:cs typeface="+mn-cs"/>
                        </a:rPr>
                        <a:t> </a:t>
                      </a:r>
                      <a:r>
                        <a:rPr lang="en-US" sz="1600" kern="100" dirty="0" err="1">
                          <a:solidFill>
                            <a:srgbClr val="0000FF"/>
                          </a:solidFill>
                          <a:latin typeface="標楷體" pitchFamily="65" charset="-120"/>
                          <a:ea typeface="標楷體" pitchFamily="65" charset="-120"/>
                          <a:cs typeface="+mn-cs"/>
                        </a:rPr>
                        <a:t>Erhan</a:t>
                      </a:r>
                      <a:r>
                        <a:rPr lang="zh-TW" sz="1600" kern="100" dirty="0">
                          <a:solidFill>
                            <a:srgbClr val="0000FF"/>
                          </a:solidFill>
                          <a:latin typeface="標楷體" pitchFamily="65" charset="-120"/>
                          <a:ea typeface="標楷體" pitchFamily="65" charset="-120"/>
                          <a:cs typeface="+mn-cs"/>
                        </a:rPr>
                        <a:t>到互動所舉辦互動設計工作營</a:t>
                      </a:r>
                    </a:p>
                  </a:txBody>
                  <a:tcPr/>
                </a:tc>
                <a:tc>
                  <a:txBody>
                    <a:bodyPr/>
                    <a:lstStyle/>
                    <a:p>
                      <a:pPr marL="0" algn="ctr" defTabSz="914400" rtl="0" eaLnBrk="1" latinLnBrk="0" hangingPunct="1">
                        <a:spcAft>
                          <a:spcPts val="0"/>
                        </a:spcAft>
                      </a:pPr>
                      <a:r>
                        <a:rPr lang="en-US" sz="1600" kern="100" dirty="0">
                          <a:solidFill>
                            <a:srgbClr val="0000FF"/>
                          </a:solidFill>
                          <a:latin typeface="標楷體" pitchFamily="65" charset="-120"/>
                          <a:ea typeface="標楷體" pitchFamily="65" charset="-120"/>
                          <a:cs typeface="+mn-cs"/>
                        </a:rPr>
                        <a:t>102.03</a:t>
                      </a:r>
                      <a:endParaRPr lang="zh-TW" sz="1600" kern="100" dirty="0">
                        <a:solidFill>
                          <a:srgbClr val="0000FF"/>
                        </a:solidFill>
                        <a:latin typeface="標楷體" pitchFamily="65" charset="-120"/>
                        <a:ea typeface="標楷體" pitchFamily="65" charset="-120"/>
                        <a:cs typeface="+mn-cs"/>
                      </a:endParaRPr>
                    </a:p>
                  </a:txBody>
                  <a:tcPr/>
                </a:tc>
              </a:tr>
              <a:tr h="510776">
                <a:tc>
                  <a:txBody>
                    <a:bodyPr/>
                    <a:lstStyle/>
                    <a:p>
                      <a:pPr marL="0" algn="ctr" defTabSz="914400" rtl="0" eaLnBrk="1" latinLnBrk="0" hangingPunct="1">
                        <a:spcAft>
                          <a:spcPts val="0"/>
                        </a:spcAft>
                      </a:pPr>
                      <a:r>
                        <a:rPr lang="zh-TW" sz="1600" kern="100" dirty="0">
                          <a:solidFill>
                            <a:srgbClr val="0000FF"/>
                          </a:solidFill>
                          <a:latin typeface="標楷體" pitchFamily="65" charset="-120"/>
                          <a:ea typeface="標楷體" pitchFamily="65" charset="-120"/>
                          <a:cs typeface="+mn-cs"/>
                        </a:rPr>
                        <a:t>教學</a:t>
                      </a:r>
                    </a:p>
                  </a:txBody>
                  <a:tcPr/>
                </a:tc>
                <a:tc>
                  <a:txBody>
                    <a:bodyPr/>
                    <a:lstStyle/>
                    <a:p>
                      <a:pPr marL="0" indent="-152400" algn="l" defTabSz="914400" rtl="0" eaLnBrk="1" latinLnBrk="0" hangingPunct="1">
                        <a:spcAft>
                          <a:spcPts val="0"/>
                        </a:spcAft>
                      </a:pPr>
                      <a:r>
                        <a:rPr lang="zh-TW" sz="1600" kern="100" dirty="0">
                          <a:solidFill>
                            <a:srgbClr val="0000FF"/>
                          </a:solidFill>
                          <a:latin typeface="標楷體" pitchFamily="65" charset="-120"/>
                          <a:ea typeface="標楷體" pitchFamily="65" charset="-120"/>
                          <a:cs typeface="+mn-cs"/>
                        </a:rPr>
                        <a:t>建築系與美國哈佛大學</a:t>
                      </a:r>
                      <a:r>
                        <a:rPr lang="en-US" sz="1600" kern="100" dirty="0">
                          <a:solidFill>
                            <a:srgbClr val="0000FF"/>
                          </a:solidFill>
                          <a:latin typeface="標楷體" pitchFamily="65" charset="-120"/>
                          <a:ea typeface="標楷體" pitchFamily="65" charset="-120"/>
                          <a:cs typeface="+mn-cs"/>
                        </a:rPr>
                        <a:t>GSD</a:t>
                      </a:r>
                      <a:r>
                        <a:rPr lang="zh-TW" sz="1600" kern="100" dirty="0">
                          <a:solidFill>
                            <a:srgbClr val="0000FF"/>
                          </a:solidFill>
                          <a:latin typeface="標楷體" pitchFamily="65" charset="-120"/>
                          <a:ea typeface="標楷體" pitchFamily="65" charset="-120"/>
                          <a:cs typeface="+mn-cs"/>
                        </a:rPr>
                        <a:t>設計</a:t>
                      </a:r>
                      <a:r>
                        <a:rPr lang="zh-TW" sz="1600" kern="100" dirty="0" smtClean="0">
                          <a:solidFill>
                            <a:srgbClr val="0000FF"/>
                          </a:solidFill>
                          <a:latin typeface="標楷體" pitchFamily="65" charset="-120"/>
                          <a:ea typeface="標楷體" pitchFamily="65" charset="-120"/>
                          <a:cs typeface="+mn-cs"/>
                        </a:rPr>
                        <a:t>學院舉「</a:t>
                      </a:r>
                      <a:r>
                        <a:rPr lang="en-US" sz="1600" kern="100" dirty="0">
                          <a:solidFill>
                            <a:srgbClr val="0000FF"/>
                          </a:solidFill>
                          <a:latin typeface="標楷體" pitchFamily="65" charset="-120"/>
                          <a:ea typeface="標楷體" pitchFamily="65" charset="-120"/>
                          <a:cs typeface="+mn-cs"/>
                        </a:rPr>
                        <a:t>Taiwanism</a:t>
                      </a:r>
                      <a:r>
                        <a:rPr lang="zh-TW" sz="1600" kern="100" dirty="0">
                          <a:solidFill>
                            <a:srgbClr val="0000FF"/>
                          </a:solidFill>
                          <a:latin typeface="標楷體" pitchFamily="65" charset="-120"/>
                          <a:ea typeface="標楷體" pitchFamily="65" charset="-120"/>
                          <a:cs typeface="+mn-cs"/>
                        </a:rPr>
                        <a:t>國際交流工作營」</a:t>
                      </a:r>
                    </a:p>
                  </a:txBody>
                  <a:tcPr/>
                </a:tc>
                <a:tc>
                  <a:txBody>
                    <a:bodyPr/>
                    <a:lstStyle/>
                    <a:p>
                      <a:pPr marL="0" algn="ctr" defTabSz="914400" rtl="0" eaLnBrk="1" latinLnBrk="0" hangingPunct="1">
                        <a:spcAft>
                          <a:spcPts val="0"/>
                        </a:spcAft>
                      </a:pPr>
                      <a:r>
                        <a:rPr lang="en-US" sz="1600" kern="100" dirty="0" smtClean="0">
                          <a:solidFill>
                            <a:srgbClr val="0000FF"/>
                          </a:solidFill>
                          <a:latin typeface="標楷體" pitchFamily="65" charset="-120"/>
                          <a:ea typeface="標楷體" pitchFamily="65" charset="-120"/>
                          <a:cs typeface="+mn-cs"/>
                        </a:rPr>
                        <a:t>102.</a:t>
                      </a:r>
                      <a:r>
                        <a:rPr lang="en-US" altLang="zh-TW" sz="1600" kern="100" dirty="0" smtClean="0">
                          <a:solidFill>
                            <a:srgbClr val="0000FF"/>
                          </a:solidFill>
                          <a:latin typeface="標楷體" pitchFamily="65" charset="-120"/>
                          <a:ea typeface="標楷體" pitchFamily="65" charset="-120"/>
                          <a:cs typeface="+mn-cs"/>
                        </a:rPr>
                        <a:t>04</a:t>
                      </a:r>
                      <a:endParaRPr lang="zh-TW" sz="1600" kern="100" dirty="0">
                        <a:solidFill>
                          <a:srgbClr val="0000FF"/>
                        </a:solidFill>
                        <a:latin typeface="標楷體" pitchFamily="65" charset="-120"/>
                        <a:ea typeface="標楷體" pitchFamily="65" charset="-120"/>
                        <a:cs typeface="+mn-cs"/>
                      </a:endParaRPr>
                    </a:p>
                  </a:txBody>
                  <a:tcPr/>
                </a:tc>
              </a:tr>
              <a:tr h="327076">
                <a:tc>
                  <a:txBody>
                    <a:bodyPr/>
                    <a:lstStyle/>
                    <a:p>
                      <a:pPr marL="0" algn="ctr" defTabSz="914400" rtl="0" eaLnBrk="1" latinLnBrk="0" hangingPunct="1">
                        <a:spcAft>
                          <a:spcPts val="0"/>
                        </a:spcAft>
                      </a:pPr>
                      <a:r>
                        <a:rPr lang="zh-TW" sz="1600" kern="100" dirty="0">
                          <a:solidFill>
                            <a:srgbClr val="0000FF"/>
                          </a:solidFill>
                          <a:latin typeface="標楷體" pitchFamily="65" charset="-120"/>
                          <a:ea typeface="標楷體" pitchFamily="65" charset="-120"/>
                          <a:cs typeface="+mn-cs"/>
                        </a:rPr>
                        <a:t>教學</a:t>
                      </a:r>
                    </a:p>
                  </a:txBody>
                  <a:tcPr/>
                </a:tc>
                <a:tc>
                  <a:txBody>
                    <a:bodyPr/>
                    <a:lstStyle/>
                    <a:p>
                      <a:pPr>
                        <a:spcAft>
                          <a:spcPts val="0"/>
                        </a:spcAft>
                      </a:pPr>
                      <a:r>
                        <a:rPr lang="en-US" sz="1600" kern="1200" dirty="0">
                          <a:solidFill>
                            <a:srgbClr val="0000FF"/>
                          </a:solidFill>
                          <a:latin typeface="標楷體" pitchFamily="65" charset="-120"/>
                          <a:ea typeface="標楷體" pitchFamily="65" charset="-120"/>
                        </a:rPr>
                        <a:t>2013</a:t>
                      </a:r>
                      <a:r>
                        <a:rPr lang="zh-TW" sz="1600" kern="1200" dirty="0">
                          <a:solidFill>
                            <a:srgbClr val="0000FF"/>
                          </a:solidFill>
                          <a:latin typeface="標楷體" pitchFamily="65" charset="-120"/>
                          <a:ea typeface="標楷體" pitchFamily="65" charset="-120"/>
                        </a:rPr>
                        <a:t>新一代設計展</a:t>
                      </a:r>
                      <a:endParaRPr 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sz="1600" kern="1200" dirty="0">
                          <a:solidFill>
                            <a:srgbClr val="0000FF"/>
                          </a:solidFill>
                          <a:latin typeface="標楷體" pitchFamily="65" charset="-120"/>
                          <a:ea typeface="標楷體" pitchFamily="65" charset="-120"/>
                        </a:rPr>
                        <a:t>102.05 </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marL="0" algn="ctr" defTabSz="914400" rtl="0" eaLnBrk="1" latinLnBrk="0" hangingPunct="1">
                        <a:spcAft>
                          <a:spcPts val="0"/>
                        </a:spcAft>
                      </a:pPr>
                      <a:r>
                        <a:rPr lang="zh-TW" altLang="en-US" sz="1600" kern="100" dirty="0" smtClean="0">
                          <a:solidFill>
                            <a:srgbClr val="0000FF"/>
                          </a:solidFill>
                          <a:latin typeface="標楷體" pitchFamily="65" charset="-120"/>
                          <a:ea typeface="標楷體" pitchFamily="65" charset="-120"/>
                          <a:cs typeface="+mn-cs"/>
                        </a:rPr>
                        <a:t>教學</a:t>
                      </a:r>
                      <a:endParaRPr lang="zh-TW" sz="1600" kern="100" dirty="0">
                        <a:solidFill>
                          <a:srgbClr val="0000FF"/>
                        </a:solidFill>
                        <a:latin typeface="標楷體" pitchFamily="65" charset="-120"/>
                        <a:ea typeface="標楷體" pitchFamily="65" charset="-120"/>
                        <a:cs typeface="+mn-cs"/>
                      </a:endParaRPr>
                    </a:p>
                  </a:txBody>
                  <a:tcPr/>
                </a:tc>
                <a:tc>
                  <a:txBody>
                    <a:bodyPr/>
                    <a:lstStyle/>
                    <a:p>
                      <a:pPr>
                        <a:spcAft>
                          <a:spcPts val="0"/>
                        </a:spcAft>
                      </a:pPr>
                      <a:r>
                        <a:rPr lang="en-US" altLang="zh-TW" sz="1600" kern="100" dirty="0" smtClean="0">
                          <a:solidFill>
                            <a:srgbClr val="0000FF"/>
                          </a:solidFill>
                          <a:latin typeface="標楷體" pitchFamily="65" charset="-120"/>
                          <a:ea typeface="標楷體" pitchFamily="65" charset="-120"/>
                          <a:cs typeface="Times New Roman"/>
                        </a:rPr>
                        <a:t>101</a:t>
                      </a:r>
                      <a:r>
                        <a:rPr lang="zh-TW" altLang="en-US" sz="1600" kern="100" dirty="0" smtClean="0">
                          <a:solidFill>
                            <a:srgbClr val="0000FF"/>
                          </a:solidFill>
                          <a:latin typeface="標楷體" pitchFamily="65" charset="-120"/>
                          <a:ea typeface="標楷體" pitchFamily="65" charset="-120"/>
                          <a:cs typeface="Times New Roman"/>
                        </a:rPr>
                        <a:t>學年設計講座</a:t>
                      </a:r>
                      <a:endParaRPr 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102.06</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algn="ctr">
                        <a:spcAft>
                          <a:spcPts val="0"/>
                        </a:spcAft>
                      </a:pPr>
                      <a:r>
                        <a:rPr lang="zh-TW" sz="1600" kern="0" dirty="0">
                          <a:solidFill>
                            <a:srgbClr val="0000FF"/>
                          </a:solidFill>
                          <a:latin typeface="標楷體" pitchFamily="65" charset="-120"/>
                          <a:ea typeface="標楷體" pitchFamily="65" charset="-120"/>
                        </a:rPr>
                        <a:t>教學</a:t>
                      </a:r>
                      <a:endParaRPr lang="zh-TW" sz="1600" kern="100" dirty="0">
                        <a:solidFill>
                          <a:srgbClr val="0000FF"/>
                        </a:solidFill>
                        <a:latin typeface="標楷體" pitchFamily="65" charset="-120"/>
                        <a:ea typeface="標楷體" pitchFamily="65" charset="-120"/>
                        <a:cs typeface="Times New Roman"/>
                      </a:endParaRPr>
                    </a:p>
                  </a:txBody>
                  <a:tcPr/>
                </a:tc>
                <a:tc>
                  <a:txBody>
                    <a:bodyPr/>
                    <a:lstStyle/>
                    <a:p>
                      <a:pPr algn="l">
                        <a:spcAft>
                          <a:spcPts val="0"/>
                        </a:spcAft>
                      </a:pPr>
                      <a:r>
                        <a:rPr lang="en-US" altLang="zh-TW" sz="1600" kern="100" dirty="0" smtClean="0">
                          <a:solidFill>
                            <a:srgbClr val="0000FF"/>
                          </a:solidFill>
                          <a:latin typeface="標楷體" pitchFamily="65" charset="-120"/>
                          <a:ea typeface="標楷體" pitchFamily="65" charset="-120"/>
                        </a:rPr>
                        <a:t>2013</a:t>
                      </a:r>
                      <a:r>
                        <a:rPr lang="zh-TW" altLang="zh-TW" sz="1600" kern="100" dirty="0" smtClean="0">
                          <a:solidFill>
                            <a:srgbClr val="0000FF"/>
                          </a:solidFill>
                          <a:latin typeface="標楷體" pitchFamily="65" charset="-120"/>
                          <a:ea typeface="標楷體" pitchFamily="65" charset="-120"/>
                        </a:rPr>
                        <a:t>各系班校內外畢業成果展</a:t>
                      </a:r>
                      <a:endParaRPr lang="zh-TW" alt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102.07</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600" kern="0" dirty="0" smtClean="0">
                          <a:solidFill>
                            <a:srgbClr val="0000FF"/>
                          </a:solidFill>
                          <a:latin typeface="標楷體" pitchFamily="65" charset="-120"/>
                          <a:ea typeface="標楷體" pitchFamily="65" charset="-120"/>
                        </a:rPr>
                        <a:t>教學</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algn="l">
                        <a:spcAft>
                          <a:spcPts val="0"/>
                        </a:spcAft>
                      </a:pPr>
                      <a:r>
                        <a:rPr lang="zh-TW" altLang="en-US" sz="1600" kern="100" dirty="0" smtClean="0">
                          <a:solidFill>
                            <a:srgbClr val="0000FF"/>
                          </a:solidFill>
                          <a:latin typeface="標楷體" pitchFamily="65" charset="-120"/>
                          <a:ea typeface="標楷體" pitchFamily="65" charset="-120"/>
                          <a:cs typeface="Times New Roman"/>
                        </a:rPr>
                        <a:t>建築系辦理高中生「跳房子」工作營</a:t>
                      </a:r>
                      <a:endParaRPr lang="zh-TW" altLang="zh-TW" sz="1600" kern="100" dirty="0">
                        <a:solidFill>
                          <a:srgbClr val="0000FF"/>
                        </a:solidFill>
                        <a:latin typeface="標楷體" pitchFamily="65" charset="-120"/>
                        <a:ea typeface="標楷體" pitchFamily="65" charset="-120"/>
                        <a:cs typeface="Times New Roman"/>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102.07</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algn="ctr">
                        <a:spcAft>
                          <a:spcPts val="0"/>
                        </a:spcAft>
                      </a:pPr>
                      <a:r>
                        <a:rPr lang="zh-TW" altLang="en-US" sz="1600" kern="100" dirty="0" smtClean="0">
                          <a:solidFill>
                            <a:srgbClr val="0000FF"/>
                          </a:solidFill>
                          <a:latin typeface="標楷體" pitchFamily="65" charset="-120"/>
                          <a:ea typeface="標楷體" pitchFamily="65" charset="-120"/>
                          <a:cs typeface="Times New Roman"/>
                        </a:rPr>
                        <a:t>教學</a:t>
                      </a:r>
                      <a:endParaRPr lang="zh-TW" sz="1600" kern="100" dirty="0">
                        <a:solidFill>
                          <a:srgbClr val="0000FF"/>
                        </a:solidFill>
                        <a:latin typeface="標楷體" pitchFamily="65" charset="-120"/>
                        <a:ea typeface="標楷體" pitchFamily="65" charset="-120"/>
                        <a:cs typeface="Times New Roman"/>
                      </a:endParaRPr>
                    </a:p>
                  </a:txBody>
                  <a:tcPr/>
                </a:tc>
                <a:tc>
                  <a:txBody>
                    <a:bodyPr/>
                    <a:lstStyle/>
                    <a:p>
                      <a:pPr>
                        <a:spcAft>
                          <a:spcPts val="0"/>
                        </a:spcAft>
                      </a:pPr>
                      <a:r>
                        <a:rPr lang="zh-TW" altLang="en-US" sz="1600" kern="100" dirty="0" smtClean="0">
                          <a:solidFill>
                            <a:srgbClr val="0000FF"/>
                          </a:solidFill>
                          <a:latin typeface="標楷體" pitchFamily="65" charset="-120"/>
                          <a:ea typeface="標楷體" pitchFamily="65" charset="-120"/>
                          <a:cs typeface="+mn-cs"/>
                        </a:rPr>
                        <a:t>典範科大雙北高職共行計畫</a:t>
                      </a:r>
                      <a:r>
                        <a:rPr lang="en-US" altLang="zh-TW" sz="1600" kern="100" dirty="0" smtClean="0">
                          <a:solidFill>
                            <a:srgbClr val="0000FF"/>
                          </a:solidFill>
                          <a:latin typeface="標楷體" pitchFamily="65" charset="-120"/>
                          <a:ea typeface="標楷體" pitchFamily="65" charset="-120"/>
                          <a:cs typeface="+mn-cs"/>
                        </a:rPr>
                        <a:t>-</a:t>
                      </a:r>
                      <a:r>
                        <a:rPr lang="zh-TW" altLang="en-US" sz="1600" kern="100" dirty="0" smtClean="0">
                          <a:solidFill>
                            <a:srgbClr val="0000FF"/>
                          </a:solidFill>
                          <a:latin typeface="標楷體" pitchFamily="65" charset="-120"/>
                          <a:ea typeface="標楷體" pitchFamily="65" charset="-120"/>
                          <a:cs typeface="+mn-cs"/>
                        </a:rPr>
                        <a:t>互動媒體設計研習營</a:t>
                      </a:r>
                      <a:endParaRPr lang="en-US" altLang="zh-TW" sz="16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102.07</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600" kern="0" dirty="0" smtClean="0">
                          <a:solidFill>
                            <a:srgbClr val="0000FF"/>
                          </a:solidFill>
                          <a:latin typeface="標楷體" pitchFamily="65" charset="-120"/>
                          <a:ea typeface="標楷體" pitchFamily="65" charset="-120"/>
                        </a:rPr>
                        <a:t>教學</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mn-cs"/>
                        </a:rPr>
                        <a:t>高中生暑期先修班</a:t>
                      </a:r>
                      <a:endParaRPr lang="zh-TW" altLang="zh-TW" sz="16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102.07</a:t>
                      </a:r>
                      <a:endParaRPr lang="zh-TW" sz="1600" kern="100" dirty="0">
                        <a:solidFill>
                          <a:srgbClr val="0000FF"/>
                        </a:solidFill>
                        <a:latin typeface="標楷體" pitchFamily="65" charset="-120"/>
                        <a:ea typeface="標楷體" pitchFamily="65" charset="-120"/>
                        <a:cs typeface="Times New Roman"/>
                      </a:endParaRPr>
                    </a:p>
                  </a:txBody>
                  <a:tcPr/>
                </a:tc>
              </a:tr>
              <a:tr h="3270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600" kern="0" dirty="0" smtClean="0">
                          <a:solidFill>
                            <a:srgbClr val="0000FF"/>
                          </a:solidFill>
                          <a:latin typeface="標楷體" pitchFamily="65" charset="-120"/>
                          <a:ea typeface="標楷體" pitchFamily="65" charset="-120"/>
                        </a:rPr>
                        <a:t>教學</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mn-cs"/>
                        </a:rPr>
                        <a:t>暑期校外實習</a:t>
                      </a:r>
                      <a:endParaRPr lang="zh-TW" altLang="zh-TW" sz="16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102.09</a:t>
                      </a:r>
                      <a:endParaRPr lang="zh-TW" sz="1600" kern="100" dirty="0">
                        <a:solidFill>
                          <a:srgbClr val="0000FF"/>
                        </a:solidFill>
                        <a:latin typeface="標楷體" pitchFamily="65" charset="-120"/>
                        <a:ea typeface="標楷體" pitchFamily="65" charset="-120"/>
                        <a:cs typeface="Times New Roman"/>
                      </a:endParaRPr>
                    </a:p>
                  </a:txBody>
                  <a:tcPr/>
                </a:tc>
              </a:tr>
              <a:tr h="2957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600" kern="0" dirty="0" smtClean="0">
                          <a:solidFill>
                            <a:srgbClr val="0000FF"/>
                          </a:solidFill>
                          <a:latin typeface="標楷體" pitchFamily="65" charset="-120"/>
                          <a:ea typeface="標楷體" pitchFamily="65" charset="-120"/>
                        </a:rPr>
                        <a:t>教學</a:t>
                      </a:r>
                      <a:endParaRPr lang="zh-TW" altLang="zh-TW" sz="1600" kern="100" dirty="0" smtClean="0">
                        <a:solidFill>
                          <a:srgbClr val="0000FF"/>
                        </a:solidFill>
                        <a:latin typeface="標楷體" pitchFamily="65" charset="-120"/>
                        <a:ea typeface="標楷體" pitchFamily="65" charset="-120"/>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rgbClr val="0000FF"/>
                          </a:solidFill>
                          <a:latin typeface="標楷體" pitchFamily="65" charset="-120"/>
                          <a:ea typeface="標楷體" pitchFamily="65" charset="-120"/>
                          <a:cs typeface="+mn-cs"/>
                        </a:rPr>
                        <a:t>新生與家長座談會</a:t>
                      </a:r>
                      <a:endParaRPr lang="zh-TW" altLang="zh-TW" sz="1600" kern="100" dirty="0" smtClean="0">
                        <a:solidFill>
                          <a:srgbClr val="0000FF"/>
                        </a:solidFill>
                        <a:latin typeface="標楷體" pitchFamily="65" charset="-120"/>
                        <a:ea typeface="標楷體" pitchFamily="65" charset="-120"/>
                        <a:cs typeface="+mn-cs"/>
                      </a:endParaRPr>
                    </a:p>
                  </a:txBody>
                  <a:tcPr marL="68580" marR="68580" marT="8890" marB="0"/>
                </a:tc>
                <a:tc>
                  <a:txBody>
                    <a:bodyPr/>
                    <a:lstStyle/>
                    <a:p>
                      <a:pPr algn="ctr">
                        <a:spcAft>
                          <a:spcPts val="0"/>
                        </a:spcAft>
                      </a:pPr>
                      <a:r>
                        <a:rPr lang="en-US" altLang="zh-TW" sz="1600" kern="100" dirty="0" smtClean="0">
                          <a:solidFill>
                            <a:srgbClr val="0000FF"/>
                          </a:solidFill>
                          <a:latin typeface="標楷體" pitchFamily="65" charset="-120"/>
                          <a:ea typeface="標楷體" pitchFamily="65" charset="-120"/>
                          <a:cs typeface="Times New Roman"/>
                        </a:rPr>
                        <a:t>102.09</a:t>
                      </a:r>
                      <a:endParaRPr lang="zh-TW" sz="1600" kern="100" dirty="0">
                        <a:solidFill>
                          <a:srgbClr val="0000FF"/>
                        </a:solidFill>
                        <a:latin typeface="標楷體" pitchFamily="65" charset="-120"/>
                        <a:ea typeface="標楷體" pitchFamily="65" charset="-120"/>
                        <a:cs typeface="Times New Roman"/>
                      </a:endParaRPr>
                    </a:p>
                  </a:txBody>
                  <a:tcPr/>
                </a:tc>
              </a:tr>
            </a:tbl>
          </a:graphicData>
        </a:graphic>
      </p:graphicFrame>
      <p:sp>
        <p:nvSpPr>
          <p:cNvPr id="4"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95</a:t>
            </a:fld>
            <a:endParaRPr lang="en-US" altLang="zh-TW" dirty="0"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直線接點 1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96</a:t>
            </a:fld>
            <a:endParaRPr lang="en-US" altLang="zh-TW" dirty="0" smtClean="0"/>
          </a:p>
        </p:txBody>
      </p:sp>
      <p:pic>
        <p:nvPicPr>
          <p:cNvPr id="6" name="圖片 5"/>
          <p:cNvPicPr/>
          <p:nvPr/>
        </p:nvPicPr>
        <p:blipFill>
          <a:blip r:embed="rId3" cstate="email"/>
          <a:srcRect/>
          <a:stretch>
            <a:fillRect/>
          </a:stretch>
        </p:blipFill>
        <p:spPr bwMode="auto">
          <a:xfrm>
            <a:off x="1" y="1196752"/>
            <a:ext cx="4283967" cy="936104"/>
          </a:xfrm>
          <a:prstGeom prst="rect">
            <a:avLst/>
          </a:prstGeom>
          <a:noFill/>
          <a:ln w="9525">
            <a:noFill/>
            <a:miter lim="800000"/>
            <a:headEnd/>
            <a:tailEnd/>
          </a:ln>
        </p:spPr>
      </p:pic>
      <p:sp>
        <p:nvSpPr>
          <p:cNvPr id="7" name="矩形 6"/>
          <p:cNvSpPr>
            <a:spLocks noChangeAspect="1"/>
          </p:cNvSpPr>
          <p:nvPr/>
        </p:nvSpPr>
        <p:spPr>
          <a:xfrm>
            <a:off x="0" y="2196000"/>
            <a:ext cx="4283968" cy="1384995"/>
          </a:xfrm>
          <a:prstGeom prst="rect">
            <a:avLst/>
          </a:prstGeom>
          <a:solidFill>
            <a:schemeClr val="bg1">
              <a:lumMod val="95000"/>
            </a:schemeClr>
          </a:solidFill>
        </p:spPr>
        <p:txBody>
          <a:bodyPr wrap="square">
            <a:spAutoFit/>
          </a:bodyPr>
          <a:lstStyle/>
          <a:p>
            <a:pPr algn="just"/>
            <a:r>
              <a:rPr lang="zh-TW" altLang="en-US" sz="1400" dirty="0" smtClean="0">
                <a:latin typeface="Times New Roman" pitchFamily="18" charset="0"/>
                <a:ea typeface="標楷體" pitchFamily="65" charset="-120"/>
                <a:cs typeface="Times New Roman" pitchFamily="18" charset="0"/>
              </a:rPr>
              <a:t>本次研討會</a:t>
            </a:r>
            <a:r>
              <a:rPr lang="zh-TW" altLang="zh-TW" sz="1400" dirty="0" smtClean="0">
                <a:latin typeface="Times New Roman" pitchFamily="18" charset="0"/>
                <a:ea typeface="標楷體" pitchFamily="65" charset="-120"/>
                <a:cs typeface="Times New Roman" pitchFamily="18" charset="0"/>
              </a:rPr>
              <a:t>會議參與人員：國外專家學者</a:t>
            </a:r>
            <a:r>
              <a:rPr lang="zh-TW" altLang="zh-TW" sz="1400" u="sng" dirty="0" smtClean="0">
                <a:latin typeface="Times New Roman" pitchFamily="18" charset="0"/>
                <a:ea typeface="標楷體" pitchFamily="65" charset="-120"/>
                <a:cs typeface="Times New Roman" pitchFamily="18" charset="0"/>
              </a:rPr>
              <a:t> </a:t>
            </a:r>
            <a:r>
              <a:rPr lang="en-US" altLang="zh-TW" sz="1400" u="sng" dirty="0" smtClean="0">
                <a:latin typeface="Times New Roman" pitchFamily="18" charset="0"/>
                <a:ea typeface="標楷體" pitchFamily="65" charset="-120"/>
                <a:cs typeface="Times New Roman" pitchFamily="18" charset="0"/>
              </a:rPr>
              <a:t>1 </a:t>
            </a:r>
            <a:r>
              <a:rPr lang="zh-TW" altLang="zh-TW" sz="1400" dirty="0" smtClean="0">
                <a:latin typeface="Times New Roman" pitchFamily="18" charset="0"/>
                <a:ea typeface="標楷體" pitchFamily="65" charset="-120"/>
                <a:cs typeface="Times New Roman" pitchFamily="18" charset="0"/>
              </a:rPr>
              <a:t>人產業界</a:t>
            </a:r>
            <a:r>
              <a:rPr lang="en-US" altLang="zh-TW" sz="1400" u="sng" dirty="0" smtClean="0">
                <a:latin typeface="Times New Roman" pitchFamily="18" charset="0"/>
                <a:ea typeface="標楷體" pitchFamily="65" charset="-120"/>
                <a:cs typeface="Times New Roman" pitchFamily="18" charset="0"/>
              </a:rPr>
              <a:t> 6 </a:t>
            </a:r>
            <a:r>
              <a:rPr lang="zh-TW" altLang="zh-TW" sz="1400" dirty="0" smtClean="0">
                <a:latin typeface="Times New Roman" pitchFamily="18" charset="0"/>
                <a:ea typeface="標楷體" pitchFamily="65" charset="-120"/>
                <a:cs typeface="Times New Roman" pitchFamily="18" charset="0"/>
              </a:rPr>
              <a:t>人</a:t>
            </a:r>
            <a:r>
              <a:rPr lang="en-US" altLang="zh-TW" sz="1400" dirty="0" smtClean="0">
                <a:latin typeface="Times New Roman" pitchFamily="18" charset="0"/>
                <a:ea typeface="標楷體" pitchFamily="65" charset="-120"/>
                <a:cs typeface="Times New Roman" pitchFamily="18" charset="0"/>
              </a:rPr>
              <a:t>(</a:t>
            </a:r>
            <a:r>
              <a:rPr lang="zh-TW" altLang="en-US" sz="1400" dirty="0" smtClean="0">
                <a:latin typeface="Times New Roman" pitchFamily="18" charset="0"/>
                <a:ea typeface="標楷體" pitchFamily="65" charset="-120"/>
                <a:cs typeface="Times New Roman" pitchFamily="18" charset="0"/>
              </a:rPr>
              <a:t>含</a:t>
            </a:r>
            <a:r>
              <a:rPr lang="en-US" altLang="zh-TW" sz="1400" dirty="0" smtClean="0">
                <a:latin typeface="Times New Roman" pitchFamily="18" charset="0"/>
                <a:ea typeface="標楷體" pitchFamily="65" charset="-120"/>
                <a:cs typeface="Times New Roman" pitchFamily="18" charset="0"/>
              </a:rPr>
              <a:t>3</a:t>
            </a:r>
            <a:r>
              <a:rPr lang="zh-TW" altLang="en-US" sz="1400" dirty="0" smtClean="0">
                <a:latin typeface="Times New Roman" pitchFamily="18" charset="0"/>
                <a:ea typeface="標楷體" pitchFamily="65" charset="-120"/>
                <a:cs typeface="Times New Roman" pitchFamily="18" charset="0"/>
              </a:rPr>
              <a:t>位外國籍</a:t>
            </a:r>
            <a:r>
              <a:rPr lang="en-US" altLang="zh-TW" sz="1400" dirty="0" smtClean="0">
                <a:latin typeface="Times New Roman" pitchFamily="18" charset="0"/>
                <a:ea typeface="標楷體" pitchFamily="65" charset="-120"/>
                <a:cs typeface="Times New Roman" pitchFamily="18" charset="0"/>
              </a:rPr>
              <a:t>)</a:t>
            </a:r>
            <a:r>
              <a:rPr lang="zh-TW" altLang="zh-TW" sz="1400" dirty="0" smtClean="0">
                <a:latin typeface="Times New Roman" pitchFamily="18" charset="0"/>
                <a:ea typeface="標楷體" pitchFamily="65" charset="-120"/>
                <a:cs typeface="Times New Roman" pitchFamily="18" charset="0"/>
              </a:rPr>
              <a:t>，大學校院教授</a:t>
            </a:r>
            <a:r>
              <a:rPr lang="zh-TW" altLang="zh-TW" sz="1400" u="sng" dirty="0" smtClean="0">
                <a:latin typeface="Times New Roman" pitchFamily="18" charset="0"/>
                <a:ea typeface="標楷體" pitchFamily="65" charset="-120"/>
                <a:cs typeface="Times New Roman" pitchFamily="18" charset="0"/>
              </a:rPr>
              <a:t> </a:t>
            </a:r>
            <a:r>
              <a:rPr lang="en-US" altLang="zh-TW" sz="1400" u="sng" dirty="0" smtClean="0">
                <a:latin typeface="Times New Roman" pitchFamily="18" charset="0"/>
                <a:ea typeface="標楷體" pitchFamily="65" charset="-120"/>
                <a:cs typeface="Times New Roman" pitchFamily="18" charset="0"/>
              </a:rPr>
              <a:t>30 </a:t>
            </a:r>
            <a:r>
              <a:rPr lang="zh-TW" altLang="zh-TW" sz="1400" dirty="0" smtClean="0">
                <a:latin typeface="Times New Roman" pitchFamily="18" charset="0"/>
                <a:ea typeface="標楷體" pitchFamily="65" charset="-120"/>
                <a:cs typeface="Times New Roman" pitchFamily="18" charset="0"/>
              </a:rPr>
              <a:t>人，大學校院學生</a:t>
            </a:r>
            <a:r>
              <a:rPr lang="zh-TW" altLang="zh-TW" sz="1400" u="sng" dirty="0" smtClean="0">
                <a:latin typeface="Times New Roman" pitchFamily="18" charset="0"/>
                <a:ea typeface="標楷體" pitchFamily="65" charset="-120"/>
                <a:cs typeface="Times New Roman" pitchFamily="18" charset="0"/>
              </a:rPr>
              <a:t> </a:t>
            </a:r>
            <a:r>
              <a:rPr lang="en-US" altLang="zh-TW" sz="1400" u="sng" dirty="0" smtClean="0">
                <a:latin typeface="Times New Roman" pitchFamily="18" charset="0"/>
                <a:ea typeface="標楷體" pitchFamily="65" charset="-120"/>
                <a:cs typeface="Times New Roman" pitchFamily="18" charset="0"/>
              </a:rPr>
              <a:t>100 </a:t>
            </a:r>
            <a:r>
              <a:rPr lang="zh-TW" altLang="zh-TW" sz="1400" dirty="0" smtClean="0">
                <a:latin typeface="Times New Roman" pitchFamily="18" charset="0"/>
                <a:ea typeface="標楷體" pitchFamily="65" charset="-120"/>
                <a:cs typeface="Times New Roman" pitchFamily="18" charset="0"/>
              </a:rPr>
              <a:t>人，其他</a:t>
            </a:r>
            <a:r>
              <a:rPr lang="zh-TW" altLang="zh-TW" sz="1400" u="sng" dirty="0" smtClean="0">
                <a:latin typeface="Times New Roman" pitchFamily="18" charset="0"/>
                <a:ea typeface="標楷體" pitchFamily="65" charset="-120"/>
                <a:cs typeface="Times New Roman" pitchFamily="18" charset="0"/>
              </a:rPr>
              <a:t> </a:t>
            </a:r>
            <a:r>
              <a:rPr lang="en-US" altLang="zh-TW" sz="1400" u="sng" dirty="0" smtClean="0">
                <a:latin typeface="Times New Roman" pitchFamily="18" charset="0"/>
                <a:ea typeface="標楷體" pitchFamily="65" charset="-120"/>
                <a:cs typeface="Times New Roman" pitchFamily="18" charset="0"/>
              </a:rPr>
              <a:t>30 </a:t>
            </a:r>
            <a:r>
              <a:rPr lang="zh-TW" altLang="zh-TW" sz="1400" dirty="0" smtClean="0">
                <a:latin typeface="Times New Roman" pitchFamily="18" charset="0"/>
                <a:ea typeface="標楷體" pitchFamily="65" charset="-120"/>
                <a:cs typeface="Times New Roman" pitchFamily="18" charset="0"/>
              </a:rPr>
              <a:t>人，合計</a:t>
            </a:r>
            <a:r>
              <a:rPr lang="zh-TW" altLang="zh-TW" sz="1400" u="sng" dirty="0" smtClean="0">
                <a:latin typeface="Times New Roman" pitchFamily="18" charset="0"/>
                <a:ea typeface="標楷體" pitchFamily="65" charset="-120"/>
                <a:cs typeface="Times New Roman" pitchFamily="18" charset="0"/>
              </a:rPr>
              <a:t> </a:t>
            </a:r>
            <a:r>
              <a:rPr lang="en-US" altLang="zh-TW" sz="1400" u="sng" dirty="0" smtClean="0">
                <a:latin typeface="Times New Roman" pitchFamily="18" charset="0"/>
                <a:ea typeface="標楷體" pitchFamily="65" charset="-120"/>
                <a:cs typeface="Times New Roman" pitchFamily="18" charset="0"/>
              </a:rPr>
              <a:t>167</a:t>
            </a:r>
            <a:r>
              <a:rPr lang="zh-TW" altLang="zh-TW" sz="1400" dirty="0" smtClean="0">
                <a:latin typeface="Times New Roman" pitchFamily="18" charset="0"/>
                <a:ea typeface="標楷體" pitchFamily="65" charset="-120"/>
                <a:cs typeface="Times New Roman" pitchFamily="18" charset="0"/>
              </a:rPr>
              <a:t>人。本次會議總計發表外文論文</a:t>
            </a:r>
            <a:r>
              <a:rPr lang="en-US" altLang="zh-TW" sz="1400" u="sng" dirty="0" smtClean="0">
                <a:latin typeface="Times New Roman" pitchFamily="18" charset="0"/>
                <a:ea typeface="標楷體" pitchFamily="65" charset="-120"/>
                <a:cs typeface="Times New Roman" pitchFamily="18" charset="0"/>
              </a:rPr>
              <a:t> 46 </a:t>
            </a:r>
            <a:r>
              <a:rPr lang="zh-TW" altLang="zh-TW" sz="1400" dirty="0" smtClean="0">
                <a:latin typeface="Times New Roman" pitchFamily="18" charset="0"/>
                <a:ea typeface="標楷體" pitchFamily="65" charset="-120"/>
                <a:cs typeface="Times New Roman" pitchFamily="18" charset="0"/>
              </a:rPr>
              <a:t>篇，中文論文</a:t>
            </a:r>
            <a:r>
              <a:rPr lang="en-US" altLang="zh-TW" sz="1400" u="sng" dirty="0" smtClean="0">
                <a:latin typeface="Times New Roman" pitchFamily="18" charset="0"/>
                <a:ea typeface="標楷體" pitchFamily="65" charset="-120"/>
                <a:cs typeface="Times New Roman" pitchFamily="18" charset="0"/>
              </a:rPr>
              <a:t> 64 </a:t>
            </a:r>
            <a:r>
              <a:rPr lang="zh-TW" altLang="zh-TW" sz="1400" dirty="0" smtClean="0">
                <a:latin typeface="Times New Roman" pitchFamily="18" charset="0"/>
                <a:ea typeface="標楷體" pitchFamily="65" charset="-120"/>
                <a:cs typeface="Times New Roman" pitchFamily="18" charset="0"/>
              </a:rPr>
              <a:t>篇，合計發表論文</a:t>
            </a:r>
            <a:r>
              <a:rPr lang="en-US" altLang="zh-TW" sz="1400" u="sng" dirty="0" smtClean="0">
                <a:latin typeface="Times New Roman" pitchFamily="18" charset="0"/>
                <a:ea typeface="標楷體" pitchFamily="65" charset="-120"/>
                <a:cs typeface="Times New Roman" pitchFamily="18" charset="0"/>
              </a:rPr>
              <a:t> 110 </a:t>
            </a:r>
            <a:r>
              <a:rPr lang="zh-TW" altLang="zh-TW" sz="1400" dirty="0" smtClean="0">
                <a:latin typeface="Times New Roman" pitchFamily="18" charset="0"/>
                <a:ea typeface="標楷體" pitchFamily="65" charset="-120"/>
                <a:cs typeface="Times New Roman" pitchFamily="18" charset="0"/>
              </a:rPr>
              <a:t>篇。企業參訪合作公司：</a:t>
            </a:r>
            <a:r>
              <a:rPr lang="en-US" altLang="zh-TW" sz="1400" dirty="0" smtClean="0">
                <a:latin typeface="Times New Roman" pitchFamily="18" charset="0"/>
                <a:ea typeface="標楷體" pitchFamily="65" charset="-120"/>
                <a:cs typeface="Times New Roman" pitchFamily="18" charset="0"/>
              </a:rPr>
              <a:t>CRE8</a:t>
            </a:r>
            <a:r>
              <a:rPr lang="zh-TW" altLang="zh-TW" sz="1400" dirty="0" smtClean="0">
                <a:latin typeface="Times New Roman" pitchFamily="18" charset="0"/>
                <a:ea typeface="標楷體" pitchFamily="65" charset="-120"/>
                <a:cs typeface="Times New Roman" pitchFamily="18" charset="0"/>
              </a:rPr>
              <a:t>設計公司與奇想設計公司，參與人數</a:t>
            </a:r>
            <a:r>
              <a:rPr lang="en-US" altLang="zh-TW" sz="1400" dirty="0" smtClean="0">
                <a:latin typeface="Times New Roman" pitchFamily="18" charset="0"/>
                <a:ea typeface="標楷體" pitchFamily="65" charset="-120"/>
                <a:cs typeface="Times New Roman" pitchFamily="18" charset="0"/>
              </a:rPr>
              <a:t>30</a:t>
            </a:r>
            <a:r>
              <a:rPr lang="zh-TW" altLang="zh-TW" sz="1400" dirty="0" smtClean="0">
                <a:latin typeface="Times New Roman" pitchFamily="18" charset="0"/>
                <a:ea typeface="標楷體" pitchFamily="65" charset="-120"/>
                <a:cs typeface="Times New Roman" pitchFamily="18" charset="0"/>
              </a:rPr>
              <a:t>人。</a:t>
            </a:r>
            <a:endParaRPr lang="zh-TW" altLang="en-US" sz="1400" dirty="0">
              <a:latin typeface="Times New Roman" pitchFamily="18" charset="0"/>
              <a:ea typeface="標楷體" pitchFamily="65" charset="-120"/>
              <a:cs typeface="Times New Roman" pitchFamily="18" charset="0"/>
            </a:endParaRPr>
          </a:p>
        </p:txBody>
      </p:sp>
      <p:pic>
        <p:nvPicPr>
          <p:cNvPr id="9" name="圖片 8" descr="C:\Users\HP\Dropbox\2013北科國際創新研討會\研討會照片\0516 workshop\IMG_7611.JPG"/>
          <p:cNvPicPr>
            <a:picLocks noChangeAspect="1"/>
          </p:cNvPicPr>
          <p:nvPr/>
        </p:nvPicPr>
        <p:blipFill>
          <a:blip r:embed="rId4" cstate="email"/>
          <a:srcRect/>
          <a:stretch>
            <a:fillRect/>
          </a:stretch>
        </p:blipFill>
        <p:spPr bwMode="auto">
          <a:xfrm>
            <a:off x="4338000" y="1196752"/>
            <a:ext cx="2377266" cy="1584176"/>
          </a:xfrm>
          <a:prstGeom prst="rect">
            <a:avLst/>
          </a:prstGeom>
          <a:noFill/>
          <a:ln w="9525">
            <a:noFill/>
            <a:miter lim="800000"/>
            <a:headEnd/>
            <a:tailEnd/>
          </a:ln>
        </p:spPr>
      </p:pic>
      <p:pic>
        <p:nvPicPr>
          <p:cNvPr id="10" name="圖片 9" descr="C:\Users\HP\Dropbox\2013北科國際創新研討會\研討會照片\0516 workshop\IMG_7601.JPG"/>
          <p:cNvPicPr>
            <a:picLocks noChangeAspect="1"/>
          </p:cNvPicPr>
          <p:nvPr/>
        </p:nvPicPr>
        <p:blipFill>
          <a:blip r:embed="rId5" cstate="email"/>
          <a:srcRect/>
          <a:stretch>
            <a:fillRect/>
          </a:stretch>
        </p:blipFill>
        <p:spPr bwMode="auto">
          <a:xfrm>
            <a:off x="6766734" y="1196752"/>
            <a:ext cx="2377266" cy="1584176"/>
          </a:xfrm>
          <a:prstGeom prst="rect">
            <a:avLst/>
          </a:prstGeom>
          <a:noFill/>
          <a:ln w="9525">
            <a:noFill/>
            <a:miter lim="800000"/>
            <a:headEnd/>
            <a:tailEnd/>
          </a:ln>
        </p:spPr>
      </p:pic>
      <p:pic>
        <p:nvPicPr>
          <p:cNvPr id="11" name="圖片 10" descr="C:\Users\HP\Dropbox\2013北科國際創新研討會\研討會照片\0517 workshop\IMG_7972.JPG"/>
          <p:cNvPicPr>
            <a:picLocks noChangeAspect="1"/>
          </p:cNvPicPr>
          <p:nvPr/>
        </p:nvPicPr>
        <p:blipFill>
          <a:blip r:embed="rId6" cstate="email"/>
          <a:srcRect/>
          <a:stretch>
            <a:fillRect/>
          </a:stretch>
        </p:blipFill>
        <p:spPr bwMode="auto">
          <a:xfrm>
            <a:off x="4338000" y="2826000"/>
            <a:ext cx="2377001" cy="1584000"/>
          </a:xfrm>
          <a:prstGeom prst="rect">
            <a:avLst/>
          </a:prstGeom>
          <a:noFill/>
          <a:ln w="9525">
            <a:noFill/>
            <a:miter lim="800000"/>
            <a:headEnd/>
            <a:tailEnd/>
          </a:ln>
        </p:spPr>
      </p:pic>
      <p:pic>
        <p:nvPicPr>
          <p:cNvPr id="12" name="圖片 11" descr="C:\Users\HP\Dropbox\2013北科國際創新研討會\研討會照片\0516 workshop\IMG_7678.JPG"/>
          <p:cNvPicPr>
            <a:picLocks noChangeAspect="1"/>
          </p:cNvPicPr>
          <p:nvPr/>
        </p:nvPicPr>
        <p:blipFill>
          <a:blip r:embed="rId7" cstate="email"/>
          <a:srcRect/>
          <a:stretch>
            <a:fillRect/>
          </a:stretch>
        </p:blipFill>
        <p:spPr bwMode="auto">
          <a:xfrm>
            <a:off x="6768000" y="2826000"/>
            <a:ext cx="2377001" cy="1584000"/>
          </a:xfrm>
          <a:prstGeom prst="rect">
            <a:avLst/>
          </a:prstGeom>
          <a:noFill/>
          <a:ln w="9525">
            <a:noFill/>
            <a:miter lim="800000"/>
            <a:headEnd/>
            <a:tailEnd/>
          </a:ln>
        </p:spPr>
      </p:pic>
      <p:pic>
        <p:nvPicPr>
          <p:cNvPr id="13" name="圖片 12" descr="C:\Users\HP\Dropbox\2013北科國際創新研討會\研討會照片\0517 workshop\IMG_8111.JPG"/>
          <p:cNvPicPr>
            <a:picLocks noChangeAspect="1"/>
          </p:cNvPicPr>
          <p:nvPr/>
        </p:nvPicPr>
        <p:blipFill>
          <a:blip r:embed="rId8" cstate="email"/>
          <a:srcRect/>
          <a:stretch>
            <a:fillRect/>
          </a:stretch>
        </p:blipFill>
        <p:spPr bwMode="auto">
          <a:xfrm>
            <a:off x="4338000" y="4446000"/>
            <a:ext cx="2377001" cy="1584000"/>
          </a:xfrm>
          <a:prstGeom prst="rect">
            <a:avLst/>
          </a:prstGeom>
          <a:noFill/>
          <a:ln w="9525">
            <a:noFill/>
            <a:miter lim="800000"/>
            <a:headEnd/>
            <a:tailEnd/>
          </a:ln>
        </p:spPr>
      </p:pic>
      <p:pic>
        <p:nvPicPr>
          <p:cNvPr id="14" name="圖片 13" descr="C:\Users\HP\Dropbox\2013北科國際創新研討會\研討會照片\0517 workshop\IMG_8077.JPG"/>
          <p:cNvPicPr>
            <a:picLocks noChangeAspect="1"/>
          </p:cNvPicPr>
          <p:nvPr/>
        </p:nvPicPr>
        <p:blipFill>
          <a:blip r:embed="rId9" cstate="email"/>
          <a:srcRect/>
          <a:stretch>
            <a:fillRect/>
          </a:stretch>
        </p:blipFill>
        <p:spPr bwMode="auto">
          <a:xfrm>
            <a:off x="6768000" y="4446000"/>
            <a:ext cx="2377001" cy="1584000"/>
          </a:xfrm>
          <a:prstGeom prst="rect">
            <a:avLst/>
          </a:prstGeom>
          <a:noFill/>
          <a:ln w="9525">
            <a:noFill/>
            <a:miter lim="800000"/>
            <a:headEnd/>
            <a:tailEnd/>
          </a:ln>
        </p:spPr>
      </p:pic>
      <p:pic>
        <p:nvPicPr>
          <p:cNvPr id="15" name="圖片 14" descr="C:\Users\HP\Dropbox\2013北科國際創新研討會\研討會照片\0517 workshop\IMG_8277.JPG"/>
          <p:cNvPicPr>
            <a:picLocks noChangeAspect="1"/>
          </p:cNvPicPr>
          <p:nvPr/>
        </p:nvPicPr>
        <p:blipFill>
          <a:blip r:embed="rId10" cstate="email"/>
          <a:srcRect/>
          <a:stretch>
            <a:fillRect/>
          </a:stretch>
        </p:blipFill>
        <p:spPr bwMode="auto">
          <a:xfrm>
            <a:off x="1150300" y="3645025"/>
            <a:ext cx="3133668" cy="2088232"/>
          </a:xfrm>
          <a:prstGeom prst="rect">
            <a:avLst/>
          </a:prstGeom>
          <a:noFill/>
          <a:ln w="9525">
            <a:noFill/>
            <a:miter lim="800000"/>
            <a:headEnd/>
            <a:tailEnd/>
          </a:ln>
        </p:spPr>
      </p:pic>
      <p:sp>
        <p:nvSpPr>
          <p:cNvPr id="16" name="矩形 15"/>
          <p:cNvSpPr/>
          <p:nvPr/>
        </p:nvSpPr>
        <p:spPr>
          <a:xfrm>
            <a:off x="0" y="5250686"/>
            <a:ext cx="1210588" cy="338554"/>
          </a:xfrm>
          <a:prstGeom prst="rect">
            <a:avLst/>
          </a:prstGeom>
        </p:spPr>
        <p:txBody>
          <a:bodyPr wrap="none">
            <a:spAutoFit/>
          </a:bodyPr>
          <a:lstStyle/>
          <a:p>
            <a:r>
              <a:rPr lang="zh-TW" altLang="zh-TW" sz="1600" b="1" dirty="0" smtClean="0">
                <a:latin typeface="標楷體" pitchFamily="65" charset="-120"/>
                <a:ea typeface="標楷體" pitchFamily="65" charset="-120"/>
              </a:rPr>
              <a:t>頒獎與合影</a:t>
            </a:r>
            <a:endParaRPr lang="zh-TW" altLang="en-US" sz="1600" b="1" dirty="0">
              <a:latin typeface="標楷體" pitchFamily="65" charset="-120"/>
              <a:ea typeface="標楷體" pitchFamily="65" charset="-120"/>
            </a:endParaRPr>
          </a:p>
        </p:txBody>
      </p:sp>
      <p:sp>
        <p:nvSpPr>
          <p:cNvPr id="17" name="矩形 16"/>
          <p:cNvSpPr/>
          <p:nvPr/>
        </p:nvSpPr>
        <p:spPr>
          <a:xfrm>
            <a:off x="4441532" y="6093296"/>
            <a:ext cx="1210588" cy="338554"/>
          </a:xfrm>
          <a:prstGeom prst="rect">
            <a:avLst/>
          </a:prstGeom>
        </p:spPr>
        <p:txBody>
          <a:bodyPr wrap="none">
            <a:spAutoFit/>
          </a:bodyPr>
          <a:lstStyle/>
          <a:p>
            <a:r>
              <a:rPr lang="zh-TW" altLang="en-US" sz="1600" b="1" dirty="0" smtClean="0">
                <a:latin typeface="標楷體" pitchFamily="65" charset="-120"/>
                <a:ea typeface="標楷體" pitchFamily="65" charset="-120"/>
              </a:rPr>
              <a:t>設計工作營</a:t>
            </a:r>
            <a:endParaRPr lang="zh-TW" altLang="en-US" sz="1600" b="1" dirty="0">
              <a:latin typeface="標楷體" pitchFamily="65" charset="-120"/>
              <a:ea typeface="標楷體" pitchFamily="65" charset="-120"/>
            </a:endParaRPr>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線接點 9"/>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97</a:t>
            </a:fld>
            <a:endParaRPr lang="en-US" altLang="zh-TW" dirty="0" smtClean="0"/>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9" name="矩形 18"/>
          <p:cNvSpPr/>
          <p:nvPr/>
        </p:nvSpPr>
        <p:spPr>
          <a:xfrm>
            <a:off x="539552" y="1196752"/>
            <a:ext cx="3384376" cy="646331"/>
          </a:xfrm>
          <a:prstGeom prst="rect">
            <a:avLst/>
          </a:prstGeom>
        </p:spPr>
        <p:txBody>
          <a:bodyPr wrap="square">
            <a:spAutoFit/>
          </a:bodyPr>
          <a:lstStyle/>
          <a:p>
            <a:r>
              <a:rPr lang="en-US" altLang="zh-TW" kern="100" dirty="0" smtClean="0">
                <a:solidFill>
                  <a:srgbClr val="FFFF00"/>
                </a:solidFill>
                <a:latin typeface="標楷體" pitchFamily="65" charset="-120"/>
                <a:ea typeface="標楷體" pitchFamily="65" charset="-120"/>
              </a:rPr>
              <a:t>2013</a:t>
            </a:r>
            <a:r>
              <a:rPr lang="zh-TW" altLang="zh-TW" kern="100" dirty="0" smtClean="0">
                <a:solidFill>
                  <a:srgbClr val="FFFF00"/>
                </a:solidFill>
                <a:latin typeface="標楷體" pitchFamily="65" charset="-120"/>
                <a:ea typeface="標楷體" pitchFamily="65" charset="-120"/>
              </a:rPr>
              <a:t>年</a:t>
            </a:r>
            <a:r>
              <a:rPr lang="zh-TW" altLang="en-US" kern="100" dirty="0" smtClean="0">
                <a:solidFill>
                  <a:srgbClr val="FFFF00"/>
                </a:solidFill>
                <a:latin typeface="標楷體" pitchFamily="65" charset="-120"/>
                <a:ea typeface="標楷體" pitchFamily="65" charset="-120"/>
              </a:rPr>
              <a:t>「</a:t>
            </a:r>
            <a:r>
              <a:rPr lang="zh-TW" altLang="zh-TW" kern="100" dirty="0" smtClean="0">
                <a:solidFill>
                  <a:srgbClr val="FFFF00"/>
                </a:solidFill>
                <a:latin typeface="標楷體" pitchFamily="65" charset="-120"/>
                <a:ea typeface="標楷體" pitchFamily="65" charset="-120"/>
              </a:rPr>
              <a:t>永續環境與綠色照明研討會</a:t>
            </a:r>
            <a:r>
              <a:rPr lang="zh-TW" altLang="en-US" kern="100" dirty="0" smtClean="0">
                <a:solidFill>
                  <a:srgbClr val="FFFF00"/>
                </a:solidFill>
                <a:latin typeface="標楷體" pitchFamily="65" charset="-120"/>
                <a:ea typeface="標楷體" pitchFamily="65" charset="-120"/>
              </a:rPr>
              <a:t>」</a:t>
            </a:r>
            <a:r>
              <a:rPr lang="zh-TW" altLang="zh-TW" kern="100" dirty="0" smtClean="0">
                <a:solidFill>
                  <a:srgbClr val="FFFF00"/>
                </a:solidFill>
                <a:latin typeface="標楷體" pitchFamily="65" charset="-120"/>
                <a:ea typeface="標楷體" pitchFamily="65" charset="-120"/>
              </a:rPr>
              <a:t>系列講座</a:t>
            </a:r>
            <a:endParaRPr lang="zh-TW" altLang="en-US" dirty="0">
              <a:solidFill>
                <a:srgbClr val="FFFF00"/>
              </a:solidFill>
            </a:endParaRPr>
          </a:p>
        </p:txBody>
      </p:sp>
      <p:sp>
        <p:nvSpPr>
          <p:cNvPr id="20" name="矩形 19"/>
          <p:cNvSpPr/>
          <p:nvPr/>
        </p:nvSpPr>
        <p:spPr>
          <a:xfrm>
            <a:off x="4716016" y="1196752"/>
            <a:ext cx="3672408" cy="646331"/>
          </a:xfrm>
          <a:prstGeom prst="rect">
            <a:avLst/>
          </a:prstGeom>
        </p:spPr>
        <p:txBody>
          <a:bodyPr wrap="square">
            <a:spAutoFit/>
          </a:bodyPr>
          <a:lstStyle/>
          <a:p>
            <a:pPr>
              <a:spcAft>
                <a:spcPts val="0"/>
              </a:spcAft>
            </a:pPr>
            <a:r>
              <a:rPr lang="en-US" altLang="zh-TW" kern="100" dirty="0" smtClean="0">
                <a:solidFill>
                  <a:srgbClr val="FFFF00"/>
                </a:solidFill>
                <a:latin typeface="標楷體" pitchFamily="65" charset="-120"/>
                <a:ea typeface="標楷體" pitchFamily="65" charset="-120"/>
              </a:rPr>
              <a:t>2013</a:t>
            </a:r>
            <a:r>
              <a:rPr lang="zh-TW" altLang="zh-TW" kern="100" dirty="0" smtClean="0">
                <a:solidFill>
                  <a:srgbClr val="FFFF00"/>
                </a:solidFill>
                <a:latin typeface="標楷體" pitchFamily="65" charset="-120"/>
                <a:ea typeface="標楷體" pitchFamily="65" charset="-120"/>
              </a:rPr>
              <a:t>年</a:t>
            </a:r>
            <a:r>
              <a:rPr lang="zh-TW" altLang="en-US" kern="100" dirty="0" smtClean="0">
                <a:solidFill>
                  <a:srgbClr val="FFFF00"/>
                </a:solidFill>
                <a:latin typeface="標楷體" pitchFamily="65" charset="-120"/>
                <a:ea typeface="標楷體" pitchFamily="65" charset="-120"/>
              </a:rPr>
              <a:t>「</a:t>
            </a:r>
            <a:r>
              <a:rPr lang="zh-TW" altLang="zh-TW" kern="100" dirty="0" smtClean="0">
                <a:solidFill>
                  <a:srgbClr val="FFFF00"/>
                </a:solidFill>
                <a:latin typeface="標楷體" pitchFamily="65" charset="-120"/>
                <a:ea typeface="標楷體" pitchFamily="65" charset="-120"/>
              </a:rPr>
              <a:t>綠建築規劃設計與</a:t>
            </a:r>
            <a:r>
              <a:rPr lang="en-US" altLang="zh-TW" kern="100" dirty="0" smtClean="0">
                <a:solidFill>
                  <a:srgbClr val="FFFF00"/>
                </a:solidFill>
                <a:latin typeface="標楷體" pitchFamily="65" charset="-120"/>
                <a:ea typeface="標楷體" pitchFamily="65" charset="-120"/>
              </a:rPr>
              <a:t>BIM </a:t>
            </a:r>
            <a:r>
              <a:rPr lang="zh-TW" altLang="zh-TW" kern="100" dirty="0" smtClean="0">
                <a:solidFill>
                  <a:srgbClr val="FFFF00"/>
                </a:solidFill>
                <a:latin typeface="標楷體" pitchFamily="65" charset="-120"/>
                <a:ea typeface="標楷體" pitchFamily="65" charset="-120"/>
              </a:rPr>
              <a:t>尖端技術應用研討會</a:t>
            </a:r>
            <a:r>
              <a:rPr lang="zh-TW" altLang="en-US" kern="100" dirty="0" smtClean="0">
                <a:solidFill>
                  <a:srgbClr val="FFFF00"/>
                </a:solidFill>
                <a:latin typeface="標楷體" pitchFamily="65" charset="-120"/>
                <a:ea typeface="標楷體" pitchFamily="65" charset="-120"/>
              </a:rPr>
              <a:t>」</a:t>
            </a:r>
            <a:endParaRPr lang="zh-TW" altLang="zh-TW" kern="100" dirty="0">
              <a:solidFill>
                <a:srgbClr val="FFFF00"/>
              </a:solidFill>
              <a:latin typeface="標楷體" pitchFamily="65" charset="-120"/>
              <a:ea typeface="標楷體" pitchFamily="65" charset="-120"/>
              <a:cs typeface="Times New Roman"/>
            </a:endParaRPr>
          </a:p>
        </p:txBody>
      </p:sp>
      <p:pic>
        <p:nvPicPr>
          <p:cNvPr id="81922" name="Picture 2" descr="IMG_0094"/>
          <p:cNvPicPr>
            <a:picLocks noChangeAspect="1" noChangeArrowheads="1"/>
          </p:cNvPicPr>
          <p:nvPr/>
        </p:nvPicPr>
        <p:blipFill>
          <a:blip r:embed="rId3" cstate="email"/>
          <a:srcRect/>
          <a:stretch>
            <a:fillRect/>
          </a:stretch>
        </p:blipFill>
        <p:spPr bwMode="auto">
          <a:xfrm>
            <a:off x="611560" y="1844823"/>
            <a:ext cx="3234684" cy="2260901"/>
          </a:xfrm>
          <a:prstGeom prst="rect">
            <a:avLst/>
          </a:prstGeom>
          <a:noFill/>
          <a:ln w="9525">
            <a:noFill/>
            <a:miter lim="800000"/>
            <a:headEnd/>
            <a:tailEnd/>
          </a:ln>
        </p:spPr>
      </p:pic>
      <p:pic>
        <p:nvPicPr>
          <p:cNvPr id="81923" name="Picture 3" descr="DSCN8284"/>
          <p:cNvPicPr>
            <a:picLocks noChangeAspect="1" noChangeArrowheads="1"/>
          </p:cNvPicPr>
          <p:nvPr/>
        </p:nvPicPr>
        <p:blipFill>
          <a:blip r:embed="rId4" cstate="email"/>
          <a:srcRect/>
          <a:stretch>
            <a:fillRect/>
          </a:stretch>
        </p:blipFill>
        <p:spPr bwMode="auto">
          <a:xfrm>
            <a:off x="611559" y="4293096"/>
            <a:ext cx="3200351" cy="2215741"/>
          </a:xfrm>
          <a:prstGeom prst="rect">
            <a:avLst/>
          </a:prstGeom>
          <a:noFill/>
          <a:ln w="9525">
            <a:noFill/>
            <a:miter lim="800000"/>
            <a:headEnd/>
            <a:tailEnd/>
          </a:ln>
        </p:spPr>
      </p:pic>
      <p:pic>
        <p:nvPicPr>
          <p:cNvPr id="81924" name="Picture 4" descr="DSC00205"/>
          <p:cNvPicPr>
            <a:picLocks noChangeAspect="1" noChangeArrowheads="1"/>
          </p:cNvPicPr>
          <p:nvPr/>
        </p:nvPicPr>
        <p:blipFill>
          <a:blip r:embed="rId5" cstate="email"/>
          <a:srcRect/>
          <a:stretch>
            <a:fillRect/>
          </a:stretch>
        </p:blipFill>
        <p:spPr bwMode="auto">
          <a:xfrm>
            <a:off x="4808007" y="1844824"/>
            <a:ext cx="3364393" cy="2232248"/>
          </a:xfrm>
          <a:prstGeom prst="rect">
            <a:avLst/>
          </a:prstGeom>
          <a:noFill/>
          <a:ln w="9525">
            <a:noFill/>
            <a:miter lim="800000"/>
            <a:headEnd/>
            <a:tailEnd/>
          </a:ln>
        </p:spPr>
      </p:pic>
      <p:pic>
        <p:nvPicPr>
          <p:cNvPr id="81925" name="Picture 5" descr="DSC00276"/>
          <p:cNvPicPr>
            <a:picLocks noChangeAspect="1" noChangeArrowheads="1"/>
          </p:cNvPicPr>
          <p:nvPr/>
        </p:nvPicPr>
        <p:blipFill>
          <a:blip r:embed="rId6" cstate="email"/>
          <a:srcRect/>
          <a:stretch>
            <a:fillRect/>
          </a:stretch>
        </p:blipFill>
        <p:spPr bwMode="auto">
          <a:xfrm>
            <a:off x="4818123" y="4293096"/>
            <a:ext cx="3354277" cy="223224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接點 7"/>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98</a:t>
            </a:fld>
            <a:endParaRPr lang="en-US" altLang="zh-TW" dirty="0" smtClean="0"/>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0" name="標題 1"/>
          <p:cNvSpPr txBox="1">
            <a:spLocks/>
          </p:cNvSpPr>
          <p:nvPr/>
        </p:nvSpPr>
        <p:spPr>
          <a:xfrm>
            <a:off x="467544" y="1340768"/>
            <a:ext cx="3960440" cy="36004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400" b="0" i="0" u="none" strike="noStrike" kern="1200" cap="none" spc="0" normalizeH="0" baseline="0" noProof="0" dirty="0" smtClean="0">
                <a:ln>
                  <a:noFill/>
                </a:ln>
                <a:solidFill>
                  <a:srgbClr val="FFFF00"/>
                </a:solidFill>
                <a:effectLst/>
                <a:uLnTx/>
                <a:uFillTx/>
                <a:latin typeface="標楷體" pitchFamily="65" charset="-120"/>
                <a:ea typeface="標楷體" pitchFamily="65" charset="-120"/>
                <a:cs typeface="+mj-cs"/>
              </a:rPr>
              <a:t>101</a:t>
            </a:r>
            <a:r>
              <a:rPr kumimoji="0" lang="zh-TW" altLang="en-US" sz="2400" b="0" i="0" u="none" strike="noStrike" kern="1200" cap="none" spc="0" normalizeH="0" baseline="0" noProof="0" dirty="0" smtClean="0">
                <a:ln>
                  <a:noFill/>
                </a:ln>
                <a:solidFill>
                  <a:srgbClr val="FFFF00"/>
                </a:solidFill>
                <a:effectLst/>
                <a:uLnTx/>
                <a:uFillTx/>
                <a:latin typeface="標楷體" pitchFamily="65" charset="-120"/>
                <a:ea typeface="標楷體" pitchFamily="65" charset="-120"/>
                <a:cs typeface="+mj-cs"/>
              </a:rPr>
              <a:t>學年設計專題講座</a:t>
            </a:r>
            <a:endParaRPr kumimoji="0" lang="en-US" altLang="zh-TW" sz="2400" b="0" i="0" u="none" strike="noStrike" kern="1200" cap="none" spc="0" normalizeH="0" baseline="0" noProof="0" dirty="0" smtClean="0">
              <a:ln>
                <a:noFill/>
              </a:ln>
              <a:solidFill>
                <a:srgbClr val="FFFF00"/>
              </a:solidFill>
              <a:effectLst/>
              <a:uLnTx/>
              <a:uFillTx/>
              <a:latin typeface="標楷體" pitchFamily="65" charset="-120"/>
              <a:ea typeface="標楷體" pitchFamily="65" charset="-120"/>
              <a:cs typeface="+mj-cs"/>
            </a:endParaRPr>
          </a:p>
        </p:txBody>
      </p:sp>
      <p:pic>
        <p:nvPicPr>
          <p:cNvPr id="12" name="Picture 2"/>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5004048" y="1844824"/>
            <a:ext cx="3744416" cy="17678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677923" y="2708920"/>
            <a:ext cx="3965515" cy="24663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Picture 9"/>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4932040" y="3933056"/>
            <a:ext cx="3968635" cy="210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6386" name="投影片編號版面配置區 3"/>
          <p:cNvSpPr>
            <a:spLocks noGrp="1"/>
          </p:cNvSpPr>
          <p:nvPr>
            <p:ph type="sldNum" sz="quarter" idx="4294967295"/>
          </p:nvPr>
        </p:nvSpPr>
        <p:spPr>
          <a:xfrm>
            <a:off x="7086600" y="6400800"/>
            <a:ext cx="1905000" cy="457200"/>
          </a:xfrm>
          <a:prstGeom prst="rect">
            <a:avLst/>
          </a:prstGeom>
          <a:noFill/>
        </p:spPr>
        <p:txBody>
          <a:bodyPr/>
          <a:lstStyle/>
          <a:p>
            <a:fld id="{1CF96FF3-DAFD-4DAE-8A54-3263D54C0DE8}" type="slidenum">
              <a:rPr lang="en-US" altLang="zh-TW" smtClean="0"/>
              <a:pPr/>
              <a:t>99</a:t>
            </a:fld>
            <a:endParaRPr lang="en-US" altLang="zh-TW" dirty="0" smtClean="0"/>
          </a:p>
        </p:txBody>
      </p:sp>
      <p:sp>
        <p:nvSpPr>
          <p:cNvPr id="18" name="標題 1"/>
          <p:cNvSpPr>
            <a:spLocks noGrp="1"/>
          </p:cNvSpPr>
          <p:nvPr>
            <p:ph type="title"/>
          </p:nvPr>
        </p:nvSpPr>
        <p:spPr>
          <a:xfrm>
            <a:off x="0" y="0"/>
            <a:ext cx="9144000" cy="1079500"/>
          </a:xfrm>
          <a:solidFill>
            <a:schemeClr val="bg1"/>
          </a:solidFill>
        </p:spPr>
        <p:txBody>
          <a:bodyPr/>
          <a:lstStyle/>
          <a:p>
            <a:pPr algn="l"/>
            <a:r>
              <a:rPr lang="zh-TW" altLang="en-US" sz="4000" dirty="0" smtClean="0">
                <a:latin typeface="標楷體" pitchFamily="65" charset="-120"/>
                <a:ea typeface="標楷體" pitchFamily="65" charset="-120"/>
              </a:rPr>
              <a:t>已完成重點業務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研究與教學</a:t>
            </a:r>
            <a:r>
              <a:rPr lang="en-US" altLang="zh-TW" sz="4000" dirty="0" smtClean="0">
                <a:latin typeface="標楷體" pitchFamily="65" charset="-120"/>
                <a:ea typeface="標楷體" pitchFamily="65" charset="-120"/>
              </a:rPr>
              <a:t>)</a:t>
            </a:r>
            <a:endParaRPr lang="en-US" altLang="zh-TW" sz="4000" dirty="0" smtClean="0">
              <a:solidFill>
                <a:srgbClr val="0000FF"/>
              </a:solidFill>
              <a:latin typeface="標楷體" pitchFamily="65" charset="-120"/>
              <a:ea typeface="標楷體" pitchFamily="65" charset="-120"/>
            </a:endParaRPr>
          </a:p>
        </p:txBody>
      </p:sp>
      <p:sp>
        <p:nvSpPr>
          <p:cNvPr id="11" name="投影片編號版面配置區 3"/>
          <p:cNvSpPr>
            <a:spLocks noGrp="1"/>
          </p:cNvSpPr>
          <p:nvPr>
            <p:ph type="sldNum" sz="quarter" idx="11"/>
          </p:nvPr>
        </p:nvSpPr>
        <p:spPr>
          <a:xfrm>
            <a:off x="6553200" y="6356350"/>
            <a:ext cx="2133600" cy="365125"/>
          </a:xfrm>
        </p:spPr>
        <p:txBody>
          <a:bodyPr/>
          <a:lstStyle/>
          <a:p>
            <a:pPr>
              <a:defRPr/>
            </a:pPr>
            <a:fld id="{D02F24DD-2813-42E1-A04B-D42CDFB3C870}" type="slidenum">
              <a:rPr lang="zh-TW" altLang="en-US" smtClean="0"/>
              <a:pPr>
                <a:defRPr/>
              </a:pPr>
              <a:t>99</a:t>
            </a:fld>
            <a:endParaRPr lang="zh-TW" altLang="en-US"/>
          </a:p>
        </p:txBody>
      </p:sp>
      <p:sp>
        <p:nvSpPr>
          <p:cNvPr id="14" name="標題 1"/>
          <p:cNvSpPr txBox="1">
            <a:spLocks/>
          </p:cNvSpPr>
          <p:nvPr/>
        </p:nvSpPr>
        <p:spPr>
          <a:xfrm>
            <a:off x="323528" y="1354448"/>
            <a:ext cx="4533084" cy="36004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gn="l"/>
            <a:r>
              <a:rPr lang="en-US" altLang="zh-TW" sz="2000" dirty="0" smtClean="0">
                <a:solidFill>
                  <a:srgbClr val="FFFF00"/>
                </a:solidFill>
                <a:latin typeface="標楷體" pitchFamily="65" charset="-120"/>
                <a:ea typeface="標楷體" pitchFamily="65" charset="-120"/>
              </a:rPr>
              <a:t>101</a:t>
            </a:r>
            <a:r>
              <a:rPr lang="zh-TW" altLang="en-US" sz="2000" dirty="0" smtClean="0">
                <a:solidFill>
                  <a:srgbClr val="FFFF00"/>
                </a:solidFill>
                <a:latin typeface="標楷體" pitchFamily="65" charset="-120"/>
                <a:ea typeface="標楷體" pitchFamily="65" charset="-120"/>
              </a:rPr>
              <a:t>學年第二學期院週會暨專題演講</a:t>
            </a:r>
            <a:endParaRPr lang="en-US" altLang="zh-TW" sz="2000" dirty="0" smtClean="0">
              <a:solidFill>
                <a:srgbClr val="FFFF00"/>
              </a:solidFill>
              <a:latin typeface="標楷體" pitchFamily="65" charset="-120"/>
              <a:ea typeface="標楷體" pitchFamily="65" charset="-120"/>
            </a:endParaRPr>
          </a:p>
          <a:p>
            <a:pPr algn="l"/>
            <a:r>
              <a:rPr lang="zh-TW" altLang="en-US" sz="2000" dirty="0" smtClean="0">
                <a:solidFill>
                  <a:srgbClr val="FFFF00"/>
                </a:solidFill>
                <a:latin typeface="標楷體" pitchFamily="65" charset="-120"/>
                <a:ea typeface="標楷體" pitchFamily="65" charset="-120"/>
              </a:rPr>
              <a:t>震大建設捐贈</a:t>
            </a:r>
            <a:r>
              <a:rPr lang="en-US" altLang="zh-TW" sz="2000" dirty="0" smtClean="0">
                <a:solidFill>
                  <a:srgbClr val="FFFF00"/>
                </a:solidFill>
                <a:latin typeface="標楷體" pitchFamily="65" charset="-120"/>
                <a:ea typeface="標楷體" pitchFamily="65" charset="-120"/>
              </a:rPr>
              <a:t>100</a:t>
            </a:r>
            <a:r>
              <a:rPr lang="zh-TW" altLang="en-US" sz="2000" dirty="0" smtClean="0">
                <a:solidFill>
                  <a:srgbClr val="FFFF00"/>
                </a:solidFill>
                <a:latin typeface="標楷體" pitchFamily="65" charset="-120"/>
                <a:ea typeface="標楷體" pitchFamily="65" charset="-120"/>
              </a:rPr>
              <a:t>萬</a:t>
            </a:r>
            <a:r>
              <a:rPr lang="en-US" altLang="zh-TW" sz="2000" dirty="0" smtClean="0">
                <a:solidFill>
                  <a:srgbClr val="FFFF00"/>
                </a:solidFill>
                <a:latin typeface="標楷體" pitchFamily="65" charset="-120"/>
                <a:ea typeface="標楷體" pitchFamily="65" charset="-120"/>
              </a:rPr>
              <a:t>-</a:t>
            </a:r>
            <a:r>
              <a:rPr lang="zh-TW" altLang="en-US" sz="2000" dirty="0" smtClean="0">
                <a:solidFill>
                  <a:srgbClr val="FFFF00"/>
                </a:solidFill>
                <a:latin typeface="標楷體" pitchFamily="65" charset="-120"/>
                <a:ea typeface="標楷體" pitchFamily="65" charset="-120"/>
              </a:rPr>
              <a:t>設計學院展演基金</a:t>
            </a:r>
            <a:endParaRPr lang="zh-TW" altLang="en-US" sz="2000" dirty="0">
              <a:solidFill>
                <a:srgbClr val="FFFF00"/>
              </a:solidFill>
              <a:latin typeface="標楷體" pitchFamily="65" charset="-120"/>
              <a:ea typeface="標楷體" pitchFamily="65" charset="-120"/>
            </a:endParaRPr>
          </a:p>
        </p:txBody>
      </p:sp>
      <p:pic>
        <p:nvPicPr>
          <p:cNvPr id="15" name="Picture 7" descr="C:\Users\Design College\Desktop\院週會\101-1院週會\DSC04348.JPG"/>
          <p:cNvPicPr>
            <a:picLocks noGrp="1" noChangeAspect="1" noChangeArrowheads="1"/>
          </p:cNvPicPr>
          <p:nvPr>
            <p:ph idx="1"/>
          </p:nvPr>
        </p:nvPicPr>
        <p:blipFill>
          <a:blip r:embed="rId3" cstate="email">
            <a:extLst>
              <a:ext uri="{28A0092B-C50C-407E-A947-70E740481C1C}">
                <a14:useLocalDpi xmlns="" xmlns:a14="http://schemas.microsoft.com/office/drawing/2010/main" val="0"/>
              </a:ext>
            </a:extLst>
          </a:blip>
          <a:srcRect/>
          <a:stretch>
            <a:fillRect/>
          </a:stretch>
        </p:blipFill>
        <p:spPr bwMode="auto">
          <a:xfrm>
            <a:off x="251520" y="2132856"/>
            <a:ext cx="4576570" cy="3312368"/>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8" descr="C:\Users\Design College\Desktop\院週會\101-1院週會\DSC04322.JPG"/>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5076056" y="1700808"/>
            <a:ext cx="3995936" cy="2564760"/>
          </a:xfrm>
          <a:prstGeom prst="rect">
            <a:avLst/>
          </a:prstGeom>
          <a:noFill/>
          <a:extLst>
            <a:ext uri="{909E8E84-426E-40DD-AFC4-6F175D3DCCD1}">
              <a14:hiddenFill xmlns="" xmlns:a14="http://schemas.microsoft.com/office/drawing/2010/main">
                <a:solidFill>
                  <a:srgbClr val="FFFFFF"/>
                </a:solidFill>
              </a14:hiddenFill>
            </a:ext>
          </a:extLst>
        </p:spPr>
      </p:pic>
      <p:pic>
        <p:nvPicPr>
          <p:cNvPr id="21" name="Picture 10"/>
          <p:cNvPicPr>
            <a:picLocks noChangeAspect="1" noChangeArrowheads="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076056" y="4581128"/>
            <a:ext cx="3995936" cy="19423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15023</TotalTime>
  <Words>9337</Words>
  <Application>Microsoft Office PowerPoint</Application>
  <PresentationFormat>如螢幕大小 (4:3)</PresentationFormat>
  <Paragraphs>2512</Paragraphs>
  <Slides>127</Slides>
  <Notes>127</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127</vt:i4>
      </vt:variant>
    </vt:vector>
  </HeadingPairs>
  <TitlesOfParts>
    <vt:vector size="129" baseType="lpstr">
      <vt:lpstr>Office 佈景主題</vt:lpstr>
      <vt:lpstr>Image</vt:lpstr>
      <vt:lpstr> </vt:lpstr>
      <vt:lpstr>投影片 2</vt:lpstr>
      <vt:lpstr>組織架構與基本資料統計</vt:lpstr>
      <vt:lpstr>投影片 4</vt:lpstr>
      <vt:lpstr>投影片 5</vt:lpstr>
      <vt:lpstr>投影片 6</vt:lpstr>
      <vt:lpstr>投影片 7</vt:lpstr>
      <vt:lpstr>投影片 8</vt:lpstr>
      <vt:lpstr>投影片 9</vt:lpstr>
      <vt:lpstr>重要業務基本資料統計</vt:lpstr>
      <vt:lpstr>重要業務基本資料統計</vt:lpstr>
      <vt:lpstr>重要業務基本資料統計</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研究發展與成長指標</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投影片 49</vt:lpstr>
      <vt:lpstr>互動所研究發展重點方向</vt:lpstr>
      <vt:lpstr>投影片 51</vt:lpstr>
      <vt:lpstr>投影片 52</vt:lpstr>
      <vt:lpstr>互動街道</vt:lpstr>
      <vt:lpstr>投影片 54</vt:lpstr>
      <vt:lpstr>投影片 55</vt:lpstr>
      <vt:lpstr>投影片 56</vt:lpstr>
      <vt:lpstr>投影片 57</vt:lpstr>
      <vt:lpstr>投影片 58</vt:lpstr>
      <vt:lpstr>投影片 59</vt:lpstr>
      <vt:lpstr>投影片 60</vt:lpstr>
      <vt:lpstr>投影片 61</vt:lpstr>
      <vt:lpstr>投影片 62</vt:lpstr>
      <vt:lpstr>投影片 63</vt:lpstr>
      <vt:lpstr>投影片 64</vt:lpstr>
      <vt:lpstr>投影片 65</vt:lpstr>
      <vt:lpstr>投影片 66</vt:lpstr>
      <vt:lpstr>投影片 67</vt:lpstr>
      <vt:lpstr>國際化交流</vt:lpstr>
      <vt:lpstr>投影片 69</vt:lpstr>
      <vt:lpstr>投影片 70</vt:lpstr>
      <vt:lpstr>投影片 71</vt:lpstr>
      <vt:lpstr>投影片 72</vt:lpstr>
      <vt:lpstr>投影片 73</vt:lpstr>
      <vt:lpstr>投影片 74</vt:lpstr>
      <vt:lpstr>投影片 75</vt:lpstr>
      <vt:lpstr>投影片 76</vt:lpstr>
      <vt:lpstr>投影片 77</vt:lpstr>
      <vt:lpstr>投影片 78</vt:lpstr>
      <vt:lpstr>投影片 79</vt:lpstr>
      <vt:lpstr>投影片 80</vt:lpstr>
      <vt:lpstr>投影片 81</vt:lpstr>
      <vt:lpstr>投影片 82</vt:lpstr>
      <vt:lpstr>投影片 83</vt:lpstr>
      <vt:lpstr>投影片 84</vt:lpstr>
      <vt:lpstr>競賽獲獎</vt:lpstr>
      <vt:lpstr>投影片 86</vt:lpstr>
      <vt:lpstr>投影片 87</vt:lpstr>
      <vt:lpstr>投影片 88</vt:lpstr>
      <vt:lpstr>德國師生參訪交流</vt:lpstr>
      <vt:lpstr>競賽獲獎</vt:lpstr>
      <vt:lpstr>投影片 91</vt:lpstr>
      <vt:lpstr>近期重要工作執行</vt:lpstr>
      <vt:lpstr>已完成重點業務(行政)</vt:lpstr>
      <vt:lpstr>已完成之重點業務(行政)</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已完成重點業務(研究與教學)</vt:lpstr>
      <vt:lpstr>已完成重點業務(產學與國際化)</vt:lpstr>
      <vt:lpstr>已完成重點業務(產學與國際化)</vt:lpstr>
      <vt:lpstr>已完成重點業務(產學與國際化)</vt:lpstr>
      <vt:lpstr>已完成重點業務(產學與國際化)</vt:lpstr>
      <vt:lpstr>已完成重點業務(產學與國際化)</vt:lpstr>
      <vt:lpstr>已完成重點業務(產學與國際化)</vt:lpstr>
      <vt:lpstr>投影片 114</vt:lpstr>
      <vt:lpstr>已完成重點業務(服務)</vt:lpstr>
      <vt:lpstr>已完成重點業務(服務)</vt:lpstr>
      <vt:lpstr>已完成重點業務(服務)</vt:lpstr>
      <vt:lpstr>已完成重點業務(服務)</vt:lpstr>
      <vt:lpstr>已完成重點業務(服務)</vt:lpstr>
      <vt:lpstr>已完成重點業務(服務)</vt:lpstr>
      <vt:lpstr>進行中重點業務</vt:lpstr>
      <vt:lpstr>進行中重點業務</vt:lpstr>
      <vt:lpstr>擬辦重點業務</vt:lpstr>
      <vt:lpstr>未來展望</vt:lpstr>
      <vt:lpstr>未來展望</vt:lpstr>
      <vt:lpstr>未來展望</vt:lpstr>
      <vt:lpstr>投影片 127</vt:lpstr>
    </vt:vector>
  </TitlesOfParts>
  <Company>NTUT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Your User Name</cp:lastModifiedBy>
  <cp:revision>757</cp:revision>
  <dcterms:created xsi:type="dcterms:W3CDTF">2013-01-04T15:14:59Z</dcterms:created>
  <dcterms:modified xsi:type="dcterms:W3CDTF">2013-09-05T09:19:14Z</dcterms:modified>
</cp:coreProperties>
</file>